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298" r:id="rId3"/>
    <p:sldId id="299" r:id="rId4"/>
    <p:sldId id="300" r:id="rId5"/>
    <p:sldId id="301" r:id="rId6"/>
    <p:sldId id="302" r:id="rId7"/>
    <p:sldId id="303" r:id="rId8"/>
    <p:sldId id="284" r:id="rId9"/>
    <p:sldId id="264" r:id="rId10"/>
    <p:sldId id="285" r:id="rId11"/>
    <p:sldId id="304" r:id="rId12"/>
    <p:sldId id="265" r:id="rId13"/>
    <p:sldId id="305" r:id="rId14"/>
    <p:sldId id="306" r:id="rId15"/>
    <p:sldId id="266" r:id="rId16"/>
    <p:sldId id="307" r:id="rId17"/>
    <p:sldId id="267" r:id="rId18"/>
    <p:sldId id="308" r:id="rId19"/>
    <p:sldId id="268" r:id="rId20"/>
    <p:sldId id="309" r:id="rId21"/>
    <p:sldId id="269" r:id="rId22"/>
    <p:sldId id="310" r:id="rId23"/>
    <p:sldId id="290" r:id="rId24"/>
    <p:sldId id="272" r:id="rId25"/>
    <p:sldId id="271" r:id="rId26"/>
    <p:sldId id="312" r:id="rId27"/>
    <p:sldId id="273" r:id="rId28"/>
    <p:sldId id="313" r:id="rId29"/>
    <p:sldId id="274" r:id="rId30"/>
    <p:sldId id="291" r:id="rId31"/>
    <p:sldId id="292" r:id="rId32"/>
    <p:sldId id="293" r:id="rId33"/>
    <p:sldId id="315" r:id="rId34"/>
    <p:sldId id="316" r:id="rId35"/>
    <p:sldId id="278" r:id="rId36"/>
    <p:sldId id="317" r:id="rId37"/>
    <p:sldId id="318" r:id="rId38"/>
    <p:sldId id="294" r:id="rId39"/>
    <p:sldId id="295" r:id="rId40"/>
    <p:sldId id="281" r:id="rId41"/>
    <p:sldId id="296" r:id="rId42"/>
    <p:sldId id="297" r:id="rId43"/>
    <p:sldId id="286" r:id="rId44"/>
    <p:sldId id="287" r:id="rId45"/>
    <p:sldId id="319" r:id="rId46"/>
    <p:sldId id="288" r:id="rId47"/>
    <p:sldId id="320" r:id="rId48"/>
    <p:sldId id="289" r:id="rId49"/>
    <p:sldId id="32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3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CC"/>
    <a:srgbClr val="CC3300"/>
    <a:srgbClr val="FF6600"/>
    <a:srgbClr val="FF3399"/>
    <a:srgbClr val="FF330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5991" autoAdjust="0"/>
  </p:normalViewPr>
  <p:slideViewPr>
    <p:cSldViewPr>
      <p:cViewPr varScale="1">
        <p:scale>
          <a:sx n="60" d="100"/>
          <a:sy n="60" d="100"/>
        </p:scale>
        <p:origin x="12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B9E201-7221-4A21-B2D9-57AA1C976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99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mtClean="0">
              <a:ea typeface="新細明體" charset="-120"/>
            </a:endParaRPr>
          </a:p>
        </p:txBody>
      </p:sp>
      <p:pic>
        <p:nvPicPr>
          <p:cNvPr id="8" name="Picture 11" descr="product_macmill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2000232" y="0"/>
            <a:ext cx="5000642" cy="285737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6400800"/>
            <a:ext cx="561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14C0-6892-4596-91A6-520C7DC507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7672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1ACB-FEB4-4EBA-AC87-985FAADC4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9350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382E-9A05-40B5-A4CD-DA9189193E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17112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DA2E-7A29-47D4-8753-009F24E76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60495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z="2400" smtClean="0">
              <a:ea typeface="新細明體" charset="-12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z="2400" smtClean="0">
              <a:ea typeface="新細明體" charset="-12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z="2400" smtClean="0">
              <a:ea typeface="新細明體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8B83-8777-498A-8FAF-387A54A929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304262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roduct_macmill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981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mcgra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0" y="640080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defRPr/>
            </a:pPr>
            <a:fld id="{8F2BE4A7-B3BF-41E0-BFB6-3DB4F2421629}" type="slidenum">
              <a:rPr lang="en-US" altLang="zh-TW" smtClean="0">
                <a:ea typeface="新細明體" charset="-120"/>
              </a:rPr>
              <a:pPr algn="r" eaLnBrk="1" hangingPunct="1">
                <a:defRPr/>
              </a:pPr>
              <a:t>‹#›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4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785918" y="0"/>
            <a:ext cx="5000638" cy="285729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endParaRPr lang="en-CA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0"/>
            <a:ext cx="9144000" cy="214313"/>
          </a:xfr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Copyright © The McGraw-Hill Companies, Inc. Permission required for reproduction or display</a:t>
            </a:r>
          </a:p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37368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00CA-A516-4F4E-A821-FF3531CD04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421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roduct_macmill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7188"/>
            <a:ext cx="10429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mcgra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65C5-8E25-4516-A226-DC4061BDE1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2107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FB98-E9D5-4D09-8A27-D7EBA4924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25630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2DE5-0F51-4D21-AEC8-A96A048F4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9490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91B4-A96F-49CF-B49C-C6574EB90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6336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576C-B9D9-4413-9BDF-49A1C0ACC2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40867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F986-EF59-478A-810F-14AB3395C1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5811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en-CA" altLang="zh-TW" smtClean="0">
              <a:ea typeface="新細明體" charset="-12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75"/>
            <a:ext cx="9144000" cy="619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ea typeface="新細明體" charset="-120"/>
              </a:defRPr>
            </a:lvl1pPr>
          </a:lstStyle>
          <a:p>
            <a:pPr>
              <a:defRPr/>
            </a:pPr>
            <a:fld id="{9F7243EC-5577-4919-B406-D5DC0D5F81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algn="ctr">
              <a:defRPr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Foundations of Materials Science and Engineering, 5th Edn.  Smith and Hashemi</a:t>
            </a:r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800" smtClean="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>
              <a:defRPr/>
            </a:pPr>
            <a:endParaRPr lang="en-US" altLang="zh-TW" sz="800" smtClean="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36" name="Picture 13" descr="mcgraw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46" r:id="rId3"/>
    <p:sldLayoutId id="2147483757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8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9718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  <a:t>CHAPTER  </a:t>
            </a:r>
            <a:b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  <a:t>7</a:t>
            </a:r>
            <a:endParaRPr lang="en-US" altLang="zh-TW" sz="9600" b="1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2667000"/>
          </a:xfrm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Mechanical Properties</a:t>
            </a:r>
          </a:p>
          <a:p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of</a:t>
            </a:r>
          </a:p>
          <a:p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Metals - II</a:t>
            </a:r>
          </a:p>
          <a:p>
            <a:endParaRPr lang="en-US" altLang="zh-TW" b="1" smtClean="0">
              <a:solidFill>
                <a:srgbClr val="FF6600"/>
              </a:solidFill>
              <a:ea typeface="新細明體" charset="-12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743200" y="1066800"/>
            <a:ext cx="3810000" cy="2438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1800">
              <a:ea typeface="新細明體" charset="-120"/>
            </a:endParaRPr>
          </a:p>
        </p:txBody>
      </p:sp>
      <p:pic>
        <p:nvPicPr>
          <p:cNvPr id="6149" name="Picture 11" descr="product_macmil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B31FC8-4FE7-4B34-80E1-456A83CAA9CC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Brittle Fractures (Cont..)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Brittle fractures are due to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undesirable defects </a:t>
            </a:r>
            <a:r>
              <a:rPr lang="en-US" altLang="zh-TW" sz="2800" dirty="0" smtClean="0">
                <a:ea typeface="新細明體" charset="-120"/>
              </a:rPr>
              <a:t>like</a:t>
            </a:r>
          </a:p>
          <a:p>
            <a:pPr marL="712788" lvl="2" indent="-347663">
              <a:buFont typeface="Wingdings" pitchFamily="30" charset="2"/>
              <a:buChar char="Ø"/>
            </a:pP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Manufacturing operations </a:t>
            </a:r>
            <a:r>
              <a:rPr lang="en-US" altLang="zh-TW" sz="2800" dirty="0" smtClean="0">
                <a:ea typeface="新細明體" charset="-120"/>
              </a:rPr>
              <a:t>(casting, rolling…): Folds, Undesirable grain flow, Porosity, Tears and Cracks.</a:t>
            </a:r>
          </a:p>
          <a:p>
            <a:pPr marL="712788" lvl="2" indent="-347663">
              <a:buFont typeface="Wingdings" pitchFamily="30" charset="2"/>
              <a:buChar char="Ø"/>
            </a:pP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Services</a:t>
            </a:r>
            <a:r>
              <a:rPr lang="en-US" altLang="zh-TW" sz="2800" dirty="0" smtClean="0">
                <a:ea typeface="新細明體" charset="-120"/>
              </a:rPr>
              <a:t>: Fatigue cracks, Corrosion damage, Embrittlement due to atomic hydrogen.</a:t>
            </a:r>
          </a:p>
          <a:p>
            <a:r>
              <a:rPr lang="en-US" altLang="zh-TW" sz="2800" dirty="0" smtClean="0">
                <a:ea typeface="新細明體" charset="-120"/>
              </a:rPr>
              <a:t>Brittle fracture initiates at defect location.</a:t>
            </a:r>
          </a:p>
          <a:p>
            <a:r>
              <a:rPr lang="en-US" altLang="zh-TW" sz="2800" dirty="0" smtClean="0">
                <a:solidFill>
                  <a:srgbClr val="006600"/>
                </a:solidFill>
                <a:ea typeface="新細明體" charset="-120"/>
              </a:rPr>
              <a:t>Low operating temperature, or high loading rates </a:t>
            </a:r>
            <a:r>
              <a:rPr lang="en-US" altLang="zh-TW" sz="2800" dirty="0" smtClean="0">
                <a:ea typeface="新細明體" charset="-120"/>
              </a:rPr>
              <a:t>may cause the brittle fracture of some moderately ductile materials and </a:t>
            </a:r>
            <a:r>
              <a:rPr lang="en-US" altLang="zh-TW" sz="2800" b="1" dirty="0" smtClean="0">
                <a:solidFill>
                  <a:srgbClr val="6600CC"/>
                </a:solidFill>
                <a:ea typeface="新細明體" charset="-120"/>
              </a:rPr>
              <a:t>ductile to brittle transition (DBT) </a:t>
            </a:r>
            <a:r>
              <a:rPr lang="en-US" altLang="zh-TW" sz="2800" dirty="0" smtClean="0">
                <a:ea typeface="新細明體" charset="-120"/>
              </a:rPr>
              <a:t>takes place.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A34D53-5756-491A-97B8-3F83A0A465F5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55570" cy="396044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7158" y="5013176"/>
            <a:ext cx="864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C3300"/>
                </a:solidFill>
              </a:rPr>
              <a:t>Fig. 7.8  </a:t>
            </a:r>
            <a:r>
              <a:rPr lang="en-US" altLang="zh-TW" sz="2400" dirty="0" smtClean="0"/>
              <a:t>A </a:t>
            </a:r>
            <a:r>
              <a:rPr lang="en-US" altLang="zh-TW" sz="2400" dirty="0" smtClean="0">
                <a:solidFill>
                  <a:srgbClr val="FF0000"/>
                </a:solidFill>
              </a:rPr>
              <a:t>snap ring </a:t>
            </a:r>
            <a:r>
              <a:rPr lang="en-US" altLang="zh-TW" sz="2400" dirty="0" smtClean="0"/>
              <a:t>made of 4335 steel (Fe-0.35C-0.75Mn-0.50Si-1.8Ni-0.7Cr-0.3 Mo) failed in a brittle manner because of the existence of a sharp corner.  </a:t>
            </a:r>
            <a:r>
              <a:rPr lang="en-US" altLang="zh-TW" sz="2400" dirty="0" smtClean="0">
                <a:solidFill>
                  <a:srgbClr val="0000CC"/>
                </a:solidFill>
              </a:rPr>
              <a:t>The chevron pattern points toward the origin of the fracture </a:t>
            </a:r>
            <a:r>
              <a:rPr lang="en-US" altLang="zh-TW" sz="2400" dirty="0" smtClean="0"/>
              <a:t>(typically found in a brittle fracture surface.</a:t>
            </a:r>
            <a:endParaRPr lang="zh-TW" alt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Brittle Fracture of a 4335 Steel Ring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71670" y="47863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擋圈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4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Toughness and Impact Testing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3888432" cy="5029200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Toughness</a:t>
            </a:r>
            <a:r>
              <a:rPr lang="en-US" altLang="zh-TW" sz="2400" dirty="0" smtClean="0">
                <a:ea typeface="新細明體" charset="-120"/>
              </a:rPr>
              <a:t> is a measure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of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energy absorbed before failure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Impact test</a:t>
            </a:r>
            <a:r>
              <a:rPr lang="en-US" altLang="zh-TW" sz="2400" dirty="0" smtClean="0">
                <a:ea typeface="新細明體" charset="-120"/>
              </a:rPr>
              <a:t>, one of the simplest methods of measuring toughness, measures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the ability of metal to absorb impact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b="1" dirty="0" err="1" smtClean="0">
                <a:solidFill>
                  <a:srgbClr val="6600CC"/>
                </a:solidFill>
                <a:ea typeface="新細明體" charset="-120"/>
              </a:rPr>
              <a:t>Charpy</a:t>
            </a:r>
            <a:r>
              <a:rPr lang="en-US" altLang="zh-TW" sz="2400" b="1" dirty="0" smtClean="0">
                <a:solidFill>
                  <a:srgbClr val="6600CC"/>
                </a:solidFill>
                <a:ea typeface="新細明體" charset="-120"/>
              </a:rPr>
              <a:t> V-notch Test</a:t>
            </a:r>
            <a:r>
              <a:rPr lang="en-US" altLang="zh-TW" sz="2400" dirty="0" smtClean="0">
                <a:ea typeface="新細明體" charset="-120"/>
              </a:rPr>
              <a:t>: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By knowing the mass of the pendulum and the difference between its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initial and final heights</a:t>
            </a:r>
            <a:r>
              <a:rPr lang="en-US" altLang="zh-TW" sz="2400" dirty="0" smtClean="0">
                <a:ea typeface="新細明體" charset="-120"/>
              </a:rPr>
              <a:t>, the energy absorbed by the fracture can be measured.</a:t>
            </a:r>
          </a:p>
        </p:txBody>
      </p:sp>
      <p:pic>
        <p:nvPicPr>
          <p:cNvPr id="15365" name="Picture 9" descr="smi53586_07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752832" cy="550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BDA0C0-71E3-44C3-81E7-A1E4B533F8C4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6" cy="484568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Temperature Effect on Impact Energy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3568" y="5733256"/>
            <a:ext cx="802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C3300"/>
                </a:solidFill>
              </a:rPr>
              <a:t>Fig. 7.10  </a:t>
            </a:r>
            <a:r>
              <a:rPr lang="en-US" altLang="zh-TW" sz="2400" dirty="0" smtClean="0"/>
              <a:t>Effect of temperature on the energy absorbed upon impact by different types of materials. </a:t>
            </a:r>
            <a:endParaRPr lang="zh-TW" altLang="en-US" sz="2400" dirty="0"/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4355976" y="1844824"/>
            <a:ext cx="10081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6300192" y="4797152"/>
            <a:ext cx="18722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814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70923"/>
            <a:ext cx="6408712" cy="520634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Ductile to Brittle Transition</a:t>
            </a:r>
            <a:r>
              <a:rPr lang="zh-TW" altLang="en-US" sz="3600" b="1" kern="0" dirty="0" smtClean="0">
                <a:ea typeface="新細明體" charset="-120"/>
              </a:rPr>
              <a:t> </a:t>
            </a:r>
            <a:r>
              <a:rPr lang="en-US" altLang="zh-TW" sz="3600" b="1" kern="0" dirty="0" smtClean="0">
                <a:ea typeface="新細明體" charset="-120"/>
              </a:rPr>
              <a:t>Temperature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5949280"/>
            <a:ext cx="79928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C3300"/>
                </a:solidFill>
              </a:rPr>
              <a:t>Fig. 7.11  </a:t>
            </a:r>
            <a:r>
              <a:rPr lang="en-US" altLang="zh-TW" sz="2400" dirty="0" smtClean="0"/>
              <a:t>Effect of carbon content on the impact energy temperature plots for annealed steels.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4644008" y="1916832"/>
            <a:ext cx="2088232" cy="26642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3635896" y="1412776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3779912" y="1412776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3923928" y="4797152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5580112" y="4149080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接點 14"/>
          <p:cNvCxnSpPr/>
          <p:nvPr/>
        </p:nvCxnSpPr>
        <p:spPr bwMode="auto">
          <a:xfrm>
            <a:off x="1979712" y="5157192"/>
            <a:ext cx="51125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文字方塊 15"/>
          <p:cNvSpPr txBox="1"/>
          <p:nvPr/>
        </p:nvSpPr>
        <p:spPr>
          <a:xfrm>
            <a:off x="1006369" y="4941168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15 ft-lb</a:t>
            </a:r>
            <a:endParaRPr lang="zh-TW" altLang="en-US" sz="20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164288" y="4966734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20 J</a:t>
            </a:r>
            <a:endParaRPr lang="zh-TW" altLang="en-US" sz="20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5536" y="6926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延脆轉換溫度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 bwMode="auto">
          <a:xfrm rot="5400000">
            <a:off x="2428860" y="3357562"/>
            <a:ext cx="4000528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076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Importance of the DBT Temperature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28092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FCC metals do not undergo DBT and are suitable for low temperature use. </a:t>
            </a:r>
            <a:r>
              <a:rPr lang="zh-TW" altLang="en-US" sz="2400" b="1" dirty="0" smtClean="0">
                <a:solidFill>
                  <a:srgbClr val="6600CC"/>
                </a:solidFill>
                <a:ea typeface="新細明體" charset="-120"/>
              </a:rPr>
              <a:t>液態氮桶、液化天然氣運輸船</a:t>
            </a:r>
            <a:endParaRPr lang="en-US" altLang="zh-TW" sz="2400" b="1" dirty="0" smtClean="0">
              <a:solidFill>
                <a:srgbClr val="6600CC"/>
              </a:solidFill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DBT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temperature depends on: composition, heat treatment, processing.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DBT is important in materials selection for components that operate in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cold environments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The DBT temperature must be </a:t>
            </a:r>
            <a:r>
              <a:rPr lang="en-US" altLang="zh-TW" sz="2800" dirty="0" smtClean="0">
                <a:solidFill>
                  <a:srgbClr val="006600"/>
                </a:solidFill>
                <a:ea typeface="新細明體" charset="-120"/>
              </a:rPr>
              <a:t>significantly lower than</a:t>
            </a:r>
            <a:r>
              <a:rPr lang="en-US" altLang="zh-TW" sz="2800" dirty="0" smtClean="0">
                <a:ea typeface="新細明體" charset="-120"/>
              </a:rPr>
              <a:t> the operating or service temperature.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Sinking of Titanic</a:t>
            </a:r>
            <a:r>
              <a:rPr lang="en-US" altLang="zh-TW" sz="2800" dirty="0" smtClean="0">
                <a:ea typeface="新細明體" charset="-120"/>
              </a:rPr>
              <a:t>: Titanic was made up of steel which has ductile-brittle transition temperature 32 </a:t>
            </a:r>
            <a:r>
              <a:rPr lang="en-US" altLang="zh-TW" sz="2800" dirty="0" smtClean="0">
                <a:ea typeface="新細明體" charset="-120"/>
                <a:sym typeface="Symbol"/>
              </a:rPr>
              <a:t></a:t>
            </a:r>
            <a:r>
              <a:rPr lang="en-US" altLang="zh-TW" sz="2800" dirty="0" smtClean="0">
                <a:ea typeface="新細明體" charset="-120"/>
              </a:rPr>
              <a:t>C. On the day of sinking, sea temperature was –2 </a:t>
            </a:r>
            <a:r>
              <a:rPr lang="en-US" altLang="zh-TW" sz="2800" dirty="0" smtClean="0">
                <a:ea typeface="新細明體" charset="-120"/>
                <a:sym typeface="Symbol"/>
              </a:rPr>
              <a:t></a:t>
            </a:r>
            <a:r>
              <a:rPr lang="en-US" altLang="zh-TW" sz="2800" dirty="0" smtClean="0">
                <a:ea typeface="新細明體" charset="-120"/>
              </a:rPr>
              <a:t>C which made the structure highly brittle and susceptible to more damage.  </a:t>
            </a:r>
          </a:p>
        </p:txBody>
      </p:sp>
      <p:sp>
        <p:nvSpPr>
          <p:cNvPr id="16391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0AAE89-C9B8-4199-8100-2EAA8AB2D668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Fracture Mechanics </a:t>
            </a:r>
            <a:r>
              <a:rPr lang="zh-TW" altLang="en-US" sz="3200" b="1" kern="0" dirty="0" smtClean="0">
                <a:ea typeface="新細明體" charset="-120"/>
              </a:rPr>
              <a:t>斷裂力學</a:t>
            </a:r>
            <a:endParaRPr lang="en-US" altLang="zh-TW" sz="3200" b="1" kern="0" dirty="0" smtClean="0">
              <a:ea typeface="新細明體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2276872"/>
            <a:ext cx="8854761" cy="365018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5949280"/>
            <a:ext cx="850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C3300"/>
                </a:solidFill>
              </a:rPr>
              <a:t>Fig. 7.12  </a:t>
            </a:r>
            <a:r>
              <a:rPr lang="en-US" altLang="zh-TW" sz="2000" b="1" dirty="0" smtClean="0"/>
              <a:t>Metal alloy plate under uniaxial tension (a) with 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edge crack </a:t>
            </a:r>
            <a:r>
              <a:rPr lang="en-US" altLang="zh-TW" sz="2000" b="1" i="1" dirty="0" smtClean="0">
                <a:solidFill>
                  <a:srgbClr val="006600"/>
                </a:solidFill>
              </a:rPr>
              <a:t>a</a:t>
            </a:r>
            <a:r>
              <a:rPr lang="en-US" altLang="zh-TW" sz="2000" b="1" dirty="0" smtClean="0"/>
              <a:t>, (b) with 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center crack 2</a:t>
            </a:r>
            <a:r>
              <a:rPr lang="en-US" altLang="zh-TW" sz="2000" b="1" i="1" dirty="0" smtClean="0">
                <a:solidFill>
                  <a:srgbClr val="006600"/>
                </a:solidFill>
              </a:rPr>
              <a:t>a</a:t>
            </a:r>
            <a:r>
              <a:rPr lang="en-US" altLang="zh-TW" sz="2000" b="1" dirty="0" smtClean="0"/>
              <a:t>. (c) Stress distribution versus distance from crack tip.</a:t>
            </a:r>
            <a:endParaRPr lang="zh-TW" altLang="en-US" sz="2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994792"/>
            <a:ext cx="8280920" cy="1210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400" kern="0" dirty="0" smtClean="0">
                <a:ea typeface="新細明體" charset="-120"/>
              </a:rPr>
              <a:t>Impact tests do not provide proper data for design purposes for material sections </a:t>
            </a:r>
            <a:r>
              <a:rPr lang="en-US" altLang="zh-TW" sz="2400" kern="0" dirty="0" smtClean="0">
                <a:solidFill>
                  <a:srgbClr val="0000CC"/>
                </a:solidFill>
                <a:ea typeface="新細明體" charset="-120"/>
              </a:rPr>
              <a:t>containing cracks or flows</a:t>
            </a:r>
            <a:r>
              <a:rPr lang="en-US" altLang="zh-TW" sz="2400" kern="0" dirty="0" smtClean="0">
                <a:ea typeface="新細明體" charset="-12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zh-TW" sz="2400" b="1" kern="0" dirty="0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racture Mechanics </a:t>
            </a:r>
            <a:r>
              <a:rPr lang="en-US" altLang="zh-TW" sz="2400" kern="0" dirty="0" smtClean="0">
                <a:ea typeface="新細明體" charset="-120"/>
              </a:rPr>
              <a:t>provides the solution of this problem.</a:t>
            </a:r>
          </a:p>
        </p:txBody>
      </p:sp>
    </p:spTree>
    <p:extLst>
      <p:ext uri="{BB962C8B-B14F-4D97-AF65-F5344CB8AC3E}">
        <p14:creationId xmlns:p14="http://schemas.microsoft.com/office/powerpoint/2010/main" val="298765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Fracture Toughness</a:t>
            </a:r>
            <a:r>
              <a:rPr lang="zh-TW" altLang="en-US" sz="3600" b="1" dirty="0" smtClean="0">
                <a:ea typeface="新細明體" charset="-120"/>
              </a:rPr>
              <a:t>  </a:t>
            </a:r>
            <a:r>
              <a:rPr lang="zh-TW" altLang="en-US" sz="3200" b="1" dirty="0" smtClean="0">
                <a:ea typeface="新細明體" charset="-120"/>
              </a:rPr>
              <a:t>斷裂韌性</a:t>
            </a:r>
            <a:endParaRPr lang="en-US" altLang="zh-TW" sz="3200" b="1" dirty="0" smtClean="0">
              <a:ea typeface="新細明體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31619"/>
            <a:ext cx="8350696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Cracks and flaws cause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stress concentration</a:t>
            </a:r>
            <a:r>
              <a:rPr lang="en-US" altLang="zh-TW" sz="2400" b="1" dirty="0" smtClean="0">
                <a:ea typeface="新細明體" charset="-120"/>
              </a:rPr>
              <a:t>.</a:t>
            </a:r>
            <a:r>
              <a:rPr lang="en-US" altLang="zh-TW" sz="2400" dirty="0" smtClean="0">
                <a:ea typeface="新細明體" charset="-120"/>
              </a:rPr>
              <a:t> 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“I” (mode one fracture):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Crack surface </a:t>
            </a:r>
            <a:r>
              <a:rPr lang="en-US" altLang="zh-TW" sz="2400" dirty="0" smtClean="0">
                <a:ea typeface="新細明體" charset="-120"/>
                <a:sym typeface="Symbol"/>
              </a:rPr>
              <a:t> Stress axis</a:t>
            </a:r>
          </a:p>
          <a:p>
            <a:r>
              <a:rPr lang="en-US" altLang="zh-TW" sz="2400" b="1" dirty="0" smtClean="0">
                <a:solidFill>
                  <a:srgbClr val="6600CC"/>
                </a:solidFill>
                <a:ea typeface="新細明體" charset="-120"/>
              </a:rPr>
              <a:t>Fracture toughness </a:t>
            </a:r>
            <a:r>
              <a:rPr lang="en-US" altLang="zh-TW" sz="2400" b="1" i="1" dirty="0" smtClean="0">
                <a:solidFill>
                  <a:srgbClr val="6600CC"/>
                </a:solidFill>
                <a:ea typeface="新細明體" charset="-120"/>
              </a:rPr>
              <a:t>K</a:t>
            </a:r>
            <a:r>
              <a:rPr lang="en-US" altLang="zh-TW" sz="2400" b="1" baseline="-25000" dirty="0" smtClean="0">
                <a:solidFill>
                  <a:srgbClr val="6600CC"/>
                </a:solidFill>
                <a:ea typeface="新細明體" charset="-120"/>
              </a:rPr>
              <a:t>IC</a:t>
            </a:r>
            <a:r>
              <a:rPr lang="en-US" altLang="zh-TW" sz="2400" dirty="0" smtClean="0">
                <a:ea typeface="新細明體" charset="-120"/>
              </a:rPr>
              <a:t>: The critical </a:t>
            </a:r>
            <a:r>
              <a:rPr lang="en-US" altLang="zh-TW" sz="2400" dirty="0">
                <a:ea typeface="新細明體" charset="-120"/>
              </a:rPr>
              <a:t>value of stress </a:t>
            </a:r>
            <a:r>
              <a:rPr lang="en-US" altLang="zh-TW" sz="2400" dirty="0" smtClean="0">
                <a:ea typeface="新細明體" charset="-120"/>
              </a:rPr>
              <a:t>intensity factor.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SI units: MPa</a:t>
            </a:r>
            <a:r>
              <a:rPr lang="en-US" altLang="zh-TW" sz="2400" dirty="0" smtClean="0">
                <a:ea typeface="新細明體" charset="-120"/>
                <a:sym typeface="Symbol"/>
              </a:rPr>
              <a:t>m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0.5</a:t>
            </a:r>
            <a:r>
              <a:rPr lang="en-US" altLang="zh-TW" sz="2400" dirty="0" smtClean="0">
                <a:ea typeface="新細明體" charset="-120"/>
                <a:sym typeface="Symbol"/>
              </a:rPr>
              <a:t> ,               ;  USA: </a:t>
            </a: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20192"/>
              </p:ext>
            </p:extLst>
          </p:nvPr>
        </p:nvGraphicFramePr>
        <p:xfrm>
          <a:off x="2535238" y="1619250"/>
          <a:ext cx="18049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方程式" r:id="rId3" imgW="863225" imgH="253890" progId="Equation.3">
                  <p:embed/>
                </p:oleObj>
              </mc:Choice>
              <mc:Fallback>
                <p:oleObj name="方程式" r:id="rId3" imgW="863225" imgH="25389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1619250"/>
                        <a:ext cx="1804987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076056" y="1634024"/>
            <a:ext cx="356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 smtClean="0">
                <a:ea typeface="新細明體" charset="-120"/>
              </a:rPr>
              <a:t>K</a:t>
            </a:r>
            <a:r>
              <a:rPr lang="en-US" altLang="zh-TW" sz="2400" baseline="-25000" dirty="0" smtClean="0">
                <a:ea typeface="新細明體" charset="-120"/>
              </a:rPr>
              <a:t>I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stress </a:t>
            </a:r>
            <a:r>
              <a:rPr lang="en-US" altLang="zh-TW" sz="2400" dirty="0">
                <a:solidFill>
                  <a:srgbClr val="0000CC"/>
                </a:solidFill>
                <a:ea typeface="新細明體" charset="-120"/>
              </a:rPr>
              <a:t>intensity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factor</a:t>
            </a:r>
            <a:endParaRPr lang="en-US" altLang="zh-TW" sz="2400" dirty="0">
              <a:solidFill>
                <a:srgbClr val="0000CC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  <a:cs typeface="Times New Roman" pitchFamily="30" charset="0"/>
              </a:rPr>
              <a:t>σ</a:t>
            </a:r>
            <a:r>
              <a:rPr lang="en-US" altLang="zh-TW" sz="2400" dirty="0">
                <a:ea typeface="新細明體" charset="-120"/>
                <a:cs typeface="Times New Roman" pitchFamily="30" charset="0"/>
              </a:rPr>
              <a:t> </a:t>
            </a:r>
            <a:r>
              <a:rPr lang="en-US" altLang="zh-TW" sz="2400" dirty="0" smtClean="0">
                <a:ea typeface="新細明體" charset="-120"/>
                <a:cs typeface="Times New Roman" pitchFamily="30" charset="0"/>
              </a:rPr>
              <a:t>= applied stress</a:t>
            </a:r>
            <a:endParaRPr lang="en-US" altLang="zh-TW" sz="2400" dirty="0">
              <a:ea typeface="新細明體" charset="-120"/>
              <a:cs typeface="Times New Roman" pitchFamily="3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  <a:cs typeface="Times New Roman" pitchFamily="30" charset="0"/>
              </a:rPr>
              <a:t>a</a:t>
            </a:r>
            <a:r>
              <a:rPr lang="en-US" altLang="zh-TW" sz="2400" dirty="0">
                <a:ea typeface="新細明體" charset="-120"/>
                <a:cs typeface="Times New Roman" pitchFamily="30" charset="0"/>
              </a:rPr>
              <a:t> = edge crack length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  <a:cs typeface="Times New Roman" pitchFamily="30" charset="0"/>
              </a:rPr>
              <a:t>Y</a:t>
            </a:r>
            <a:r>
              <a:rPr lang="en-US" altLang="zh-TW" sz="2400" dirty="0">
                <a:ea typeface="新細明體" charset="-120"/>
                <a:cs typeface="Times New Roman" pitchFamily="30" charset="0"/>
              </a:rPr>
              <a:t> </a:t>
            </a:r>
            <a:r>
              <a:rPr lang="en-US" altLang="zh-TW" sz="2400" dirty="0" smtClean="0">
                <a:ea typeface="新細明體" charset="-120"/>
                <a:cs typeface="Times New Roman" pitchFamily="30" charset="0"/>
              </a:rPr>
              <a:t>= </a:t>
            </a:r>
            <a:r>
              <a:rPr lang="en-US" altLang="zh-TW" sz="2400" dirty="0">
                <a:ea typeface="新細明體" charset="-120"/>
                <a:cs typeface="Times New Roman" pitchFamily="30" charset="0"/>
              </a:rPr>
              <a:t>geometric </a:t>
            </a:r>
            <a:r>
              <a:rPr lang="en-US" altLang="zh-TW" sz="2400" dirty="0" smtClean="0">
                <a:ea typeface="新細明體" charset="-120"/>
                <a:cs typeface="Times New Roman" pitchFamily="30" charset="0"/>
              </a:rPr>
              <a:t>constant, </a:t>
            </a:r>
            <a:r>
              <a:rPr lang="en-US" altLang="zh-TW" sz="2400" dirty="0" smtClean="0">
                <a:ea typeface="新細明體" charset="-120"/>
                <a:cs typeface="Times New Roman" pitchFamily="30" charset="0"/>
                <a:sym typeface="Symbol"/>
              </a:rPr>
              <a:t> 1</a:t>
            </a:r>
            <a:endParaRPr lang="en-US" altLang="zh-TW" sz="2400" dirty="0">
              <a:ea typeface="新細明體" charset="-120"/>
            </a:endParaRPr>
          </a:p>
        </p:txBody>
      </p:sp>
      <p:graphicFrame>
        <p:nvGraphicFramePr>
          <p:cNvPr id="174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64747"/>
              </p:ext>
            </p:extLst>
          </p:nvPr>
        </p:nvGraphicFramePr>
        <p:xfrm>
          <a:off x="1974850" y="3789363"/>
          <a:ext cx="226536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方程式" r:id="rId5" imgW="977476" imgH="266584" progId="Equation.3">
                  <p:embed/>
                </p:oleObj>
              </mc:Choice>
              <mc:Fallback>
                <p:oleObj name="方程式" r:id="rId5" imgW="977476" imgH="266584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789363"/>
                        <a:ext cx="2265363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899592" y="5029199"/>
            <a:ext cx="47916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chemeClr val="accent2"/>
                </a:solidFill>
                <a:ea typeface="新細明體" charset="-120"/>
              </a:rPr>
              <a:t>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ea typeface="新細明體" charset="-120"/>
              </a:rPr>
              <a:t>      </a:t>
            </a:r>
            <a:r>
              <a:rPr lang="en-US" altLang="zh-TW" sz="2400" b="1" dirty="0" smtClean="0">
                <a:ea typeface="新細明體" charset="-120"/>
              </a:rPr>
              <a:t>Al </a:t>
            </a:r>
            <a:r>
              <a:rPr lang="en-US" altLang="zh-TW" sz="2400" b="1" dirty="0">
                <a:ea typeface="新細明體" charset="-120"/>
              </a:rPr>
              <a:t>2024 T851     </a:t>
            </a:r>
            <a:r>
              <a:rPr lang="en-US" altLang="zh-TW" sz="2400" b="1" dirty="0" smtClean="0">
                <a:ea typeface="新細明體" charset="-120"/>
              </a:rPr>
              <a:t>	26.2 MPa</a:t>
            </a:r>
            <a:r>
              <a:rPr lang="en-US" altLang="zh-TW" sz="2400" b="1" dirty="0" smtClean="0">
                <a:ea typeface="新細明體" charset="-120"/>
                <a:sym typeface="Symbol"/>
              </a:rPr>
              <a:t>m</a:t>
            </a:r>
            <a:r>
              <a:rPr lang="en-US" altLang="zh-TW" sz="2400" b="1" baseline="30000" dirty="0" smtClean="0">
                <a:ea typeface="新細明體" charset="-120"/>
              </a:rPr>
              <a:t>0.5</a:t>
            </a:r>
            <a:endParaRPr lang="en-US" altLang="zh-TW" sz="2400" b="1" baseline="30000" dirty="0"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ea typeface="新細明體" charset="-120"/>
              </a:rPr>
              <a:t>  </a:t>
            </a:r>
            <a:r>
              <a:rPr lang="en-US" altLang="zh-TW" sz="2400" b="1" dirty="0" smtClean="0">
                <a:ea typeface="新細明體" charset="-120"/>
              </a:rPr>
              <a:t>4340 </a:t>
            </a:r>
            <a:r>
              <a:rPr lang="en-US" altLang="zh-TW" sz="2400" b="1" dirty="0">
                <a:ea typeface="新細明體" charset="-120"/>
              </a:rPr>
              <a:t>alloy steel  </a:t>
            </a:r>
            <a:r>
              <a:rPr lang="en-US" altLang="zh-TW" sz="2400" b="1" dirty="0" smtClean="0">
                <a:ea typeface="新細明體" charset="-120"/>
              </a:rPr>
              <a:t>    	60.4 MPa</a:t>
            </a:r>
            <a:r>
              <a:rPr lang="en-US" altLang="zh-TW" sz="2400" b="1" dirty="0" smtClean="0">
                <a:ea typeface="新細明體" charset="-120"/>
                <a:sym typeface="Symbol"/>
              </a:rPr>
              <a:t></a:t>
            </a:r>
            <a:r>
              <a:rPr lang="en-US" altLang="zh-TW" sz="2400" b="1" dirty="0" smtClean="0">
                <a:ea typeface="新細明體" charset="-120"/>
              </a:rPr>
              <a:t>m</a:t>
            </a:r>
            <a:r>
              <a:rPr lang="en-US" altLang="zh-TW" sz="2400" b="1" baseline="30000" dirty="0" smtClean="0">
                <a:ea typeface="新細明體" charset="-120"/>
              </a:rPr>
              <a:t>0.5</a:t>
            </a:r>
            <a:endParaRPr lang="en-US" altLang="zh-TW" sz="2400" b="1" baseline="30000" dirty="0">
              <a:ea typeface="新細明體" charset="-120"/>
            </a:endParaRPr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3357554" y="5643578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3357554" y="6000768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1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06C5B6-DBA3-4303-AA6D-4EF475EC670C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800" smtClean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2203"/>
              </p:ext>
            </p:extLst>
          </p:nvPr>
        </p:nvGraphicFramePr>
        <p:xfrm>
          <a:off x="3275856" y="4365104"/>
          <a:ext cx="1080120" cy="46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" name="方程式" r:id="rId7" imgW="634725" imgH="241195" progId="Equation.3">
                  <p:embed/>
                </p:oleObj>
              </mc:Choice>
              <mc:Fallback>
                <p:oleObj name="方程式" r:id="rId7" imgW="634725" imgH="241195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365104"/>
                        <a:ext cx="1080120" cy="468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50581"/>
              </p:ext>
            </p:extLst>
          </p:nvPr>
        </p:nvGraphicFramePr>
        <p:xfrm>
          <a:off x="5364088" y="4365104"/>
          <a:ext cx="863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8" name="方程式" r:id="rId9" imgW="508000" imgH="241300" progId="Equation.3">
                  <p:embed/>
                </p:oleObj>
              </mc:Choice>
              <mc:Fallback>
                <p:oleObj name="方程式" r:id="rId9" imgW="508000" imgH="24130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365104"/>
                        <a:ext cx="863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286512" y="135729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CC"/>
                </a:solidFill>
              </a:rPr>
              <a:t>應力強度因子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252640" cy="5184576"/>
          </a:xfrm>
          <a:prstGeom prst="rect">
            <a:avLst/>
          </a:prstGeom>
        </p:spPr>
      </p:pic>
      <p:pic>
        <p:nvPicPr>
          <p:cNvPr id="5" name="Picture 10" descr="smi53586_071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508104" y="847320"/>
            <a:ext cx="2664296" cy="51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smtClean="0">
                <a:ea typeface="新細明體" charset="-120"/>
              </a:rPr>
              <a:t>Measuring Fracture Toughness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5910371"/>
            <a:ext cx="82809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C3300"/>
                </a:solidFill>
              </a:rPr>
              <a:t>Fig. 7.13  </a:t>
            </a:r>
            <a:r>
              <a:rPr lang="en-US" altLang="zh-TW" sz="2400" dirty="0" smtClean="0"/>
              <a:t>Fracture toughness test using </a:t>
            </a:r>
            <a:r>
              <a:rPr lang="en-US" altLang="zh-TW" sz="2400" dirty="0" smtClean="0">
                <a:solidFill>
                  <a:srgbClr val="FF0000"/>
                </a:solidFill>
              </a:rPr>
              <a:t>a compact type </a:t>
            </a:r>
            <a:r>
              <a:rPr lang="en-US" altLang="zh-TW" sz="2400" dirty="0" smtClean="0"/>
              <a:t>of specimen and </a:t>
            </a:r>
            <a:r>
              <a:rPr lang="en-US" altLang="zh-TW" sz="2400" dirty="0" smtClean="0">
                <a:solidFill>
                  <a:srgbClr val="6600CC"/>
                </a:solidFill>
              </a:rPr>
              <a:t>plain-</a:t>
            </a:r>
            <a:r>
              <a:rPr lang="en-US" altLang="zh-TW" sz="2400" dirty="0">
                <a:solidFill>
                  <a:srgbClr val="6600CC"/>
                </a:solidFill>
              </a:rPr>
              <a:t>s</a:t>
            </a:r>
            <a:r>
              <a:rPr lang="en-US" altLang="zh-TW" sz="2400" dirty="0" smtClean="0">
                <a:solidFill>
                  <a:srgbClr val="6600CC"/>
                </a:solidFill>
              </a:rPr>
              <a:t>train</a:t>
            </a:r>
            <a:r>
              <a:rPr lang="en-US" altLang="zh-TW" sz="2400" dirty="0" smtClean="0"/>
              <a:t> conditions</a:t>
            </a:r>
            <a:endParaRPr lang="zh-TW" altLang="en-US" sz="24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6619"/>
              </p:ext>
            </p:extLst>
          </p:nvPr>
        </p:nvGraphicFramePr>
        <p:xfrm>
          <a:off x="2987825" y="764704"/>
          <a:ext cx="2503600" cy="68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方程式" r:id="rId5" imgW="977476" imgH="266584" progId="Equation.3">
                  <p:embed/>
                </p:oleObj>
              </mc:Choice>
              <mc:Fallback>
                <p:oleObj name="方程式" r:id="rId5" imgW="977476" imgH="266584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5" y="764704"/>
                        <a:ext cx="2503600" cy="682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2928926" y="3071810"/>
            <a:ext cx="337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00CC"/>
                </a:solidFill>
                <a:ea typeface="新細明體" charset="-120"/>
              </a:rPr>
              <a:t>B </a:t>
            </a:r>
            <a:r>
              <a:rPr lang="en-US" altLang="zh-TW" sz="2000" b="1" dirty="0">
                <a:solidFill>
                  <a:srgbClr val="0000CC"/>
                </a:solidFill>
                <a:ea typeface="新細明體" charset="-120"/>
                <a:sym typeface="Symbol"/>
              </a:rPr>
              <a:t></a:t>
            </a:r>
            <a:r>
              <a:rPr lang="en-US" altLang="zh-TW" sz="2000" b="1" dirty="0">
                <a:solidFill>
                  <a:srgbClr val="0000CC"/>
                </a:solidFill>
                <a:ea typeface="新細明體" charset="-120"/>
              </a:rPr>
              <a:t> 2.5 (K</a:t>
            </a:r>
            <a:r>
              <a:rPr lang="en-US" altLang="zh-TW" sz="2000" b="1" baseline="-25000" dirty="0">
                <a:solidFill>
                  <a:srgbClr val="0000CC"/>
                </a:solidFill>
                <a:ea typeface="新細明體" charset="-120"/>
              </a:rPr>
              <a:t>IC</a:t>
            </a:r>
            <a:r>
              <a:rPr lang="en-US" altLang="zh-TW" sz="2000" b="1" dirty="0">
                <a:solidFill>
                  <a:srgbClr val="0000CC"/>
                </a:solidFill>
                <a:ea typeface="新細明體" charset="-120"/>
              </a:rPr>
              <a:t>/Yield Strength)</a:t>
            </a:r>
            <a:r>
              <a:rPr lang="en-US" altLang="zh-TW" sz="2000" b="1" baseline="30000" dirty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z="2000" b="1" dirty="0">
                <a:solidFill>
                  <a:srgbClr val="0000CC"/>
                </a:solidFill>
                <a:ea typeface="新細明體" charset="-120"/>
              </a:rPr>
              <a:t> 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88219" y="206084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~ 3 mm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10" idx="2"/>
          </p:cNvCxnSpPr>
          <p:nvPr/>
        </p:nvCxnSpPr>
        <p:spPr bwMode="auto">
          <a:xfrm flipH="1">
            <a:off x="2538021" y="2430180"/>
            <a:ext cx="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H="1">
            <a:off x="2474892" y="2348880"/>
            <a:ext cx="6313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rot="16200000" flipH="1">
            <a:off x="3143240" y="3571876"/>
            <a:ext cx="357190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9707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Fracture Toughness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0664" y="4786287"/>
            <a:ext cx="8423168" cy="1811065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A notch is machined in a specimen of sufficient thickness B.</a:t>
            </a:r>
          </a:p>
          <a:p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Plain strain condition</a:t>
            </a:r>
            <a:r>
              <a:rPr lang="en-US" altLang="zh-TW" sz="2400" dirty="0" smtClean="0">
                <a:ea typeface="新細明體" charset="-120"/>
              </a:rPr>
              <a:t>: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B 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  <a:sym typeface="Symbol"/>
              </a:rPr>
              <a:t>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 2.5 (K</a:t>
            </a:r>
            <a:r>
              <a:rPr lang="en-US" altLang="zh-TW" sz="2400" b="1" baseline="-25000" dirty="0" smtClean="0">
                <a:solidFill>
                  <a:srgbClr val="0000CC"/>
                </a:solidFill>
                <a:ea typeface="新細明體" charset="-120"/>
              </a:rPr>
              <a:t>IC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/Yield Strength)</a:t>
            </a:r>
            <a:r>
              <a:rPr lang="en-US" altLang="zh-TW" sz="2400" b="1" baseline="30000" dirty="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 </a:t>
            </a:r>
          </a:p>
          <a:p>
            <a:r>
              <a:rPr lang="en-US" altLang="zh-TW" sz="2400" dirty="0" smtClean="0">
                <a:ea typeface="新細明體" charset="-120"/>
              </a:rPr>
              <a:t>Specimen is tensile tested. Higher the K</a:t>
            </a:r>
            <a:r>
              <a:rPr lang="en-US" altLang="zh-TW" sz="2400" baseline="-25000" dirty="0" smtClean="0">
                <a:ea typeface="新細明體" charset="-120"/>
              </a:rPr>
              <a:t>IC</a:t>
            </a:r>
            <a:r>
              <a:rPr lang="en-US" altLang="zh-TW" sz="2400" dirty="0" smtClean="0">
                <a:ea typeface="新細明體" charset="-120"/>
              </a:rPr>
              <a:t> value, more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ductile the metal is.  Used in design to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find allowable flaw size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2FDBDB-3837-43AB-BCA1-4AD5350A470F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8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74542" cy="3744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717A85-B85F-4620-9311-1A9D1C1E68CC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800" smtClean="0"/>
          </a:p>
        </p:txBody>
      </p:sp>
      <p:pic>
        <p:nvPicPr>
          <p:cNvPr id="7171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52101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b="1" kern="0" dirty="0" smtClean="0">
                <a:ea typeface="新細明體" charset="-120"/>
              </a:rPr>
              <a:t>Microstructure of the Titanic Steel</a:t>
            </a:r>
          </a:p>
        </p:txBody>
      </p:sp>
      <p:sp>
        <p:nvSpPr>
          <p:cNvPr id="7173" name="文字方塊 4"/>
          <p:cNvSpPr txBox="1">
            <a:spLocks noChangeArrowheads="1"/>
          </p:cNvSpPr>
          <p:nvPr/>
        </p:nvSpPr>
        <p:spPr bwMode="auto">
          <a:xfrm>
            <a:off x="5508625" y="787400"/>
            <a:ext cx="35877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ea typeface="新細明體" charset="-120"/>
              </a:rPr>
              <a:t>On April 12, 1912</a:t>
            </a:r>
            <a:r>
              <a:rPr lang="en-US" altLang="zh-TW" sz="2400">
                <a:ea typeface="新細明體" charset="-120"/>
              </a:rPr>
              <a:t>, at 11:40 </a:t>
            </a:r>
            <a:r>
              <a:rPr lang="en-US" altLang="zh-TW" sz="2000">
                <a:ea typeface="新細明體" charset="-120"/>
              </a:rPr>
              <a:t>P.M.</a:t>
            </a:r>
            <a:r>
              <a:rPr lang="en-US" altLang="zh-TW" sz="2400">
                <a:ea typeface="新細明體" charset="-120"/>
              </a:rPr>
              <a:t>, the </a:t>
            </a:r>
            <a:r>
              <a:rPr lang="en-US" altLang="zh-TW" sz="2400" b="1">
                <a:solidFill>
                  <a:srgbClr val="0000CC"/>
                </a:solidFill>
                <a:ea typeface="新細明體" charset="-120"/>
              </a:rPr>
              <a:t>Titanic</a:t>
            </a:r>
            <a:r>
              <a:rPr lang="en-US" altLang="zh-TW" sz="2400">
                <a:ea typeface="新細明體" charset="-120"/>
              </a:rPr>
              <a:t> struck a large iceberg (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</a:t>
            </a:r>
            <a:r>
              <a:rPr lang="en-US" altLang="zh-TW" sz="2400">
                <a:ea typeface="新細明體" charset="-120"/>
              </a:rPr>
              <a:t>2 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C</a:t>
            </a:r>
            <a:r>
              <a:rPr lang="en-US" altLang="zh-TW" sz="2400">
                <a:ea typeface="新細明體" charset="-120"/>
              </a:rPr>
              <a:t>  sea water) and loss more than </a:t>
            </a:r>
            <a:r>
              <a:rPr lang="en-US" altLang="zh-TW" sz="2400">
                <a:solidFill>
                  <a:srgbClr val="CC3300"/>
                </a:solidFill>
                <a:ea typeface="新細明體" charset="-120"/>
              </a:rPr>
              <a:t>1500 lives</a:t>
            </a:r>
            <a:r>
              <a:rPr lang="en-US" altLang="zh-TW" sz="2400">
                <a:ea typeface="新細明體" charset="-120"/>
              </a:rPr>
              <a:t>.  The Titanic was found on the ocean floor (3700 m below) </a:t>
            </a:r>
            <a:r>
              <a:rPr lang="en-US" altLang="zh-TW" sz="2400">
                <a:solidFill>
                  <a:srgbClr val="006600"/>
                </a:solidFill>
                <a:ea typeface="新細明體" charset="-120"/>
              </a:rPr>
              <a:t>September 1, 1985 </a:t>
            </a:r>
            <a:r>
              <a:rPr lang="en-US" altLang="zh-TW" sz="2400">
                <a:ea typeface="新細明體" charset="-120"/>
              </a:rPr>
              <a:t>by Robert Ballard.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ea typeface="新細明體" charset="-120"/>
              </a:rPr>
              <a:t>Based on metallurgical and mechanical tests performed</a:t>
            </a:r>
            <a:endParaRPr lang="zh-TW" altLang="en-US" sz="2400">
              <a:ea typeface="新細明體" charset="-120"/>
            </a:endParaRPr>
          </a:p>
        </p:txBody>
      </p:sp>
      <p:sp>
        <p:nvSpPr>
          <p:cNvPr id="7174" name="文字方塊 5"/>
          <p:cNvSpPr txBox="1">
            <a:spLocks noChangeArrowheads="1"/>
          </p:cNvSpPr>
          <p:nvPr/>
        </p:nvSpPr>
        <p:spPr bwMode="auto">
          <a:xfrm>
            <a:off x="474663" y="4802188"/>
            <a:ext cx="8634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ea typeface="新細明體" charset="-120"/>
              </a:rPr>
              <a:t>on the Titanic steel.  Its </a:t>
            </a:r>
            <a:r>
              <a:rPr lang="en-US" altLang="zh-TW" sz="2400">
                <a:solidFill>
                  <a:srgbClr val="7030A0"/>
                </a:solidFill>
                <a:ea typeface="新細明體" charset="-120"/>
              </a:rPr>
              <a:t>ductile-brittle transition temperature</a:t>
            </a:r>
            <a:r>
              <a:rPr lang="en-US" altLang="zh-TW" sz="2400">
                <a:ea typeface="新細明體" charset="-120"/>
              </a:rPr>
              <a:t> was 32 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C (longitudinal) and </a:t>
            </a:r>
            <a:r>
              <a:rPr lang="en-US" altLang="zh-TW" sz="2400">
                <a:ea typeface="新細明體" charset="-120"/>
              </a:rPr>
              <a:t>56 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C (transverse) and far beyond the sea water temperature. The microstructure shows </a:t>
            </a:r>
            <a:r>
              <a:rPr lang="en-US" altLang="zh-TW" sz="2400">
                <a:solidFill>
                  <a:srgbClr val="0000CC"/>
                </a:solidFill>
                <a:ea typeface="新細明體" charset="-120"/>
                <a:sym typeface="Symbol" pitchFamily="18" charset="2"/>
              </a:rPr>
              <a:t>ferrite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 grains (gray), </a:t>
            </a:r>
            <a:r>
              <a:rPr lang="en-US" altLang="zh-TW" sz="2400">
                <a:solidFill>
                  <a:srgbClr val="0000CC"/>
                </a:solidFill>
                <a:ea typeface="新細明體" charset="-120"/>
                <a:sym typeface="Symbol" pitchFamily="18" charset="2"/>
              </a:rPr>
              <a:t>pearlite 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colonies (light lamellar) and </a:t>
            </a:r>
            <a:r>
              <a:rPr lang="en-US" altLang="zh-TW" sz="2400">
                <a:solidFill>
                  <a:srgbClr val="0000CC"/>
                </a:solidFill>
                <a:ea typeface="新細明體" charset="-120"/>
                <a:sym typeface="Symbol" pitchFamily="18" charset="2"/>
              </a:rPr>
              <a:t>MnS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 particles (dark). This chap. presents </a:t>
            </a:r>
            <a:r>
              <a:rPr lang="en-US" altLang="zh-TW" sz="2400">
                <a:solidFill>
                  <a:srgbClr val="FF3300"/>
                </a:solidFill>
                <a:ea typeface="新細明體" charset="-120"/>
                <a:sym typeface="Symbol" pitchFamily="18" charset="2"/>
              </a:rPr>
              <a:t>fracture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, </a:t>
            </a:r>
            <a:r>
              <a:rPr lang="en-US" altLang="zh-TW" sz="2400">
                <a:solidFill>
                  <a:srgbClr val="FF3300"/>
                </a:solidFill>
                <a:ea typeface="新細明體" charset="-120"/>
                <a:sym typeface="Symbol" pitchFamily="18" charset="2"/>
              </a:rPr>
              <a:t>fatigue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, and </a:t>
            </a:r>
            <a:r>
              <a:rPr lang="en-US" altLang="zh-TW" sz="2400">
                <a:solidFill>
                  <a:srgbClr val="FF3300"/>
                </a:solidFill>
                <a:ea typeface="新細明體" charset="-120"/>
                <a:sym typeface="Symbol" pitchFamily="18" charset="2"/>
              </a:rPr>
              <a:t>creep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 properties of metals.</a:t>
            </a:r>
            <a:endParaRPr lang="zh-TW" altLang="en-US" sz="240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467545" y="275164"/>
            <a:ext cx="82809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EP. 7.1  A structural plate component  of an engineering design must support </a:t>
            </a:r>
            <a:r>
              <a:rPr lang="en-US" altLang="zh-TW" sz="2400" dirty="0" smtClean="0">
                <a:solidFill>
                  <a:srgbClr val="FF0000"/>
                </a:solidFill>
              </a:rPr>
              <a:t>207 MPa </a:t>
            </a:r>
            <a:r>
              <a:rPr lang="en-US" altLang="zh-TW" sz="2400" dirty="0" smtClean="0"/>
              <a:t>in tension. If aluminum alloy </a:t>
            </a:r>
            <a:r>
              <a:rPr lang="en-US" altLang="zh-TW" sz="2400" dirty="0" smtClean="0">
                <a:solidFill>
                  <a:srgbClr val="FF0000"/>
                </a:solidFill>
              </a:rPr>
              <a:t>2024-T851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 used for this application, what is the largest internal flaw size that this material can support? (Use Y = 1)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900373"/>
              </p:ext>
            </p:extLst>
          </p:nvPr>
        </p:nvGraphicFramePr>
        <p:xfrm>
          <a:off x="642910" y="1816100"/>
          <a:ext cx="8005791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3" imgW="3733800" imgH="2336800" progId="Equation.3">
                  <p:embed/>
                </p:oleObj>
              </mc:Choice>
              <mc:Fallback>
                <p:oleObj name="Equation" r:id="rId3" imgW="3733800" imgH="2336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816100"/>
                        <a:ext cx="8005791" cy="486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15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Fatigue of Metals</a:t>
            </a:r>
            <a:r>
              <a:rPr lang="zh-TW" altLang="en-US" sz="3600" b="1" dirty="0" smtClean="0">
                <a:ea typeface="新細明體" charset="-120"/>
              </a:rPr>
              <a:t> </a:t>
            </a:r>
            <a:r>
              <a:rPr lang="zh-TW" altLang="en-US" sz="3200" b="1" dirty="0" smtClean="0">
                <a:ea typeface="新細明體" charset="-120"/>
              </a:rPr>
              <a:t>金屬疲勞</a:t>
            </a:r>
            <a:endParaRPr lang="en-US" altLang="zh-TW" sz="3200" b="1" dirty="0" smtClean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408988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Metals often 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(80%) </a:t>
            </a:r>
            <a:r>
              <a:rPr lang="en-US" altLang="zh-TW" sz="2400" dirty="0" smtClean="0">
                <a:ea typeface="新細明體" charset="-120"/>
              </a:rPr>
              <a:t>fail at much lower stress at cyclic loading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(Fatigue Failure) </a:t>
            </a:r>
            <a:r>
              <a:rPr lang="en-US" altLang="zh-TW" sz="2400" dirty="0" smtClean="0">
                <a:ea typeface="新細明體" charset="-120"/>
              </a:rPr>
              <a:t>compared to static loading. 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1. 	Crack nucleates at region of stress concentration </a:t>
            </a:r>
            <a:r>
              <a:rPr lang="en-US" altLang="zh-TW" sz="2400" dirty="0" smtClean="0">
                <a:ea typeface="新細明體" charset="-120"/>
              </a:rPr>
              <a:t>(sharp corner, notch inclusion or flaw) and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propagates due to cyclic loading.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2.	Clamshell or “beach” markers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are created. (smooth region)</a:t>
            </a:r>
          </a:p>
          <a:p>
            <a:pPr>
              <a:buNone/>
            </a:pPr>
            <a:r>
              <a:rPr lang="en-US" altLang="zh-TW" sz="2400" dirty="0" smtClean="0">
                <a:ea typeface="新細明體" charset="-120"/>
              </a:rPr>
              <a:t>3.	Failure occurs when cross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sectional area of the metal too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small to withstand applied load. </a:t>
            </a:r>
            <a:r>
              <a:rPr lang="en-US" altLang="zh-TW" sz="2400" dirty="0">
                <a:ea typeface="新細明體" charset="-120"/>
              </a:rPr>
              <a:t/>
            </a:r>
            <a:br>
              <a:rPr lang="en-US" altLang="zh-TW" sz="2400" dirty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(rough surface area)</a:t>
            </a:r>
            <a:endParaRPr lang="en-US" altLang="zh-TW" sz="2400" dirty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043608" y="5470832"/>
            <a:ext cx="3672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rgbClr val="6600CC"/>
                </a:solidFill>
                <a:ea typeface="新細明體" charset="-120"/>
              </a:rPr>
              <a:t>Fig. 7.14  </a:t>
            </a:r>
            <a:r>
              <a:rPr lang="en-US" altLang="zh-TW" sz="2400" dirty="0" smtClean="0">
                <a:ea typeface="新細明體" charset="-120"/>
              </a:rPr>
              <a:t>Fatigue fractured surface </a:t>
            </a:r>
            <a:r>
              <a:rPr lang="en-US" altLang="zh-TW" sz="2400" dirty="0">
                <a:ea typeface="新細明體" charset="-120"/>
              </a:rPr>
              <a:t>of 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keyed shaft </a:t>
            </a:r>
            <a:r>
              <a:rPr lang="en-US" altLang="zh-TW" sz="2400" dirty="0" smtClean="0">
                <a:ea typeface="新細明體" charset="-120"/>
              </a:rPr>
              <a:t>(1040 steel, HRC30). OM</a:t>
            </a:r>
            <a:endParaRPr lang="en-US" altLang="zh-TW" sz="2400" dirty="0">
              <a:ea typeface="新細明體" charset="-120"/>
            </a:endParaRPr>
          </a:p>
        </p:txBody>
      </p:sp>
      <p:pic>
        <p:nvPicPr>
          <p:cNvPr id="19462" name="Picture 14" descr="smi53586_07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5898"/>
            <a:ext cx="4450781" cy="45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1" name="Line 7"/>
          <p:cNvSpPr>
            <a:spLocks noChangeShapeType="1"/>
          </p:cNvSpPr>
          <p:nvPr/>
        </p:nvSpPr>
        <p:spPr bwMode="auto">
          <a:xfrm flipV="1">
            <a:off x="5334000" y="3068956"/>
            <a:ext cx="908049" cy="1198239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latin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740622" y="4267200"/>
            <a:ext cx="2279650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3300"/>
                </a:solidFill>
                <a:ea typeface="新細明體" charset="-120"/>
              </a:rPr>
              <a:t>Fracture started here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486400" y="6172200"/>
            <a:ext cx="1511300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3300"/>
                </a:solidFill>
                <a:ea typeface="新細明體" charset="-120"/>
              </a:rPr>
              <a:t>Final rupture</a:t>
            </a:r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V="1">
            <a:off x="6997700" y="5661248"/>
            <a:ext cx="1534740" cy="694308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latin typeface="Times New Roman" pitchFamily="18" charset="0"/>
            </a:endParaRPr>
          </a:p>
        </p:txBody>
      </p:sp>
      <p:sp>
        <p:nvSpPr>
          <p:cNvPr id="19467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F259F1-B64E-4989-89A7-9BF6143F56EE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80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3643306" y="621508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CC3300"/>
                </a:solidFill>
              </a:rPr>
              <a:t>鍵軸</a:t>
            </a:r>
            <a:endParaRPr lang="zh-TW" altLang="en-US" sz="2000" b="1" dirty="0">
              <a:solidFill>
                <a:srgbClr val="CC33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72264" y="321468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6600"/>
                </a:solidFill>
              </a:rPr>
              <a:t>蛤殼或海灘條紋</a:t>
            </a:r>
            <a:endParaRPr lang="zh-TW" alt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smtClean="0">
                <a:ea typeface="新細明體" charset="-120"/>
              </a:rPr>
              <a:t>Rotating-Beam Fatigue </a:t>
            </a:r>
            <a:r>
              <a:rPr lang="en-US" altLang="zh-TW" sz="3600" b="1" kern="0" dirty="0" smtClean="0">
                <a:ea typeface="新細明體" charset="-120"/>
              </a:rPr>
              <a:t>Test</a:t>
            </a:r>
          </a:p>
        </p:txBody>
      </p:sp>
      <p:pic>
        <p:nvPicPr>
          <p:cNvPr id="4" name="Picture 8" descr="2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7" y="4149080"/>
            <a:ext cx="741871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smi53586_07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9" y="838423"/>
            <a:ext cx="7630694" cy="331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067944" y="3429000"/>
            <a:ext cx="431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6600"/>
                </a:solidFill>
              </a:rPr>
              <a:t>This part of the specimen is in tension</a:t>
            </a:r>
            <a:endParaRPr lang="zh-TW" altLang="en-US" sz="2000" b="1" dirty="0">
              <a:solidFill>
                <a:srgbClr val="0066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248" y="888013"/>
            <a:ext cx="48960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</a:rPr>
              <a:t>This part of the specimen is in compression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 bwMode="auto">
          <a:xfrm flipH="1" flipV="1">
            <a:off x="3131840" y="2204864"/>
            <a:ext cx="1306886" cy="1224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文字方塊 4"/>
          <p:cNvSpPr txBox="1"/>
          <p:nvPr/>
        </p:nvSpPr>
        <p:spPr>
          <a:xfrm>
            <a:off x="4139952" y="4149080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9.00 cm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弧形箭號 (下彎) 10"/>
          <p:cNvSpPr/>
          <p:nvPr/>
        </p:nvSpPr>
        <p:spPr bwMode="auto">
          <a:xfrm rot="16005782">
            <a:off x="1803935" y="4966818"/>
            <a:ext cx="1214446" cy="53919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弧形箭號 (上彎) 11"/>
          <p:cNvSpPr/>
          <p:nvPr/>
        </p:nvSpPr>
        <p:spPr bwMode="auto">
          <a:xfrm rot="16200000">
            <a:off x="6591733" y="4906277"/>
            <a:ext cx="1216152" cy="54070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rot="16200000" flipV="1">
            <a:off x="4607719" y="5393546"/>
            <a:ext cx="214314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4714876" y="5429264"/>
            <a:ext cx="77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Tension</a:t>
            </a:r>
            <a:endParaRPr lang="zh-TW" altLang="en-US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rot="10800000" flipV="1">
            <a:off x="4643438" y="4857760"/>
            <a:ext cx="214314" cy="164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文字方塊 16"/>
          <p:cNvSpPr txBox="1"/>
          <p:nvPr/>
        </p:nvSpPr>
        <p:spPr>
          <a:xfrm>
            <a:off x="4500562" y="4621421"/>
            <a:ext cx="1189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Compression</a:t>
            </a:r>
            <a:endParaRPr lang="zh-TW" altLang="en-US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7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764704"/>
            <a:ext cx="8611965" cy="5410200"/>
          </a:xfrm>
        </p:spPr>
        <p:txBody>
          <a:bodyPr/>
          <a:lstStyle/>
          <a:p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Alternating compression and tension load </a:t>
            </a:r>
            <a:r>
              <a:rPr lang="en-US" altLang="zh-TW" sz="2600" dirty="0" smtClean="0">
                <a:ea typeface="新細明體" charset="-120"/>
              </a:rPr>
              <a:t>is applied on metal piece tapered towards center. </a:t>
            </a:r>
          </a:p>
          <a:p>
            <a:r>
              <a:rPr lang="en-US" altLang="zh-TW" sz="2600" dirty="0" smtClean="0">
                <a:ea typeface="新細明體" charset="-120"/>
              </a:rPr>
              <a:t>Stress to cause failure S and number of cycles required N are plotted to form </a:t>
            </a:r>
            <a:r>
              <a:rPr lang="en-US" altLang="zh-TW" sz="2600" b="1" dirty="0" smtClean="0">
                <a:solidFill>
                  <a:srgbClr val="0000CC"/>
                </a:solidFill>
                <a:ea typeface="新細明體" charset="-120"/>
              </a:rPr>
              <a:t>SN curve</a:t>
            </a:r>
            <a:r>
              <a:rPr lang="en-US" altLang="zh-TW" sz="2600" dirty="0" smtClean="0">
                <a:ea typeface="新細明體" charset="-120"/>
              </a:rPr>
              <a:t>.</a:t>
            </a:r>
          </a:p>
          <a:p>
            <a:r>
              <a:rPr lang="en-US" altLang="zh-TW" sz="2600" b="1" dirty="0" smtClean="0">
                <a:solidFill>
                  <a:srgbClr val="6600CC"/>
                </a:solidFill>
                <a:ea typeface="新細明體" charset="-120"/>
              </a:rPr>
              <a:t>Endurance limit</a:t>
            </a:r>
            <a:r>
              <a:rPr lang="en-US" altLang="zh-TW" sz="2600" dirty="0" smtClean="0">
                <a:ea typeface="新細明體" charset="-120"/>
              </a:rPr>
              <a:t/>
            </a:r>
            <a:br>
              <a:rPr lang="en-US" altLang="zh-TW" sz="2600" dirty="0" smtClean="0">
                <a:ea typeface="新細明體" charset="-120"/>
              </a:rPr>
            </a:br>
            <a:r>
              <a:rPr lang="en-US" altLang="zh-TW" sz="2600" dirty="0" smtClean="0">
                <a:ea typeface="新細明體" charset="-120"/>
              </a:rPr>
              <a:t>of ferrous alloys</a:t>
            </a:r>
            <a:br>
              <a:rPr lang="en-US" altLang="zh-TW" sz="2600" dirty="0" smtClean="0">
                <a:ea typeface="新細明體" charset="-120"/>
              </a:rPr>
            </a:br>
            <a:r>
              <a:rPr lang="en-US" altLang="zh-TW" sz="2600" dirty="0" smtClean="0">
                <a:ea typeface="新細明體" charset="-120"/>
              </a:rPr>
              <a:t>is about one-half</a:t>
            </a:r>
            <a:br>
              <a:rPr lang="en-US" altLang="zh-TW" sz="2600" dirty="0" smtClean="0">
                <a:ea typeface="新細明體" charset="-120"/>
              </a:rPr>
            </a:br>
            <a:r>
              <a:rPr lang="en-US" altLang="zh-TW" sz="2600" dirty="0" smtClean="0">
                <a:ea typeface="新細明體" charset="-120"/>
              </a:rPr>
              <a:t>their UTS.</a:t>
            </a:r>
          </a:p>
          <a:p>
            <a:r>
              <a:rPr lang="en-US" altLang="zh-TW" sz="2600" b="1" dirty="0" smtClean="0">
                <a:solidFill>
                  <a:srgbClr val="006600"/>
                </a:solidFill>
                <a:ea typeface="新細明體" charset="-120"/>
              </a:rPr>
              <a:t>Fatigue strength</a:t>
            </a:r>
            <a:r>
              <a:rPr lang="en-US" altLang="zh-TW" sz="2600" dirty="0">
                <a:ea typeface="新細明體" charset="-120"/>
              </a:rPr>
              <a:t/>
            </a:r>
            <a:br>
              <a:rPr lang="en-US" altLang="zh-TW" sz="2600" dirty="0">
                <a:ea typeface="新細明體" charset="-120"/>
              </a:rPr>
            </a:br>
            <a:r>
              <a:rPr lang="en-US" altLang="zh-TW" sz="2600" dirty="0">
                <a:ea typeface="新細明體" charset="-120"/>
              </a:rPr>
              <a:t>of </a:t>
            </a:r>
            <a:r>
              <a:rPr lang="en-US" altLang="zh-TW" sz="2600" dirty="0" smtClean="0">
                <a:ea typeface="新細明體" charset="-120"/>
              </a:rPr>
              <a:t>Al alloys is </a:t>
            </a:r>
            <a:br>
              <a:rPr lang="en-US" altLang="zh-TW" sz="2600" dirty="0" smtClean="0">
                <a:ea typeface="新細明體" charset="-120"/>
              </a:rPr>
            </a:br>
            <a:r>
              <a:rPr lang="en-US" altLang="zh-TW" sz="2600" dirty="0" smtClean="0">
                <a:ea typeface="新細明體" charset="-120"/>
              </a:rPr>
              <a:t>about one-third</a:t>
            </a:r>
            <a:r>
              <a:rPr lang="en-US" altLang="zh-TW" sz="2600" dirty="0">
                <a:ea typeface="新細明體" charset="-120"/>
              </a:rPr>
              <a:t/>
            </a:r>
            <a:br>
              <a:rPr lang="en-US" altLang="zh-TW" sz="2600" dirty="0">
                <a:ea typeface="新細明體" charset="-120"/>
              </a:rPr>
            </a:br>
            <a:r>
              <a:rPr lang="en-US" altLang="zh-TW" sz="2600" dirty="0">
                <a:ea typeface="新細明體" charset="-120"/>
              </a:rPr>
              <a:t>their UTS.</a:t>
            </a:r>
          </a:p>
          <a:p>
            <a:endParaRPr lang="en-US" altLang="zh-TW" sz="2600" dirty="0" smtClean="0">
              <a:ea typeface="新細明體" charset="-120"/>
            </a:endParaRPr>
          </a:p>
        </p:txBody>
      </p:sp>
      <p:sp>
        <p:nvSpPr>
          <p:cNvPr id="20486" name="Slide Number Placeholder 8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780F4C-4700-409E-A03C-1701B685525B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800" b="1">
              <a:ea typeface="ＭＳ Ｐゴシック" pitchFamily="30" charset="-128"/>
            </a:endParaRPr>
          </a:p>
        </p:txBody>
      </p:sp>
      <p:pic>
        <p:nvPicPr>
          <p:cNvPr id="20488" name="Picture 9" descr="2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5946180" cy="43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20072" y="5867980"/>
            <a:ext cx="343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6600"/>
                </a:solidFill>
              </a:rPr>
              <a:t>Fatigue Strength, ~ 3 </a:t>
            </a:r>
            <a:r>
              <a:rPr lang="en-US" altLang="zh-TW" b="1" dirty="0" smtClean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altLang="zh-TW" b="1" baseline="30000" dirty="0" smtClean="0">
                <a:solidFill>
                  <a:srgbClr val="006600"/>
                </a:solidFill>
                <a:sym typeface="Symbol"/>
              </a:rPr>
              <a:t>7</a:t>
            </a:r>
            <a:r>
              <a:rPr lang="en-US" altLang="zh-TW" b="1" dirty="0" smtClean="0">
                <a:solidFill>
                  <a:srgbClr val="006600"/>
                </a:solidFill>
                <a:sym typeface="Symbol"/>
              </a:rPr>
              <a:t> cycles</a:t>
            </a:r>
            <a:endParaRPr lang="zh-TW" altLang="en-US" b="1" dirty="0">
              <a:solidFill>
                <a:srgbClr val="0066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6876256" y="5000636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單箭頭接點 5"/>
          <p:cNvCxnSpPr/>
          <p:nvPr/>
        </p:nvCxnSpPr>
        <p:spPr bwMode="auto">
          <a:xfrm flipV="1">
            <a:off x="6353960" y="5324672"/>
            <a:ext cx="504056" cy="530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Fatigue SN Curves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794357" y="450912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疲勞限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81492" y="583720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6600"/>
                </a:solidFill>
              </a:rPr>
              <a:t>疲勞強度</a:t>
            </a:r>
            <a:endParaRPr lang="zh-TW" alt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Cyclic Stresses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6712"/>
            <a:ext cx="777240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Different types of stress cycles are possible (axial, torsional and flexural). 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</p:txBody>
      </p:sp>
      <p:graphicFrame>
        <p:nvGraphicFramePr>
          <p:cNvPr id="2150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91759"/>
              </p:ext>
            </p:extLst>
          </p:nvPr>
        </p:nvGraphicFramePr>
        <p:xfrm>
          <a:off x="6786563" y="1484784"/>
          <a:ext cx="19812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Equation" r:id="rId3" imgW="1104900" imgH="419100" progId="Equation.3">
                  <p:embed/>
                </p:oleObj>
              </mc:Choice>
              <mc:Fallback>
                <p:oleObj name="Equation" r:id="rId3" imgW="1104900" imgH="41910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484784"/>
                        <a:ext cx="19812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19791"/>
              </p:ext>
            </p:extLst>
          </p:nvPr>
        </p:nvGraphicFramePr>
        <p:xfrm>
          <a:off x="7207696" y="2871341"/>
          <a:ext cx="1828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Equation" r:id="rId5" imgW="1091726" imgH="418918" progId="Equation.3">
                  <p:embed/>
                </p:oleObj>
              </mc:Choice>
              <mc:Fallback>
                <p:oleObj name="Equation" r:id="rId5" imgW="1091726" imgH="418918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696" y="2871341"/>
                        <a:ext cx="18288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25880"/>
              </p:ext>
            </p:extLst>
          </p:nvPr>
        </p:nvGraphicFramePr>
        <p:xfrm>
          <a:off x="6786563" y="2363415"/>
          <a:ext cx="1905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7" name="Equation" r:id="rId7" imgW="1040948" imgH="228501" progId="Equation.3">
                  <p:embed/>
                </p:oleObj>
              </mc:Choice>
              <mc:Fallback>
                <p:oleObj name="Equation" r:id="rId7" imgW="1040948" imgH="228501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2363415"/>
                        <a:ext cx="19050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4658"/>
              </p:ext>
            </p:extLst>
          </p:nvPr>
        </p:nvGraphicFramePr>
        <p:xfrm>
          <a:off x="6673552" y="3501008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" name="Equation" r:id="rId9" imgW="609600" imgH="457200" progId="Equation.3">
                  <p:embed/>
                </p:oleObj>
              </mc:Choice>
              <mc:Fallback>
                <p:oleObj name="Equation" r:id="rId9" imgW="609600" imgH="457200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552" y="3501008"/>
                        <a:ext cx="106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004048" y="1699097"/>
            <a:ext cx="168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ea typeface="新細明體" charset="-120"/>
              </a:rPr>
              <a:t>Mean stress =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997896" y="3023741"/>
            <a:ext cx="220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ea typeface="新細明體" charset="-120"/>
              </a:rPr>
              <a:t>Stress amplitude =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004048" y="2363415"/>
            <a:ext cx="172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ea typeface="新細明體" charset="-120"/>
              </a:rPr>
              <a:t>Stress range =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992960" y="3695218"/>
            <a:ext cx="1633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ea typeface="新細明體" charset="-120"/>
              </a:rPr>
              <a:t>Stress </a:t>
            </a:r>
            <a:r>
              <a:rPr lang="en-US" altLang="zh-TW" sz="2000" b="1" dirty="0" smtClean="0">
                <a:ea typeface="新細明體" charset="-120"/>
              </a:rPr>
              <a:t>ratio </a:t>
            </a:r>
            <a:r>
              <a:rPr lang="en-US" altLang="zh-TW" sz="2000" b="1" dirty="0">
                <a:ea typeface="新細明體" charset="-120"/>
              </a:rPr>
              <a:t>=</a:t>
            </a:r>
          </a:p>
        </p:txBody>
      </p:sp>
      <p:pic>
        <p:nvPicPr>
          <p:cNvPr id="21516" name="Picture 17" descr="smi53586_0719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8" y="1772816"/>
            <a:ext cx="4843130" cy="49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F4B1F8-85F7-4176-8BCF-2B9B09718F2D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80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4716016" y="4377298"/>
            <a:ext cx="4283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C3300"/>
                </a:solidFill>
              </a:rPr>
              <a:t>Fig. 7.19  </a:t>
            </a:r>
            <a:r>
              <a:rPr lang="en-US" altLang="zh-TW" sz="2000" b="1" dirty="0" smtClean="0"/>
              <a:t>(a)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Completely reversed stress cycle</a:t>
            </a:r>
            <a:r>
              <a:rPr lang="en-US" altLang="zh-TW" sz="2000" b="1" dirty="0" smtClean="0"/>
              <a:t>, as a rotating shaft operating at constant speed or rotating beam fatigue test.  (b) 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Reversed </a:t>
            </a:r>
            <a:r>
              <a:rPr lang="en-US" altLang="zh-TW" sz="2000" b="1" dirty="0">
                <a:solidFill>
                  <a:srgbClr val="006600"/>
                </a:solidFill>
              </a:rPr>
              <a:t>stress 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cycle with </a:t>
            </a:r>
            <a:r>
              <a:rPr lang="en-US" altLang="zh-TW" sz="2000" b="1" i="1" dirty="0" smtClean="0">
                <a:solidFill>
                  <a:srgbClr val="006600"/>
                </a:solidFill>
                <a:sym typeface="Symbol"/>
              </a:rPr>
              <a:t></a:t>
            </a:r>
            <a:r>
              <a:rPr lang="en-US" altLang="zh-TW" sz="2000" b="1" baseline="-25000" dirty="0" smtClean="0">
                <a:solidFill>
                  <a:srgbClr val="006600"/>
                </a:solidFill>
                <a:sym typeface="Symbol"/>
              </a:rPr>
              <a:t>m</a:t>
            </a:r>
            <a:r>
              <a:rPr lang="en-US" altLang="zh-TW" sz="2000" b="1" dirty="0" smtClean="0">
                <a:solidFill>
                  <a:srgbClr val="006600"/>
                </a:solidFill>
                <a:sym typeface="Symbol"/>
              </a:rPr>
              <a:t>  0</a:t>
            </a:r>
            <a:r>
              <a:rPr lang="en-US" altLang="zh-TW" sz="2000" b="1" dirty="0" smtClean="0">
                <a:sym typeface="Symbol"/>
              </a:rPr>
              <a:t>.  </a:t>
            </a:r>
            <a:br>
              <a:rPr lang="en-US" altLang="zh-TW" sz="2000" b="1" dirty="0" smtClean="0">
                <a:sym typeface="Symbol"/>
              </a:rPr>
            </a:br>
            <a:r>
              <a:rPr lang="en-US" altLang="zh-TW" sz="2000" b="1" dirty="0" smtClean="0">
                <a:sym typeface="Symbol"/>
              </a:rPr>
              <a:t>(c) Vary </a:t>
            </a:r>
            <a:r>
              <a:rPr lang="en-US" altLang="zh-TW" sz="2000" b="1" dirty="0" smtClean="0">
                <a:solidFill>
                  <a:srgbClr val="CC3300"/>
                </a:solidFill>
                <a:sym typeface="Symbol"/>
              </a:rPr>
              <a:t>randomly</a:t>
            </a:r>
            <a:r>
              <a:rPr lang="en-US" altLang="zh-TW" sz="2000" b="1" dirty="0" smtClean="0">
                <a:sym typeface="Symbol"/>
              </a:rPr>
              <a:t> in amplitude and frequency.</a:t>
            </a:r>
            <a:endParaRPr lang="zh-TW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Structural Changes in Fatigue Process 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6712"/>
            <a:ext cx="7772400" cy="33703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Crack initiation </a:t>
            </a:r>
            <a:r>
              <a:rPr lang="en-US" altLang="zh-TW" sz="2400" dirty="0" smtClean="0">
                <a:ea typeface="新細明體" charset="-120"/>
              </a:rPr>
              <a:t>first occurs.</a:t>
            </a:r>
          </a:p>
          <a:p>
            <a:pPr marL="457200" indent="-457200">
              <a:buFontTx/>
              <a:buAutoNum type="arabicPeriod"/>
            </a:pPr>
            <a:r>
              <a:rPr lang="en-US" altLang="zh-TW" sz="2400" b="1" dirty="0" err="1" smtClean="0">
                <a:solidFill>
                  <a:srgbClr val="FF0000"/>
                </a:solidFill>
                <a:ea typeface="新細明體" charset="-120"/>
              </a:rPr>
              <a:t>Slipband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crack growth: </a:t>
            </a:r>
            <a:r>
              <a:rPr lang="en-US" altLang="zh-TW" sz="2400" dirty="0" smtClean="0">
                <a:ea typeface="新細明體" charset="-120"/>
              </a:rPr>
              <a:t>Reversed directions of crack initiation caused surface ridges and groves called </a:t>
            </a:r>
            <a:r>
              <a:rPr lang="en-US" altLang="zh-TW" sz="2400" b="1" dirty="0" err="1" smtClean="0">
                <a:solidFill>
                  <a:srgbClr val="6600CC"/>
                </a:solidFill>
                <a:ea typeface="新細明體" charset="-120"/>
              </a:rPr>
              <a:t>slipband</a:t>
            </a:r>
            <a:r>
              <a:rPr lang="en-US" altLang="zh-TW" sz="2400" b="1" dirty="0" smtClean="0">
                <a:solidFill>
                  <a:srgbClr val="6600CC"/>
                </a:solidFill>
                <a:ea typeface="新細明體" charset="-120"/>
              </a:rPr>
              <a:t> extrusions and intrusions</a:t>
            </a:r>
            <a:r>
              <a:rPr lang="en-US" altLang="zh-TW" sz="2400" dirty="0" smtClean="0">
                <a:ea typeface="新細明體" charset="-120"/>
              </a:rPr>
              <a:t> as well as </a:t>
            </a:r>
            <a:r>
              <a:rPr lang="en-US" altLang="zh-TW" sz="2400" b="1" dirty="0" smtClean="0">
                <a:solidFill>
                  <a:srgbClr val="006600"/>
                </a:solidFill>
                <a:ea typeface="新細明體" charset="-120"/>
              </a:rPr>
              <a:t>persistent </a:t>
            </a:r>
            <a:r>
              <a:rPr lang="en-US" altLang="zh-TW" sz="2400" b="1" dirty="0" err="1" smtClean="0">
                <a:solidFill>
                  <a:srgbClr val="006600"/>
                </a:solidFill>
                <a:ea typeface="新細明體" charset="-120"/>
              </a:rPr>
              <a:t>slipbands</a:t>
            </a:r>
            <a:r>
              <a:rPr lang="en-US" altLang="zh-TW" sz="2400" b="1" dirty="0" smtClean="0">
                <a:solidFill>
                  <a:srgbClr val="006600"/>
                </a:solidFill>
                <a:ea typeface="新細明體" charset="-120"/>
              </a:rPr>
              <a:t> (PSB)</a:t>
            </a:r>
            <a:r>
              <a:rPr lang="en-US" altLang="zh-TW" sz="2400" dirty="0" smtClean="0">
                <a:ea typeface="新細明體" charset="-120"/>
              </a:rPr>
              <a:t> within the metal.</a:t>
            </a:r>
            <a:r>
              <a:rPr lang="zh-TW" altLang="en-US" sz="2400" dirty="0" smtClean="0">
                <a:ea typeface="新細明體" charset="-120"/>
              </a:rPr>
              <a:t> 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Cracks</a:t>
            </a:r>
            <a:r>
              <a:rPr lang="en-US" altLang="zh-TW" sz="2400" dirty="0" smtClean="0">
                <a:ea typeface="新細明體" charset="-120"/>
              </a:rPr>
              <a:t> are formed at or near the surface and propagate into metal along shear planes.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This </a:t>
            </a:r>
            <a:r>
              <a:rPr lang="en-US" altLang="zh-TW" sz="2400" dirty="0">
                <a:ea typeface="新細明體" charset="-120"/>
              </a:rPr>
              <a:t>is 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stage I</a:t>
            </a:r>
            <a:r>
              <a:rPr lang="en-US" altLang="zh-TW" sz="2400" dirty="0">
                <a:ea typeface="新細明體" charset="-120"/>
              </a:rPr>
              <a:t> and is very slow (</a:t>
            </a:r>
            <a:r>
              <a:rPr lang="en-US" altLang="zh-TW" sz="2400" dirty="0" smtClean="0">
                <a:ea typeface="新細明體" charset="-120"/>
              </a:rPr>
              <a:t>10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baseline="30000" dirty="0" smtClean="0">
                <a:ea typeface="新細明體" charset="-120"/>
              </a:rPr>
              <a:t>10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m/cycle</a:t>
            </a:r>
            <a:r>
              <a:rPr lang="en-US" altLang="zh-TW" sz="2400" dirty="0" smtClean="0">
                <a:ea typeface="新細明體" charset="-120"/>
              </a:rPr>
              <a:t>).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22536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56609C-DD58-4EB9-80F8-3F86356217B7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8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/>
          <a:stretch/>
        </p:blipFill>
        <p:spPr>
          <a:xfrm>
            <a:off x="755576" y="4005064"/>
            <a:ext cx="8146700" cy="24436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6453336"/>
            <a:ext cx="86968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6600CC"/>
                </a:solidFill>
                <a:ea typeface="新細明體" charset="-120"/>
              </a:rPr>
              <a:t>Fig. 7.20  </a:t>
            </a:r>
            <a:r>
              <a:rPr lang="en-US" altLang="zh-TW" sz="2000" b="1" dirty="0" smtClean="0">
                <a:ea typeface="新細明體" charset="-120"/>
              </a:rPr>
              <a:t>Mechanism for the formation of </a:t>
            </a:r>
            <a:r>
              <a:rPr lang="en-US" altLang="zh-TW" sz="2000" b="1" dirty="0" err="1" smtClean="0">
                <a:ea typeface="新細明體" charset="-120"/>
              </a:rPr>
              <a:t>slipband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extrusions and </a:t>
            </a:r>
            <a:r>
              <a:rPr lang="en-US" altLang="zh-TW" sz="2000" b="1" dirty="0" smtClean="0">
                <a:ea typeface="新細明體" charset="-120"/>
              </a:rPr>
              <a:t>intrusions.</a:t>
            </a:r>
            <a:r>
              <a:rPr lang="en-US" altLang="zh-TW" sz="2000" dirty="0" smtClean="0">
                <a:ea typeface="新細明體" charset="-120"/>
              </a:rPr>
              <a:t> </a:t>
            </a:r>
            <a:endParaRPr lang="zh-TW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48264" y="242088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6600"/>
                </a:solidFill>
              </a:rPr>
              <a:t>持續滑移帶</a:t>
            </a:r>
            <a:endParaRPr lang="zh-TW" altLang="en-US" sz="2000" b="1" dirty="0">
              <a:solidFill>
                <a:srgbClr val="0066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 flipV="1">
            <a:off x="2771800" y="5226908"/>
            <a:ext cx="216024" cy="2183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H="1" flipV="1">
            <a:off x="4540894" y="5004792"/>
            <a:ext cx="275052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 flipH="1">
            <a:off x="6084168" y="5301208"/>
            <a:ext cx="216024" cy="207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>
            <a:off x="7927099" y="4828964"/>
            <a:ext cx="194658" cy="1281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文字方塊 4"/>
          <p:cNvSpPr txBox="1"/>
          <p:nvPr/>
        </p:nvSpPr>
        <p:spPr>
          <a:xfrm>
            <a:off x="2543726" y="53012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1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283968" y="47251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2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2200" y="48691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1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656294" y="45811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2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Structural Changes in Fatigue Process II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3712"/>
            <a:ext cx="8637127" cy="3365367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9672" y="2863543"/>
            <a:ext cx="2397075" cy="64633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3300"/>
                </a:solidFill>
                <a:ea typeface="新細明體" charset="-120"/>
              </a:rPr>
              <a:t>Persistent slip </a:t>
            </a:r>
            <a:r>
              <a:rPr lang="en-US" altLang="zh-TW" sz="1800" b="1" dirty="0" smtClean="0">
                <a:solidFill>
                  <a:srgbClr val="FF3300"/>
                </a:solidFill>
                <a:ea typeface="新細明體" charset="-120"/>
              </a:rPr>
              <a:t>bands in </a:t>
            </a:r>
            <a:r>
              <a:rPr lang="en-US" altLang="zh-TW" sz="1800" b="1" dirty="0">
                <a:solidFill>
                  <a:srgbClr val="FF3300"/>
                </a:solidFill>
                <a:ea typeface="新細明體" charset="-120"/>
              </a:rPr>
              <a:t>copper crystal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818208" y="1844824"/>
            <a:ext cx="536055" cy="101871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CA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57228" y="3284984"/>
            <a:ext cx="2613099" cy="64633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 smtClean="0">
                <a:solidFill>
                  <a:srgbClr val="FF3300"/>
                </a:solidFill>
                <a:ea typeface="新細明體" charset="-120"/>
              </a:rPr>
              <a:t>Slipbands</a:t>
            </a:r>
            <a:r>
              <a:rPr lang="en-US" altLang="zh-TW" sz="1800" b="1" dirty="0" smtClean="0">
                <a:solidFill>
                  <a:srgbClr val="FF3300"/>
                </a:solidFill>
                <a:ea typeface="新細明體" charset="-120"/>
              </a:rPr>
              <a:t> cut and shift the surface polymer dots</a:t>
            </a:r>
            <a:endParaRPr lang="en-US" altLang="zh-TW" sz="1800" b="1" dirty="0">
              <a:solidFill>
                <a:srgbClr val="FF3300"/>
              </a:solidFill>
              <a:ea typeface="新細明體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2" y="4235152"/>
            <a:ext cx="8746232" cy="2146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638" indent="-274638">
              <a:buNone/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3.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Stage II: </a:t>
            </a:r>
            <a:r>
              <a:rPr lang="en-US" altLang="zh-TW" sz="2400" kern="0" dirty="0" smtClean="0">
                <a:ea typeface="新細明體" charset="-120"/>
              </a:rPr>
              <a:t>Crack growth changes direction to be perpendicular to maximum tensile stress (rate:  ~ microns/sec).</a:t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b="1" kern="0" dirty="0" smtClean="0">
                <a:solidFill>
                  <a:srgbClr val="0000CC"/>
                </a:solidFill>
                <a:ea typeface="新細明體" charset="-120"/>
              </a:rPr>
              <a:t>Fatigue striations </a:t>
            </a:r>
            <a:r>
              <a:rPr lang="en-US" altLang="zh-TW" sz="2400" kern="0" dirty="0" smtClean="0">
                <a:ea typeface="新細明體" charset="-120"/>
              </a:rPr>
              <a:t>are created as the crack advances and can indicate the origin and direction of crack propagation.</a:t>
            </a:r>
          </a:p>
          <a:p>
            <a:pPr marL="274638" indent="-274638">
              <a:buNone/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4.	Ultimate ductile failure: </a:t>
            </a:r>
            <a:r>
              <a:rPr lang="en-US" altLang="zh-TW" sz="2400" kern="0" dirty="0" smtClean="0">
                <a:ea typeface="新細明體" charset="-120"/>
              </a:rPr>
              <a:t>cross-sectional area is too small to withstand the stress. </a:t>
            </a: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89063" y="53406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CC"/>
                </a:solidFill>
              </a:rPr>
              <a:t>疲勞條紋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7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Factors Affecting Fatigue Strength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80920" cy="5616624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Stress concentration</a:t>
            </a:r>
            <a:r>
              <a:rPr lang="en-US" altLang="zh-TW" sz="2800" dirty="0" smtClean="0">
                <a:ea typeface="新細明體" charset="-120"/>
              </a:rPr>
              <a:t>: Fatigue strength is reduced by stress concentration. Avoided notches, keyways, or sharp changes in cross sections.</a:t>
            </a:r>
          </a:p>
          <a:p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Surface roughness</a:t>
            </a:r>
            <a:r>
              <a:rPr lang="en-US" altLang="zh-TW" sz="2800" dirty="0" smtClean="0">
                <a:ea typeface="新細明體" charset="-120"/>
              </a:rPr>
              <a:t>: Smoother surface increases the fatigue strength. Rough surfaces create stress raisers.</a:t>
            </a:r>
          </a:p>
          <a:p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Surface condition</a:t>
            </a:r>
            <a:r>
              <a:rPr lang="en-US" altLang="zh-TW" sz="2800" dirty="0" smtClean="0">
                <a:ea typeface="新細明體" charset="-120"/>
              </a:rPr>
              <a:t>: Most fatigue failure originate at the surface. Surface treatments like </a:t>
            </a:r>
            <a:r>
              <a:rPr lang="en-US" altLang="zh-TW" sz="2800" b="1" dirty="0" smtClean="0">
                <a:solidFill>
                  <a:srgbClr val="6600CC"/>
                </a:solidFill>
                <a:ea typeface="新細明體" charset="-120"/>
              </a:rPr>
              <a:t>carburizing</a:t>
            </a:r>
            <a:r>
              <a:rPr lang="en-US" altLang="zh-TW" sz="2800" dirty="0" smtClean="0">
                <a:ea typeface="新細明體" charset="-120"/>
              </a:rPr>
              <a:t> and </a:t>
            </a:r>
            <a:r>
              <a:rPr lang="en-US" altLang="zh-TW" sz="2800" b="1" dirty="0" err="1" smtClean="0">
                <a:solidFill>
                  <a:srgbClr val="6600CC"/>
                </a:solidFill>
                <a:ea typeface="新細明體" charset="-120"/>
              </a:rPr>
              <a:t>nitriding</a:t>
            </a:r>
            <a:r>
              <a:rPr lang="en-US" altLang="zh-TW" sz="2800" dirty="0" smtClean="0">
                <a:ea typeface="新細明體" charset="-120"/>
              </a:rPr>
              <a:t> increases fatigue life. </a:t>
            </a:r>
            <a:r>
              <a:rPr lang="en-US" altLang="zh-TW" sz="2800" dirty="0" smtClean="0">
                <a:solidFill>
                  <a:srgbClr val="006600"/>
                </a:solidFill>
                <a:ea typeface="新細明體" charset="-120"/>
              </a:rPr>
              <a:t>Compressive residual stress</a:t>
            </a:r>
            <a:r>
              <a:rPr lang="en-US" altLang="zh-TW" sz="2800" dirty="0" smtClean="0">
                <a:ea typeface="新細明體" charset="-120"/>
              </a:rPr>
              <a:t> on the surface also increases fatigue life. </a:t>
            </a:r>
          </a:p>
          <a:p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Environment</a:t>
            </a:r>
            <a:r>
              <a:rPr lang="en-US" altLang="zh-TW" sz="2800" dirty="0" smtClean="0">
                <a:ea typeface="新細明體" charset="-120"/>
              </a:rPr>
              <a:t>: Chemically reactive environment, which might result in corrosion, decreases fatigue life.  It is known as “</a:t>
            </a:r>
            <a:r>
              <a:rPr lang="en-US" altLang="zh-TW" sz="2800" b="1" dirty="0" smtClean="0">
                <a:solidFill>
                  <a:srgbClr val="0000CC"/>
                </a:solidFill>
                <a:ea typeface="新細明體" charset="-120"/>
              </a:rPr>
              <a:t>Corrosion Fatigue</a:t>
            </a:r>
            <a:r>
              <a:rPr lang="en-US" altLang="zh-TW" sz="2800" dirty="0" smtClean="0">
                <a:ea typeface="新細明體" charset="-120"/>
              </a:rPr>
              <a:t>.”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8E9700-ADEC-4E1B-AED8-9A4A8512B8AA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80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7476708" y="45811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6600CC"/>
                </a:solidFill>
              </a:rPr>
              <a:t>滲碳滲氮</a:t>
            </a:r>
            <a:endParaRPr lang="zh-TW" altLang="en-US" sz="24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Fatigue Crack Length Measurement</a:t>
            </a:r>
          </a:p>
        </p:txBody>
      </p:sp>
      <p:pic>
        <p:nvPicPr>
          <p:cNvPr id="4" name="Picture 13" descr="smi53586_07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7" y="836712"/>
            <a:ext cx="8430003" cy="50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2477" y="5949280"/>
            <a:ext cx="843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6600CC"/>
                </a:solidFill>
              </a:rPr>
              <a:t>Fig. 7.22  </a:t>
            </a:r>
            <a:r>
              <a:rPr lang="en-US" altLang="zh-TW" sz="2000" b="1" dirty="0" smtClean="0"/>
              <a:t>The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direct-current electrical potential</a:t>
            </a:r>
            <a:r>
              <a:rPr lang="en-US" altLang="zh-TW" sz="2000" b="1" dirty="0" smtClean="0"/>
              <a:t> crack monitoring system for the high-cycle fatigue testing of a compact test sample.</a:t>
            </a:r>
            <a:endParaRPr lang="zh-TW" altLang="en-US" sz="2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66575" y="4653136"/>
            <a:ext cx="393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6600"/>
                </a:solidFill>
              </a:rPr>
              <a:t>V = I R </a:t>
            </a:r>
            <a:r>
              <a:rPr lang="en-US" altLang="zh-TW" sz="2400" b="1" dirty="0" smtClean="0">
                <a:solidFill>
                  <a:srgbClr val="006600"/>
                </a:solidFill>
                <a:sym typeface="Symbol"/>
              </a:rPr>
              <a:t>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A </a:t>
            </a:r>
            <a:r>
              <a:rPr lang="en-US" altLang="zh-TW" sz="2400" b="1" dirty="0" smtClean="0">
                <a:solidFill>
                  <a:srgbClr val="006600"/>
                </a:solidFill>
                <a:sym typeface="Symbol"/>
              </a:rPr>
              <a:t>  R   V </a:t>
            </a:r>
            <a:endParaRPr lang="zh-TW" alt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Fatigue Crack Propagation Rate  I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1752600" y="2819400"/>
            <a:ext cx="914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1800">
              <a:ea typeface="新細明體" charset="-120"/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1752600" y="5410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1800">
              <a:ea typeface="新細明體" charset="-12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676400" y="4419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1800">
              <a:ea typeface="新細明體" charset="-120"/>
            </a:endParaRPr>
          </a:p>
        </p:txBody>
      </p:sp>
      <p:sp>
        <p:nvSpPr>
          <p:cNvPr id="2458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387A8F-4801-4E96-BBB7-5D5F9A1DC06E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80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6983"/>
          <a:stretch/>
        </p:blipFill>
        <p:spPr>
          <a:xfrm>
            <a:off x="683568" y="2780928"/>
            <a:ext cx="7854762" cy="4039064"/>
          </a:xfrm>
          <a:prstGeom prst="rect">
            <a:avLst/>
          </a:prstGeom>
        </p:spPr>
      </p:pic>
      <p:sp>
        <p:nvSpPr>
          <p:cNvPr id="24579" name="Text Box 8"/>
          <p:cNvSpPr>
            <a:spLocks noGrp="1" noChangeArrowheads="1"/>
          </p:cNvSpPr>
          <p:nvPr>
            <p:ph idx="1"/>
          </p:nvPr>
        </p:nvSpPr>
        <p:spPr>
          <a:xfrm>
            <a:off x="251520" y="776064"/>
            <a:ext cx="4750296" cy="222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Notched specimen </a:t>
            </a:r>
            <a:r>
              <a:rPr lang="en-US" altLang="zh-TW" sz="2400" dirty="0" smtClean="0">
                <a:ea typeface="新細明體" charset="-120"/>
              </a:rPr>
              <a:t>used.</a:t>
            </a:r>
          </a:p>
          <a:p>
            <a:r>
              <a:rPr lang="en-US" altLang="zh-TW" sz="2400" dirty="0" smtClean="0">
                <a:ea typeface="新細明體" charset="-120"/>
              </a:rPr>
              <a:t>Cyclic fatigue action is  generated.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Crack length is measured  </a:t>
            </a:r>
            <a:r>
              <a:rPr lang="en-US" altLang="zh-TW" sz="2400" dirty="0" smtClean="0">
                <a:ea typeface="新細明體" charset="-120"/>
              </a:rPr>
              <a:t>by change in potential produced by crack opening.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168638" y="764704"/>
            <a:ext cx="35798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dirty="0">
                <a:ea typeface="ＭＳ Ｐゴシック" pitchFamily="30" charset="-128"/>
              </a:rPr>
              <a:t>  When </a:t>
            </a:r>
            <a:r>
              <a:rPr lang="en-US" altLang="zh-TW" sz="2400" dirty="0">
                <a:solidFill>
                  <a:srgbClr val="006600"/>
                </a:solidFill>
                <a:ea typeface="ＭＳ Ｐゴシック" pitchFamily="30" charset="-128"/>
              </a:rPr>
              <a:t>‘</a:t>
            </a:r>
            <a:r>
              <a:rPr lang="en-US" altLang="zh-TW" sz="2400" i="1" dirty="0">
                <a:solidFill>
                  <a:srgbClr val="006600"/>
                </a:solidFill>
                <a:ea typeface="ＭＳ Ｐゴシック" pitchFamily="30" charset="-128"/>
              </a:rPr>
              <a:t>a</a:t>
            </a:r>
            <a:r>
              <a:rPr lang="en-US" altLang="zh-TW" sz="2400" dirty="0">
                <a:solidFill>
                  <a:srgbClr val="006600"/>
                </a:solidFill>
                <a:ea typeface="ＭＳ Ｐゴシック" pitchFamily="30" charset="-128"/>
              </a:rPr>
              <a:t>’ is small</a:t>
            </a:r>
            <a:r>
              <a:rPr lang="en-US" altLang="zh-TW" sz="2400" dirty="0">
                <a:ea typeface="ＭＳ Ｐゴシック" pitchFamily="30" charset="-128"/>
              </a:rPr>
              <a:t>, </a:t>
            </a:r>
            <a:r>
              <a:rPr lang="en-US" altLang="zh-TW" sz="2400" i="1" dirty="0">
                <a:ea typeface="ＭＳ Ｐゴシック" pitchFamily="30" charset="-128"/>
              </a:rPr>
              <a:t>da/</a:t>
            </a:r>
            <a:r>
              <a:rPr lang="en-US" altLang="zh-TW" sz="2400" i="1" dirty="0" err="1">
                <a:ea typeface="ＭＳ Ｐゴシック" pitchFamily="30" charset="-128"/>
              </a:rPr>
              <a:t>dN</a:t>
            </a:r>
            <a:endParaRPr lang="en-US" altLang="zh-TW" sz="2400" i="1" dirty="0">
              <a:ea typeface="ＭＳ Ｐゴシック" pitchFamily="3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    is also small.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2400" dirty="0">
                <a:ea typeface="ＭＳ Ｐゴシック" pitchFamily="30" charset="-128"/>
              </a:rPr>
              <a:t>  </a:t>
            </a:r>
            <a:r>
              <a:rPr lang="en-US" altLang="zh-TW" sz="2400" i="1" dirty="0">
                <a:solidFill>
                  <a:srgbClr val="CC3300"/>
                </a:solidFill>
                <a:ea typeface="ＭＳ Ｐゴシック" pitchFamily="30" charset="-128"/>
              </a:rPr>
              <a:t>da/</a:t>
            </a:r>
            <a:r>
              <a:rPr lang="en-US" altLang="zh-TW" sz="2400" i="1" dirty="0" err="1">
                <a:solidFill>
                  <a:srgbClr val="CC3300"/>
                </a:solidFill>
                <a:ea typeface="ＭＳ Ｐゴシック" pitchFamily="30" charset="-128"/>
              </a:rPr>
              <a:t>dN</a:t>
            </a:r>
            <a:r>
              <a:rPr lang="en-US" altLang="zh-TW" sz="2400" dirty="0">
                <a:solidFill>
                  <a:srgbClr val="CC3300"/>
                </a:solidFill>
                <a:ea typeface="ＭＳ Ｐゴシック" pitchFamily="30" charset="-128"/>
              </a:rPr>
              <a:t> increases with </a:t>
            </a:r>
            <a:r>
              <a:rPr lang="en-US" altLang="zh-TW" sz="2400" dirty="0" err="1">
                <a:ea typeface="ＭＳ Ｐゴシック" pitchFamily="30" charset="-128"/>
              </a:rPr>
              <a:t>inc</a:t>
            </a:r>
            <a:r>
              <a:rPr lang="en-US" altLang="zh-TW" sz="2400" dirty="0">
                <a:ea typeface="ＭＳ Ｐゴシック" pitchFamily="30" charset="-128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    </a:t>
            </a:r>
            <a:r>
              <a:rPr lang="en-US" altLang="zh-TW" sz="2400" dirty="0" err="1">
                <a:ea typeface="ＭＳ Ｐゴシック" pitchFamily="30" charset="-128"/>
              </a:rPr>
              <a:t>reasing</a:t>
            </a:r>
            <a:r>
              <a:rPr lang="en-US" altLang="zh-TW" sz="2400" dirty="0">
                <a:ea typeface="ＭＳ Ｐゴシック" pitchFamily="30" charset="-128"/>
              </a:rPr>
              <a:t> crack length.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2400" dirty="0">
                <a:ea typeface="ＭＳ Ｐゴシック" pitchFamily="30" charset="-128"/>
              </a:rPr>
              <a:t>  </a:t>
            </a: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</a:rPr>
              <a:t>Increase in </a:t>
            </a:r>
            <a:r>
              <a:rPr lang="en-US" altLang="zh-TW" sz="2400" i="1" dirty="0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σ</a:t>
            </a: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 </a:t>
            </a: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increases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    crack growth rate</a:t>
            </a:r>
            <a:r>
              <a:rPr lang="en-US" altLang="zh-TW" sz="2400" dirty="0" smtClean="0">
                <a:ea typeface="ＭＳ Ｐゴシック" pitchFamily="30" charset="-128"/>
                <a:cs typeface="Times New Roman" pitchFamily="30" charset="0"/>
              </a:rPr>
              <a:t>. </a:t>
            </a:r>
            <a:endParaRPr lang="en-US" altLang="zh-TW" sz="2400" dirty="0">
              <a:ea typeface="ＭＳ Ｐゴシック" pitchFamily="30" charset="-128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7668344" y="4221088"/>
            <a:ext cx="864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/>
            <a:fld id="{543D1E22-5BEF-436A-9D78-3EF88350809E}" type="slidenum">
              <a:rPr lang="en-US" altLang="zh-TW" smtClean="0"/>
              <a:pPr eaLnBrk="1" hangingPunct="1"/>
              <a:t>3</a:t>
            </a:fld>
            <a:endParaRPr lang="en-US" altLang="zh-TW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b="1" kern="0" dirty="0" smtClean="0">
                <a:ea typeface="新細明體" charset="-120"/>
              </a:rPr>
              <a:t>Fracture of Metals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908050"/>
            <a:ext cx="84582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Failure</a:t>
            </a:r>
            <a:r>
              <a:rPr lang="en-US" altLang="zh-TW" sz="2400" kern="0" dirty="0" smtClean="0">
                <a:ea typeface="新細明體" charset="-120"/>
              </a:rPr>
              <a:t>: </a:t>
            </a:r>
            <a:r>
              <a:rPr lang="en-US" altLang="zh-TW" sz="2400" kern="0" dirty="0" smtClean="0">
                <a:solidFill>
                  <a:srgbClr val="0000CC"/>
                </a:solidFill>
                <a:ea typeface="新細明體" charset="-120"/>
              </a:rPr>
              <a:t>Enable to </a:t>
            </a:r>
            <a:r>
              <a:rPr lang="en-US" altLang="zh-TW" sz="2400" kern="0" dirty="0" smtClean="0">
                <a:ea typeface="新細明體" charset="-120"/>
              </a:rPr>
              <a:t>(1) perform the intended function, (2) meet performance criteria, (3) perform safely and reliably.</a:t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kern="0" dirty="0" smtClean="0">
                <a:ea typeface="新細明體" charset="-120"/>
              </a:rPr>
              <a:t>Including: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</a:rPr>
              <a:t>yielding</a:t>
            </a:r>
            <a:r>
              <a:rPr lang="en-US" altLang="zh-TW" sz="2400" kern="0" dirty="0" smtClean="0">
                <a:ea typeface="新細明體" charset="-120"/>
              </a:rPr>
              <a:t>, wear, buckling, corrosion, fracture.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kern="0" dirty="0" smtClean="0">
                <a:ea typeface="新細明體" charset="-120"/>
              </a:rPr>
              <a:t>Safety factors, codes and standards are used and followed by all designer and manufactures. However, </a:t>
            </a:r>
            <a:r>
              <a:rPr lang="en-US" altLang="zh-TW" sz="2400" kern="0" dirty="0" smtClean="0">
                <a:solidFill>
                  <a:srgbClr val="00B050"/>
                </a:solidFill>
                <a:ea typeface="新細明體" charset="-120"/>
              </a:rPr>
              <a:t>failures are unavoidable</a:t>
            </a:r>
            <a:r>
              <a:rPr lang="en-US" altLang="zh-TW" sz="2400" kern="0" dirty="0" smtClean="0">
                <a:ea typeface="新細明體" charset="-120"/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400" kern="0" dirty="0" smtClean="0">
                <a:ea typeface="新細明體" charset="-120"/>
              </a:rPr>
              <a:t>Engineer should be </a:t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kern="0" dirty="0" smtClean="0">
                <a:ea typeface="新細明體" charset="-120"/>
              </a:rPr>
              <a:t>(1) completely familiar with </a:t>
            </a:r>
            <a:r>
              <a:rPr lang="en-US" altLang="zh-TW" sz="2400" kern="0" dirty="0" smtClean="0">
                <a:solidFill>
                  <a:srgbClr val="0000CC"/>
                </a:solidFill>
                <a:ea typeface="新細明體" charset="-120"/>
              </a:rPr>
              <a:t>the concept of failure </a:t>
            </a:r>
            <a:r>
              <a:rPr lang="en-US" altLang="zh-TW" sz="2400" kern="0" dirty="0" smtClean="0">
                <a:ea typeface="新細明體" charset="-120"/>
              </a:rPr>
              <a:t>of materials,</a:t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kern="0" dirty="0" smtClean="0">
                <a:ea typeface="新細明體" charset="-120"/>
              </a:rPr>
              <a:t>(2) able to </a:t>
            </a:r>
            <a:r>
              <a:rPr lang="en-US" altLang="zh-TW" sz="2400" kern="0" dirty="0" smtClean="0">
                <a:solidFill>
                  <a:srgbClr val="CC3300"/>
                </a:solidFill>
                <a:ea typeface="新細明體" charset="-120"/>
              </a:rPr>
              <a:t>extract information from a failed component</a:t>
            </a:r>
            <a:r>
              <a:rPr lang="en-US" altLang="zh-TW" sz="2400" kern="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Failure analysis </a:t>
            </a:r>
            <a:r>
              <a:rPr lang="en-US" altLang="zh-TW" sz="2400" kern="0" dirty="0" smtClean="0">
                <a:ea typeface="新細明體" charset="-120"/>
              </a:rPr>
              <a:t>determine the cause of failure and advance safe performance and minimize the possibility of failure through improvements in design, selection, manufacturing and synthesis.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kern="0" dirty="0" smtClean="0">
                <a:ea typeface="新細明體" charset="-120"/>
              </a:rPr>
              <a:t>Engineers are concerned with </a:t>
            </a:r>
            <a:r>
              <a:rPr lang="en-US" altLang="zh-TW" sz="2400" b="1" kern="0" dirty="0" smtClean="0">
                <a:solidFill>
                  <a:srgbClr val="006600"/>
                </a:solidFill>
                <a:ea typeface="新細明體" charset="-120"/>
              </a:rPr>
              <a:t>fracture failure </a:t>
            </a:r>
            <a:r>
              <a:rPr lang="en-US" altLang="zh-TW" sz="2400" kern="0" dirty="0" smtClean="0">
                <a:ea typeface="新細明體" charset="-120"/>
              </a:rPr>
              <a:t>of design component.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kern="0" dirty="0" smtClean="0">
                <a:ea typeface="新細明體" charset="-120"/>
              </a:rPr>
              <a:t>Fracture results in separation of stressed solid into two or more parts. 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</a:rPr>
              <a:t>Ductile fracture vs. Brittle fracture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508104" y="26369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B050"/>
                </a:solidFill>
              </a:rPr>
              <a:t>損壞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5877272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6600CC"/>
                </a:solidFill>
              </a:rPr>
              <a:t>延性斷裂 </a:t>
            </a:r>
            <a:r>
              <a:rPr lang="en-US" altLang="zh-TW" sz="2000" dirty="0" smtClean="0">
                <a:solidFill>
                  <a:srgbClr val="6600CC"/>
                </a:solidFill>
              </a:rPr>
              <a:t>vs.</a:t>
            </a:r>
            <a:r>
              <a:rPr lang="zh-TW" altLang="en-US" sz="2000" dirty="0" smtClean="0">
                <a:solidFill>
                  <a:srgbClr val="6600CC"/>
                </a:solidFill>
              </a:rPr>
              <a:t> 脆性斷裂</a:t>
            </a:r>
            <a:endParaRPr lang="zh-TW" altLang="en-US" sz="20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55356"/>
              </p:ext>
            </p:extLst>
          </p:nvPr>
        </p:nvGraphicFramePr>
        <p:xfrm>
          <a:off x="1230313" y="4653136"/>
          <a:ext cx="67135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7" name="方程式" r:id="rId3" imgW="3073400" imgH="482600" progId="Equation.3">
                  <p:embed/>
                </p:oleObj>
              </mc:Choice>
              <mc:Fallback>
                <p:oleObj name="方程式" r:id="rId3" imgW="3073400" imgH="48260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653136"/>
                        <a:ext cx="6713537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Text Box 26"/>
          <p:cNvSpPr txBox="1">
            <a:spLocks noChangeArrowheads="1"/>
          </p:cNvSpPr>
          <p:nvPr/>
        </p:nvSpPr>
        <p:spPr bwMode="auto">
          <a:xfrm>
            <a:off x="1229520" y="3421558"/>
            <a:ext cx="6918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=  </a:t>
            </a:r>
            <a:r>
              <a:rPr lang="en-US" altLang="zh-TW" sz="2400" dirty="0">
                <a:solidFill>
                  <a:srgbClr val="FF0000"/>
                </a:solidFill>
                <a:ea typeface="ＭＳ Ｐゴシック" pitchFamily="30" charset="-128"/>
              </a:rPr>
              <a:t>fatigue crack </a:t>
            </a:r>
            <a:r>
              <a:rPr lang="en-US" altLang="zh-TW" sz="2400" dirty="0" smtClean="0">
                <a:solidFill>
                  <a:srgbClr val="FF0000"/>
                </a:solidFill>
                <a:ea typeface="ＭＳ Ｐゴシック" pitchFamily="30" charset="-128"/>
              </a:rPr>
              <a:t>growth rate</a:t>
            </a:r>
            <a:r>
              <a:rPr lang="en-US" altLang="zh-TW" sz="2400" dirty="0" smtClean="0">
                <a:ea typeface="ＭＳ Ｐゴシック" pitchFamily="30" charset="-128"/>
              </a:rPr>
              <a:t>,  mm/cycle or in./cycle</a:t>
            </a:r>
            <a:endParaRPr lang="en-US" altLang="zh-TW" sz="2400" dirty="0">
              <a:ea typeface="ＭＳ Ｐゴシック" pitchFamily="30" charset="-128"/>
            </a:endParaRPr>
          </a:p>
        </p:txBody>
      </p:sp>
      <p:sp>
        <p:nvSpPr>
          <p:cNvPr id="25622" name="Text Box 27"/>
          <p:cNvSpPr txBox="1">
            <a:spLocks noChangeArrowheads="1"/>
          </p:cNvSpPr>
          <p:nvPr/>
        </p:nvSpPr>
        <p:spPr bwMode="auto">
          <a:xfrm>
            <a:off x="725464" y="4179813"/>
            <a:ext cx="7566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Δ</a:t>
            </a:r>
            <a:r>
              <a:rPr lang="en-US" altLang="zh-TW" sz="2400" i="1" dirty="0">
                <a:ea typeface="ＭＳ Ｐゴシック" pitchFamily="30" charset="-128"/>
                <a:cs typeface="Times New Roman" pitchFamily="30" charset="0"/>
              </a:rPr>
              <a:t>K</a:t>
            </a: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 = </a:t>
            </a:r>
            <a:r>
              <a:rPr lang="en-US" altLang="zh-TW" sz="2400" dirty="0" smtClean="0">
                <a:solidFill>
                  <a:srgbClr val="0000CC"/>
                </a:solidFill>
                <a:ea typeface="ＭＳ Ｐゴシック" pitchFamily="30" charset="-128"/>
                <a:cs typeface="Times New Roman" pitchFamily="30" charset="0"/>
              </a:rPr>
              <a:t>stress  intensity </a:t>
            </a:r>
            <a:r>
              <a:rPr lang="en-US" altLang="zh-TW" sz="2400" dirty="0">
                <a:solidFill>
                  <a:srgbClr val="0000CC"/>
                </a:solidFill>
                <a:ea typeface="ＭＳ Ｐゴシック" pitchFamily="30" charset="-128"/>
                <a:cs typeface="Times New Roman" pitchFamily="30" charset="0"/>
              </a:rPr>
              <a:t>factor </a:t>
            </a:r>
            <a:r>
              <a:rPr lang="en-US" altLang="zh-TW" sz="2400" dirty="0" smtClean="0">
                <a:solidFill>
                  <a:srgbClr val="0000CC"/>
                </a:solidFill>
                <a:ea typeface="ＭＳ Ｐゴシック" pitchFamily="30" charset="-128"/>
                <a:cs typeface="Times New Roman" pitchFamily="30" charset="0"/>
              </a:rPr>
              <a:t>range</a:t>
            </a:r>
            <a:r>
              <a:rPr lang="en-US" altLang="zh-TW" sz="2400" dirty="0" smtClean="0">
                <a:ea typeface="ＭＳ Ｐゴシック" pitchFamily="30" charset="-128"/>
                <a:cs typeface="Times New Roman" pitchFamily="30" charset="0"/>
              </a:rPr>
              <a:t>, </a:t>
            </a:r>
            <a:endParaRPr lang="en-US" altLang="zh-TW" sz="2400" dirty="0">
              <a:ea typeface="ＭＳ Ｐゴシック" pitchFamily="30" charset="-128"/>
              <a:cs typeface="Times New Roman" pitchFamily="30" charset="0"/>
            </a:endParaRPr>
          </a:p>
        </p:txBody>
      </p:sp>
      <p:sp>
        <p:nvSpPr>
          <p:cNvPr id="25623" name="Text Box 28"/>
          <p:cNvSpPr txBox="1">
            <a:spLocks noChangeArrowheads="1"/>
          </p:cNvSpPr>
          <p:nvPr/>
        </p:nvSpPr>
        <p:spPr bwMode="auto">
          <a:xfrm>
            <a:off x="539552" y="5838363"/>
            <a:ext cx="8261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ＭＳ Ｐゴシック" pitchFamily="30" charset="-128"/>
              </a:rPr>
              <a:t>A</a:t>
            </a:r>
            <a:r>
              <a:rPr lang="en-US" altLang="zh-TW" sz="2400" dirty="0" smtClean="0">
                <a:ea typeface="ＭＳ Ｐゴシック" pitchFamily="30" charset="-128"/>
              </a:rPr>
              <a:t>, </a:t>
            </a:r>
            <a:r>
              <a:rPr lang="en-US" altLang="zh-TW" sz="2400" i="1" dirty="0" smtClean="0">
                <a:ea typeface="ＭＳ Ｐゴシック" pitchFamily="30" charset="-128"/>
              </a:rPr>
              <a:t>m</a:t>
            </a:r>
            <a:r>
              <a:rPr lang="en-US" altLang="zh-TW" sz="2400" dirty="0" smtClean="0">
                <a:ea typeface="ＭＳ Ｐゴシック" pitchFamily="30" charset="-128"/>
              </a:rPr>
              <a:t> </a:t>
            </a:r>
            <a:r>
              <a:rPr lang="en-US" altLang="zh-TW" sz="2400" dirty="0">
                <a:ea typeface="ＭＳ Ｐゴシック" pitchFamily="30" charset="-128"/>
              </a:rPr>
              <a:t>= </a:t>
            </a: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</a:rPr>
              <a:t>Constants</a:t>
            </a:r>
            <a:r>
              <a:rPr lang="en-US" altLang="zh-TW" sz="2400" dirty="0">
                <a:ea typeface="ＭＳ Ｐゴシック" pitchFamily="30" charset="-128"/>
              </a:rPr>
              <a:t> depending on material, environment, </a:t>
            </a:r>
            <a:r>
              <a:rPr lang="en-US" altLang="zh-TW" sz="2400" dirty="0" smtClean="0">
                <a:ea typeface="ＭＳ Ｐゴシック" pitchFamily="30" charset="-128"/>
              </a:rPr>
              <a:t>frequency,</a:t>
            </a:r>
            <a:endParaRPr lang="en-US" altLang="zh-TW" sz="2400" dirty="0">
              <a:ea typeface="ＭＳ Ｐゴシック" pitchFamily="3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            temperature and stress ratio.</a:t>
            </a:r>
          </a:p>
        </p:txBody>
      </p:sp>
      <p:graphicFrame>
        <p:nvGraphicFramePr>
          <p:cNvPr id="256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16805"/>
              </p:ext>
            </p:extLst>
          </p:nvPr>
        </p:nvGraphicFramePr>
        <p:xfrm>
          <a:off x="3123896" y="842360"/>
          <a:ext cx="2651429" cy="115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" name="方程式" r:id="rId5" imgW="901309" imgH="393529" progId="Equation.3">
                  <p:embed/>
                </p:oleObj>
              </mc:Choice>
              <mc:Fallback>
                <p:oleObj name="方程式" r:id="rId5" imgW="901309" imgH="393529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896" y="842360"/>
                        <a:ext cx="2651429" cy="1155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Fatigue Crack Propagation Rate  II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19745"/>
              </p:ext>
            </p:extLst>
          </p:nvPr>
        </p:nvGraphicFramePr>
        <p:xfrm>
          <a:off x="3186113" y="2133600"/>
          <a:ext cx="2425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9" name="方程式" r:id="rId7" imgW="825500" imgH="393700" progId="Equation.3">
                  <p:embed/>
                </p:oleObj>
              </mc:Choice>
              <mc:Fallback>
                <p:oleObj name="方程式" r:id="rId7" imgW="825500" imgH="39370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2133600"/>
                        <a:ext cx="24257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88918"/>
              </p:ext>
            </p:extLst>
          </p:nvPr>
        </p:nvGraphicFramePr>
        <p:xfrm>
          <a:off x="5261968" y="4196978"/>
          <a:ext cx="25225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方程式" r:id="rId9" imgW="1295400" imgH="228600" progId="Equation.3">
                  <p:embed/>
                </p:oleObj>
              </mc:Choice>
              <mc:Fallback>
                <p:oleObj name="方程式" r:id="rId9" imgW="1295400" imgH="22860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968" y="4196978"/>
                        <a:ext cx="25225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164431"/>
              </p:ext>
            </p:extLst>
          </p:nvPr>
        </p:nvGraphicFramePr>
        <p:xfrm>
          <a:off x="581448" y="3192089"/>
          <a:ext cx="648072" cy="95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" name="方程式" r:id="rId11" imgW="266469" imgH="393359" progId="Equation.3">
                  <p:embed/>
                </p:oleObj>
              </mc:Choice>
              <mc:Fallback>
                <p:oleObj name="方程式" r:id="rId11" imgW="266469" imgH="393359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48" y="3192089"/>
                        <a:ext cx="648072" cy="956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13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FF6C30-C0C4-4F9D-A66B-3C5F21B842E4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800" b="1" dirty="0">
              <a:ea typeface="ＭＳ Ｐゴシック" pitchFamily="3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</a:t>
            </a:r>
          </a:p>
        </p:txBody>
      </p:sp>
      <p:pic>
        <p:nvPicPr>
          <p:cNvPr id="26627" name="Picture 14" descr="3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4007296" cy="60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753963"/>
              </p:ext>
            </p:extLst>
          </p:nvPr>
        </p:nvGraphicFramePr>
        <p:xfrm>
          <a:off x="787002" y="836712"/>
          <a:ext cx="3769815" cy="166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方程式" r:id="rId4" imgW="1459866" imgH="660113" progId="Equation.3">
                  <p:embed/>
                </p:oleObj>
              </mc:Choice>
              <mc:Fallback>
                <p:oleObj name="方程式" r:id="rId4" imgW="1459866" imgH="660113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02" y="836712"/>
                        <a:ext cx="3769815" cy="1660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71838" y="144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2400">
              <a:ea typeface="ＭＳ Ｐゴシック" pitchFamily="30" charset="-128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19200" y="2492896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00CC"/>
                </a:solidFill>
                <a:ea typeface="ＭＳ Ｐゴシック" pitchFamily="30" charset="-128"/>
              </a:rPr>
              <a:t>Straight line with slope </a:t>
            </a:r>
            <a:r>
              <a:rPr lang="en-US" altLang="zh-TW" sz="2400" i="1" dirty="0">
                <a:solidFill>
                  <a:srgbClr val="0000CC"/>
                </a:solidFill>
                <a:ea typeface="ＭＳ Ｐゴシック" pitchFamily="30" charset="-128"/>
              </a:rPr>
              <a:t>m</a:t>
            </a:r>
          </a:p>
        </p:txBody>
      </p:sp>
      <p:sp>
        <p:nvSpPr>
          <p:cNvPr id="228360" name="AutoShape 8"/>
          <p:cNvSpPr>
            <a:spLocks noChangeArrowheads="1"/>
          </p:cNvSpPr>
          <p:nvPr/>
        </p:nvSpPr>
        <p:spPr bwMode="auto">
          <a:xfrm>
            <a:off x="457200" y="2636912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defRPr/>
            </a:pPr>
            <a:endParaRPr lang="en-CA" altLang="zh-TW" smtClean="0">
              <a:ea typeface="ＭＳ Ｐゴシック" pitchFamily="30" charset="-128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60103" y="4797152"/>
            <a:ext cx="38559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Limiting value of </a:t>
            </a: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Δ</a:t>
            </a:r>
            <a:r>
              <a:rPr lang="en-US" altLang="zh-TW" sz="2400" i="1" dirty="0">
                <a:ea typeface="ＭＳ Ｐゴシック" pitchFamily="30" charset="-128"/>
                <a:cs typeface="Times New Roman" pitchFamily="30" charset="0"/>
              </a:rPr>
              <a:t>K</a:t>
            </a: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 below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ea typeface="ＭＳ Ｐゴシック" pitchFamily="30" charset="-128"/>
                <a:cs typeface="Times New Roman" pitchFamily="30" charset="0"/>
              </a:rPr>
              <a:t>which </a:t>
            </a: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there is no measurable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ea typeface="ＭＳ Ｐゴシック" pitchFamily="30" charset="-128"/>
                <a:cs typeface="Times New Roman" pitchFamily="30" charset="0"/>
              </a:rPr>
              <a:t>crack </a:t>
            </a:r>
            <a:r>
              <a:rPr lang="en-US" altLang="zh-TW" sz="2400" dirty="0">
                <a:ea typeface="ＭＳ Ｐゴシック" pitchFamily="30" charset="-128"/>
                <a:cs typeface="Times New Roman" pitchFamily="30" charset="0"/>
              </a:rPr>
              <a:t>growth is called </a:t>
            </a: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stress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intensity factor range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threshold </a:t>
            </a:r>
            <a:r>
              <a:rPr lang="en-US" altLang="zh-TW" sz="2400" dirty="0" err="1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Δ</a:t>
            </a:r>
            <a:r>
              <a:rPr lang="en-US" altLang="zh-TW" sz="2400" i="1" dirty="0" err="1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K</a:t>
            </a:r>
            <a:r>
              <a:rPr lang="en-US" altLang="zh-TW" sz="2400" i="1" baseline="-25000" dirty="0" err="1">
                <a:solidFill>
                  <a:srgbClr val="6600CC"/>
                </a:solidFill>
                <a:ea typeface="ＭＳ Ｐゴシック" pitchFamily="30" charset="-128"/>
                <a:cs typeface="Times New Roman" pitchFamily="30" charset="0"/>
              </a:rPr>
              <a:t>th</a:t>
            </a:r>
            <a:endParaRPr lang="en-US" altLang="zh-TW" sz="2400" i="1" baseline="-25000" dirty="0">
              <a:solidFill>
                <a:srgbClr val="6600CC"/>
              </a:solidFill>
              <a:ea typeface="ＭＳ Ｐゴシック" pitchFamily="30" charset="-128"/>
              <a:cs typeface="Times New Roman" pitchFamily="30" charset="0"/>
            </a:endParaRPr>
          </a:p>
        </p:txBody>
      </p:sp>
      <p:sp>
        <p:nvSpPr>
          <p:cNvPr id="26634" name="Oval 13"/>
          <p:cNvSpPr>
            <a:spLocks noChangeArrowheads="1"/>
          </p:cNvSpPr>
          <p:nvPr/>
        </p:nvSpPr>
        <p:spPr bwMode="auto">
          <a:xfrm>
            <a:off x="5775176" y="3717032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1800">
              <a:ea typeface="ＭＳ Ｐゴシック" pitchFamily="30" charset="-128"/>
            </a:endParaRP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 flipH="1">
            <a:off x="4579938" y="3962400"/>
            <a:ext cx="1195238" cy="97876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8" name="Slide Number Placeholder 13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FF6C30-C0C4-4F9D-A66B-3C5F21B842E4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800" b="1" dirty="0">
              <a:ea typeface="ＭＳ Ｐゴシック" pitchFamily="30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Fatigue Crack Propagation Rate  III</a:t>
            </a:r>
          </a:p>
        </p:txBody>
      </p:sp>
      <p:cxnSp>
        <p:nvCxnSpPr>
          <p:cNvPr id="3" name="直線單箭頭接點 2"/>
          <p:cNvCxnSpPr/>
          <p:nvPr/>
        </p:nvCxnSpPr>
        <p:spPr bwMode="auto">
          <a:xfrm rot="5400000" flipH="1" flipV="1">
            <a:off x="8001024" y="2643182"/>
            <a:ext cx="714380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文字方塊 3"/>
          <p:cNvSpPr txBox="1"/>
          <p:nvPr/>
        </p:nvSpPr>
        <p:spPr>
          <a:xfrm>
            <a:off x="6084168" y="5498068"/>
            <a:ext cx="3168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ASTM A533 B1: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Fe-0.22C-1.48Mn-0.68Ni-0.52Mo-0.25Si-0.018S-0.012P</a:t>
            </a:r>
          </a:p>
          <a:p>
            <a:r>
              <a:rPr lang="en-US" altLang="zh-TW" sz="1400" dirty="0" smtClean="0"/>
              <a:t>YS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=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470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MPa, R = 0.10.</a:t>
            </a:r>
            <a:endParaRPr lang="zh-TW" altLang="en-US" sz="1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99592" y="3155484"/>
            <a:ext cx="3550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Region I</a:t>
            </a:r>
            <a:r>
              <a:rPr lang="en-US" altLang="zh-TW" sz="2400" dirty="0" smtClean="0"/>
              <a:t>:  </a:t>
            </a:r>
            <a:r>
              <a:rPr lang="en-US" altLang="zh-TW" sz="2400" i="1" dirty="0" err="1" smtClean="0"/>
              <a:t>da</a:t>
            </a:r>
            <a:r>
              <a:rPr lang="en-US" altLang="zh-TW" sz="2400" i="1" dirty="0" smtClean="0"/>
              <a:t>/</a:t>
            </a:r>
            <a:r>
              <a:rPr lang="en-US" altLang="zh-TW" sz="2400" i="1" dirty="0" err="1" smtClean="0"/>
              <a:t>dN</a:t>
            </a:r>
            <a:r>
              <a:rPr lang="en-US" altLang="zh-TW" sz="2400" dirty="0" smtClean="0"/>
              <a:t> very slow</a:t>
            </a:r>
          </a:p>
          <a:p>
            <a:pPr marL="1352550" indent="-1352550"/>
            <a:r>
              <a:rPr lang="en-US" altLang="zh-TW" sz="2400" dirty="0">
                <a:solidFill>
                  <a:srgbClr val="FF0000"/>
                </a:solidFill>
              </a:rPr>
              <a:t>Region </a:t>
            </a:r>
            <a:r>
              <a:rPr lang="en-US" altLang="zh-TW" sz="2400" dirty="0" smtClean="0">
                <a:solidFill>
                  <a:srgbClr val="FF0000"/>
                </a:solidFill>
              </a:rPr>
              <a:t>II</a:t>
            </a:r>
            <a:r>
              <a:rPr lang="en-US" altLang="zh-TW" sz="2400" dirty="0" smtClean="0"/>
              <a:t>:  </a:t>
            </a:r>
            <a:r>
              <a:rPr lang="en-US" altLang="zh-TW" sz="2400" i="1" dirty="0" err="1" smtClean="0"/>
              <a:t>da</a:t>
            </a:r>
            <a:r>
              <a:rPr lang="en-US" altLang="zh-TW" sz="2400" i="1" dirty="0" smtClean="0"/>
              <a:t>/</a:t>
            </a:r>
            <a:r>
              <a:rPr lang="en-US" altLang="zh-TW" sz="2400" i="1" dirty="0" err="1" smtClean="0"/>
              <a:t>dN</a:t>
            </a:r>
            <a:r>
              <a:rPr lang="en-US" altLang="zh-TW" sz="2400" dirty="0" smtClean="0"/>
              <a:t> = </a:t>
            </a:r>
            <a:r>
              <a:rPr lang="en-US" altLang="zh-TW" sz="2400" i="1" dirty="0" smtClean="0"/>
              <a:t>A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ym typeface="Symbol"/>
              </a:rPr>
              <a:t></a:t>
            </a:r>
            <a:r>
              <a:rPr lang="en-US" altLang="zh-TW" sz="2400" i="1" dirty="0" smtClean="0">
                <a:sym typeface="Symbol"/>
              </a:rPr>
              <a:t>K</a:t>
            </a:r>
            <a:r>
              <a:rPr lang="en-US" altLang="zh-TW" sz="2400" i="1" baseline="30000" dirty="0" smtClean="0">
                <a:sym typeface="Symbol"/>
              </a:rPr>
              <a:t>m</a:t>
            </a:r>
            <a:r>
              <a:rPr lang="en-US" altLang="zh-TW" sz="2400" i="1" dirty="0" smtClean="0">
                <a:sym typeface="Symbol"/>
              </a:rPr>
              <a:t/>
            </a:r>
            <a:br>
              <a:rPr lang="en-US" altLang="zh-TW" sz="2400" i="1" dirty="0" smtClean="0">
                <a:sym typeface="Symbol"/>
              </a:rPr>
            </a:br>
            <a:r>
              <a:rPr lang="en-US" altLang="zh-TW" sz="2400" dirty="0" smtClean="0">
                <a:sym typeface="Symbol"/>
              </a:rPr>
              <a:t>Straight line</a:t>
            </a:r>
          </a:p>
          <a:p>
            <a:pPr marL="1352550" indent="-1352550"/>
            <a:r>
              <a:rPr lang="en-US" altLang="zh-TW" sz="2400" dirty="0">
                <a:solidFill>
                  <a:srgbClr val="FF0000"/>
                </a:solidFill>
              </a:rPr>
              <a:t>Region </a:t>
            </a:r>
            <a:r>
              <a:rPr lang="en-US" altLang="zh-TW" sz="2400" dirty="0" smtClean="0">
                <a:solidFill>
                  <a:srgbClr val="FF0000"/>
                </a:solidFill>
              </a:rPr>
              <a:t>III</a:t>
            </a:r>
            <a:r>
              <a:rPr lang="en-US" altLang="zh-TW" sz="2400" dirty="0" smtClean="0"/>
              <a:t>:  Unstable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Fatigue Life Calculation I</a:t>
            </a:r>
          </a:p>
        </p:txBody>
      </p:sp>
      <p:graphicFrame>
        <p:nvGraphicFramePr>
          <p:cNvPr id="2765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32789"/>
              </p:ext>
            </p:extLst>
          </p:nvPr>
        </p:nvGraphicFramePr>
        <p:xfrm>
          <a:off x="3230562" y="980728"/>
          <a:ext cx="3141637" cy="274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方程式" r:id="rId3" imgW="1511300" imgH="1320800" progId="Equation.3">
                  <p:embed/>
                </p:oleObj>
              </mc:Choice>
              <mc:Fallback>
                <p:oleObj name="方程式" r:id="rId3" imgW="1511300" imgH="13208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2" y="980728"/>
                        <a:ext cx="3141637" cy="2747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66800" y="37338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Integrating from </a:t>
            </a: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</a:rPr>
              <a:t>initial crack size </a:t>
            </a:r>
            <a:r>
              <a:rPr lang="en-US" altLang="zh-TW" sz="2400" i="1" dirty="0">
                <a:solidFill>
                  <a:srgbClr val="6600CC"/>
                </a:solidFill>
                <a:ea typeface="ＭＳ Ｐゴシック" pitchFamily="30" charset="-128"/>
              </a:rPr>
              <a:t>a</a:t>
            </a:r>
            <a:r>
              <a:rPr lang="en-US" altLang="zh-TW" sz="2400" baseline="-25000" dirty="0">
                <a:solidFill>
                  <a:srgbClr val="6600CC"/>
                </a:solidFill>
                <a:ea typeface="ＭＳ Ｐゴシック" pitchFamily="30" charset="-128"/>
              </a:rPr>
              <a:t>0</a:t>
            </a:r>
            <a:r>
              <a:rPr lang="en-US" altLang="zh-TW" sz="2400" dirty="0">
                <a:solidFill>
                  <a:srgbClr val="6600CC"/>
                </a:solidFill>
                <a:ea typeface="ＭＳ Ｐゴシック" pitchFamily="30" charset="-128"/>
              </a:rPr>
              <a:t> to final crack size </a:t>
            </a:r>
            <a:r>
              <a:rPr lang="en-US" altLang="zh-TW" sz="2400" i="1" dirty="0" err="1">
                <a:solidFill>
                  <a:srgbClr val="6600CC"/>
                </a:solidFill>
                <a:ea typeface="ＭＳ Ｐゴシック" pitchFamily="30" charset="-128"/>
              </a:rPr>
              <a:t>a</a:t>
            </a:r>
            <a:r>
              <a:rPr lang="en-US" altLang="zh-TW" sz="2400" i="1" baseline="-25000" dirty="0" err="1">
                <a:solidFill>
                  <a:srgbClr val="6600CC"/>
                </a:solidFill>
                <a:ea typeface="ＭＳ Ｐゴシック" pitchFamily="30" charset="-128"/>
              </a:rPr>
              <a:t>f</a:t>
            </a:r>
            <a:r>
              <a:rPr lang="en-US" altLang="zh-TW" sz="2400" baseline="-25000" dirty="0">
                <a:solidFill>
                  <a:srgbClr val="6600CC"/>
                </a:solidFill>
                <a:ea typeface="ＭＳ Ｐゴシック" pitchFamily="30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at number of fatigue cycles </a:t>
            </a:r>
            <a:r>
              <a:rPr lang="en-US" altLang="zh-TW" sz="2400" i="1" dirty="0" err="1">
                <a:ea typeface="ＭＳ Ｐゴシック" pitchFamily="30" charset="-128"/>
              </a:rPr>
              <a:t>N</a:t>
            </a:r>
            <a:r>
              <a:rPr lang="en-US" altLang="zh-TW" sz="2400" i="1" baseline="-25000" dirty="0" err="1">
                <a:ea typeface="ＭＳ Ｐゴシック" pitchFamily="30" charset="-128"/>
              </a:rPr>
              <a:t>f</a:t>
            </a:r>
            <a:endParaRPr lang="en-US" altLang="zh-TW" sz="2400" i="1" baseline="-25000" dirty="0">
              <a:ea typeface="ＭＳ Ｐゴシック" pitchFamily="30" charset="-128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1194"/>
              </p:ext>
            </p:extLst>
          </p:nvPr>
        </p:nvGraphicFramePr>
        <p:xfrm>
          <a:off x="1331640" y="4876800"/>
          <a:ext cx="650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方程式" r:id="rId5" imgW="3251200" imgH="762000" progId="Equation.3">
                  <p:embed/>
                </p:oleObj>
              </mc:Choice>
              <mc:Fallback>
                <p:oleObj name="方程式" r:id="rId5" imgW="3251200" imgH="7620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876800"/>
                        <a:ext cx="6502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2438400" y="189168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But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1619672" y="2403475"/>
            <a:ext cx="139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Therefore</a:t>
            </a:r>
          </a:p>
        </p:txBody>
      </p: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1600200" y="3048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Therefore</a:t>
            </a:r>
          </a:p>
        </p:txBody>
      </p:sp>
      <p:sp>
        <p:nvSpPr>
          <p:cNvPr id="27662" name="Slide Number Placeholder 14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D1D1BC-8147-4715-A026-A35ED2D01062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800" b="1">
              <a:ea typeface="ＭＳ Ｐゴシック" pitchFamily="3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49020"/>
              </p:ext>
            </p:extLst>
          </p:nvPr>
        </p:nvGraphicFramePr>
        <p:xfrm>
          <a:off x="395288" y="1065213"/>
          <a:ext cx="8509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方程式" r:id="rId3" imgW="4254500" imgH="1397000" progId="Equation.3">
                  <p:embed/>
                </p:oleObj>
              </mc:Choice>
              <mc:Fallback>
                <p:oleObj name="方程式" r:id="rId3" imgW="4254500" imgH="1397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65213"/>
                        <a:ext cx="8509000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Fatigue Life Calculation II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4437112"/>
            <a:ext cx="8458200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 smtClean="0">
                <a:solidFill>
                  <a:srgbClr val="6600CC"/>
                </a:solidFill>
                <a:ea typeface="新細明體" charset="-120"/>
              </a:rPr>
              <a:t>EP. 7.2  </a:t>
            </a:r>
            <a:r>
              <a:rPr lang="en-US" altLang="zh-TW" sz="2400" kern="0" dirty="0" smtClean="0">
                <a:ea typeface="新細明體" charset="-120"/>
              </a:rPr>
              <a:t>An alloy steel plate (</a:t>
            </a:r>
            <a:r>
              <a:rPr lang="en-US" altLang="zh-TW" sz="2400" kern="0" dirty="0">
                <a:solidFill>
                  <a:srgbClr val="FF0000"/>
                </a:solidFill>
                <a:ea typeface="新細明體" charset="-120"/>
                <a:sym typeface="Symbol"/>
              </a:rPr>
              <a:t>YS = 1400 MPa, K</a:t>
            </a:r>
            <a:r>
              <a:rPr lang="en-US" altLang="zh-TW" sz="2400" kern="0" baseline="-25000" dirty="0">
                <a:solidFill>
                  <a:srgbClr val="FF0000"/>
                </a:solidFill>
                <a:ea typeface="新細明體" charset="-120"/>
                <a:sym typeface="Symbol"/>
              </a:rPr>
              <a:t>IC</a:t>
            </a:r>
            <a:r>
              <a:rPr lang="en-US" altLang="zh-TW" sz="2400" kern="0" dirty="0">
                <a:solidFill>
                  <a:srgbClr val="FF0000"/>
                </a:solidFill>
                <a:ea typeface="新細明體" charset="-120"/>
                <a:sym typeface="Symbol"/>
              </a:rPr>
              <a:t> = 450 MPam</a:t>
            </a:r>
            <a:r>
              <a:rPr lang="en-US" altLang="zh-TW" sz="2400" kern="0" baseline="30000" dirty="0">
                <a:solidFill>
                  <a:srgbClr val="FF0000"/>
                </a:solidFill>
                <a:ea typeface="新細明體" charset="-120"/>
                <a:sym typeface="Symbol"/>
              </a:rPr>
              <a:t>0.5</a:t>
            </a:r>
            <a:r>
              <a:rPr lang="en-US" altLang="zh-TW" sz="2400" kern="0" dirty="0" smtClean="0">
                <a:ea typeface="新細明體" charset="-120"/>
              </a:rPr>
              <a:t>) is subjected to cyclic stresses of </a:t>
            </a:r>
            <a:r>
              <a:rPr lang="en-US" altLang="zh-TW" sz="2400" kern="0" dirty="0" smtClean="0">
                <a:solidFill>
                  <a:srgbClr val="0000CC"/>
                </a:solidFill>
                <a:ea typeface="新細明體" charset="-120"/>
              </a:rPr>
              <a:t>120 MPa and </a:t>
            </a:r>
            <a:r>
              <a:rPr lang="en-US" altLang="zh-TW" sz="2400" kern="0" dirty="0" smtClean="0">
                <a:solidFill>
                  <a:srgbClr val="0000CC"/>
                </a:solidFill>
                <a:ea typeface="新細明體" charset="-120"/>
                <a:sym typeface="Symbol"/>
              </a:rPr>
              <a:t>30 MPa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.  If the plate contains a uniform through thickness edge crack of </a:t>
            </a:r>
            <a:r>
              <a:rPr lang="en-US" altLang="zh-TW" sz="2400" kern="0" dirty="0" smtClean="0">
                <a:solidFill>
                  <a:srgbClr val="006600"/>
                </a:solidFill>
                <a:ea typeface="新細明體" charset="-120"/>
                <a:sym typeface="Symbol"/>
              </a:rPr>
              <a:t>1.00 mm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, how many fatigue cycles are estimated to cause fracture? </a:t>
            </a:r>
            <a:br>
              <a:rPr lang="en-US" altLang="zh-TW" sz="2400" kern="0" dirty="0" smtClean="0">
                <a:ea typeface="新細明體" charset="-120"/>
                <a:sym typeface="Symbol"/>
              </a:rPr>
            </a:br>
            <a:r>
              <a:rPr lang="en-US" altLang="zh-TW" sz="2400" i="1" kern="0" dirty="0" err="1" smtClean="0">
                <a:solidFill>
                  <a:srgbClr val="6600CC"/>
                </a:solidFill>
                <a:ea typeface="新細明體" charset="-120"/>
                <a:sym typeface="Symbol"/>
              </a:rPr>
              <a:t>da</a:t>
            </a:r>
            <a:r>
              <a:rPr lang="en-US" altLang="zh-TW" sz="2400" i="1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/</a:t>
            </a:r>
            <a:r>
              <a:rPr lang="en-US" altLang="zh-TW" sz="2400" i="1" kern="0" dirty="0" err="1" smtClean="0">
                <a:solidFill>
                  <a:srgbClr val="6600CC"/>
                </a:solidFill>
                <a:ea typeface="新細明體" charset="-120"/>
                <a:sym typeface="Symbol"/>
              </a:rPr>
              <a:t>dN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 (m/cycle) =  2.0  10</a:t>
            </a:r>
            <a:r>
              <a:rPr lang="en-US" altLang="zh-TW" sz="2400" kern="0" baseline="300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12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</a:t>
            </a:r>
            <a:r>
              <a:rPr lang="en-US" altLang="zh-TW" sz="2400" i="1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K</a:t>
            </a:r>
            <a:r>
              <a:rPr lang="en-US" altLang="zh-TW" sz="2400" kern="0" baseline="300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3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 (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</a:rPr>
              <a:t> MPa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m</a:t>
            </a:r>
            <a:r>
              <a:rPr lang="en-US" altLang="zh-TW" sz="2400" kern="0" baseline="300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0.5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)</a:t>
            </a:r>
            <a:r>
              <a:rPr lang="en-US" altLang="zh-TW" sz="2400" kern="0" baseline="300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3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;  </a:t>
            </a:r>
            <a:r>
              <a:rPr lang="en-US" altLang="zh-TW" sz="2400" i="1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Y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 = 1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.</a:t>
            </a:r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  <a:p>
            <a:endParaRPr lang="en-US" altLang="zh-TW" sz="2400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3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539552" y="260648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i="1" kern="0" dirty="0">
                <a:ea typeface="新細明體" charset="-120"/>
                <a:sym typeface="Symbol"/>
              </a:rPr>
              <a:t>da/</a:t>
            </a:r>
            <a:r>
              <a:rPr lang="en-US" altLang="zh-TW" sz="2400" i="1" kern="0" dirty="0" err="1">
                <a:ea typeface="新細明體" charset="-120"/>
                <a:sym typeface="Symbol"/>
              </a:rPr>
              <a:t>dN</a:t>
            </a:r>
            <a:r>
              <a:rPr lang="en-US" altLang="zh-TW" sz="2400" kern="0" dirty="0">
                <a:ea typeface="新細明體" charset="-120"/>
                <a:sym typeface="Symbol"/>
              </a:rPr>
              <a:t> (m/cycle) =  2.0  10</a:t>
            </a:r>
            <a:r>
              <a:rPr lang="en-US" altLang="zh-TW" sz="2400" kern="0" baseline="30000" dirty="0">
                <a:ea typeface="新細明體" charset="-120"/>
                <a:sym typeface="Symbol"/>
              </a:rPr>
              <a:t>12 </a:t>
            </a:r>
            <a:r>
              <a:rPr lang="en-US" altLang="zh-TW" sz="2400" kern="0" dirty="0">
                <a:ea typeface="新細明體" charset="-120"/>
                <a:sym typeface="Symbol"/>
              </a:rPr>
              <a:t></a:t>
            </a:r>
            <a:r>
              <a:rPr lang="en-US" altLang="zh-TW" sz="2400" i="1" kern="0" dirty="0">
                <a:ea typeface="新細明體" charset="-120"/>
                <a:sym typeface="Symbol"/>
              </a:rPr>
              <a:t>K</a:t>
            </a:r>
            <a:r>
              <a:rPr lang="en-US" altLang="zh-TW" sz="2400" kern="0" baseline="30000" dirty="0">
                <a:ea typeface="新細明體" charset="-120"/>
                <a:sym typeface="Symbol"/>
              </a:rPr>
              <a:t>3</a:t>
            </a:r>
            <a:r>
              <a:rPr lang="en-US" altLang="zh-TW" sz="2400" kern="0" dirty="0">
                <a:ea typeface="新細明體" charset="-120"/>
                <a:sym typeface="Symbol"/>
              </a:rPr>
              <a:t> (</a:t>
            </a:r>
            <a:r>
              <a:rPr lang="en-US" altLang="zh-TW" sz="2400" kern="0" dirty="0">
                <a:ea typeface="新細明體" charset="-120"/>
              </a:rPr>
              <a:t> MPa</a:t>
            </a:r>
            <a:r>
              <a:rPr lang="en-US" altLang="zh-TW" sz="2400" kern="0" dirty="0">
                <a:ea typeface="新細明體" charset="-120"/>
                <a:sym typeface="Symbol"/>
              </a:rPr>
              <a:t>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m</a:t>
            </a:r>
            <a:r>
              <a:rPr lang="en-US" altLang="zh-TW" sz="2400" kern="0" baseline="30000" dirty="0" smtClean="0">
                <a:ea typeface="新細明體" charset="-120"/>
                <a:sym typeface="Symbol"/>
              </a:rPr>
              <a:t>0.5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)</a:t>
            </a:r>
            <a:r>
              <a:rPr lang="en-US" altLang="zh-TW" sz="2400" kern="0" baseline="30000" dirty="0" smtClean="0">
                <a:ea typeface="新細明體" charset="-120"/>
                <a:sym typeface="Symbol"/>
              </a:rPr>
              <a:t>3</a:t>
            </a:r>
            <a:endParaRPr lang="en-US" altLang="zh-TW" sz="2400" kern="0" dirty="0" smtClean="0">
              <a:ea typeface="新細明體" charset="-120"/>
              <a:sym typeface="Symbol"/>
            </a:endParaRPr>
          </a:p>
          <a:p>
            <a:r>
              <a:rPr lang="en-US" altLang="zh-TW" sz="2400" dirty="0" smtClean="0"/>
              <a:t>Thus, </a:t>
            </a:r>
            <a:r>
              <a:rPr lang="en-US" altLang="zh-TW" sz="2400" i="1" dirty="0" smtClean="0"/>
              <a:t>A</a:t>
            </a:r>
            <a:r>
              <a:rPr lang="en-US" altLang="zh-TW" sz="2400" dirty="0" smtClean="0"/>
              <a:t> = 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2.0 </a:t>
            </a:r>
            <a:r>
              <a:rPr lang="en-US" altLang="zh-TW" sz="2400" kern="0" dirty="0">
                <a:ea typeface="新細明體" charset="-120"/>
                <a:sym typeface="Symbol"/>
              </a:rPr>
              <a:t> 10</a:t>
            </a:r>
            <a:r>
              <a:rPr lang="en-US" altLang="zh-TW" sz="2400" kern="0" baseline="30000" dirty="0">
                <a:ea typeface="新細明體" charset="-120"/>
                <a:sym typeface="Symbol"/>
              </a:rPr>
              <a:t></a:t>
            </a:r>
            <a:r>
              <a:rPr lang="en-US" altLang="zh-TW" sz="2400" kern="0" baseline="30000" dirty="0" smtClean="0">
                <a:ea typeface="新細明體" charset="-120"/>
                <a:sym typeface="Symbol"/>
              </a:rPr>
              <a:t>12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, </a:t>
            </a:r>
            <a:r>
              <a:rPr lang="en-US" altLang="zh-TW" sz="2400" i="1" kern="0" dirty="0" smtClean="0">
                <a:ea typeface="新細明體" charset="-120"/>
                <a:sym typeface="Symbol"/>
              </a:rPr>
              <a:t>m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 = 3, and </a:t>
            </a:r>
            <a:r>
              <a:rPr lang="en-US" altLang="zh-TW" sz="2400" i="1" kern="0" dirty="0" smtClean="0">
                <a:ea typeface="新細明體" charset="-120"/>
                <a:sym typeface="Symbol"/>
              </a:rPr>
              <a:t></a:t>
            </a:r>
            <a:r>
              <a:rPr lang="en-US" altLang="zh-TW" sz="2400" i="1" kern="0" baseline="-25000" dirty="0" smtClean="0">
                <a:ea typeface="新細明體" charset="-120"/>
                <a:sym typeface="Symbol"/>
              </a:rPr>
              <a:t>r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 = (1200) MPa, </a:t>
            </a:r>
            <a:r>
              <a:rPr lang="en-US" altLang="zh-TW" sz="2400" i="1" kern="0" dirty="0" smtClean="0">
                <a:ea typeface="新細明體" charset="-120"/>
                <a:sym typeface="Symbol"/>
              </a:rPr>
              <a:t>Y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 = 1.</a:t>
            </a:r>
          </a:p>
          <a:p>
            <a:r>
              <a:rPr lang="en-US" altLang="zh-TW" sz="2400" kern="0" dirty="0" smtClean="0">
                <a:ea typeface="新細明體" charset="-120"/>
                <a:sym typeface="Symbol"/>
              </a:rPr>
              <a:t>The initial crack size </a:t>
            </a:r>
            <a:r>
              <a:rPr lang="en-US" altLang="zh-TW" sz="2400" i="1" kern="0" dirty="0" smtClean="0">
                <a:ea typeface="新細明體" charset="-120"/>
                <a:sym typeface="Symbol"/>
              </a:rPr>
              <a:t>a</a:t>
            </a:r>
            <a:r>
              <a:rPr lang="en-US" altLang="zh-TW" sz="2400" i="1" kern="0" baseline="-25000" dirty="0" smtClean="0">
                <a:ea typeface="新細明體" charset="-120"/>
                <a:sym typeface="Symbol"/>
              </a:rPr>
              <a:t>0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 = 1 mm, </a:t>
            </a:r>
            <a:r>
              <a:rPr lang="en-US" altLang="zh-TW" sz="2400" i="1" kern="0" dirty="0" err="1" smtClean="0">
                <a:solidFill>
                  <a:srgbClr val="FF0000"/>
                </a:solidFill>
                <a:ea typeface="新細明體" charset="-120"/>
                <a:sym typeface="Symbol"/>
              </a:rPr>
              <a:t>a</a:t>
            </a:r>
            <a:r>
              <a:rPr lang="en-US" altLang="zh-TW" sz="2400" i="1" kern="0" baseline="-25000" dirty="0" err="1" smtClean="0">
                <a:solidFill>
                  <a:srgbClr val="FF0000"/>
                </a:solidFill>
                <a:ea typeface="新細明體" charset="-120"/>
                <a:sym typeface="Symbol"/>
              </a:rPr>
              <a:t>f</a:t>
            </a:r>
            <a:r>
              <a:rPr lang="en-US" altLang="zh-TW" sz="2400" kern="0" dirty="0" smtClean="0">
                <a:solidFill>
                  <a:srgbClr val="FF0000"/>
                </a:solidFill>
                <a:ea typeface="新細明體" charset="-120"/>
                <a:sym typeface="Symbol"/>
              </a:rPr>
              <a:t> is determined from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02964"/>
              </p:ext>
            </p:extLst>
          </p:nvPr>
        </p:nvGraphicFramePr>
        <p:xfrm>
          <a:off x="625723" y="1412776"/>
          <a:ext cx="8050733" cy="101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方程式" r:id="rId3" imgW="4229100" imgH="533400" progId="Equation.3">
                  <p:embed/>
                </p:oleObj>
              </mc:Choice>
              <mc:Fallback>
                <p:oleObj name="方程式" r:id="rId3" imgW="4229100" imgH="5334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23" y="1412776"/>
                        <a:ext cx="8050733" cy="101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9552" y="2420888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The fatigue life in cycles is determined from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48163"/>
              </p:ext>
            </p:extLst>
          </p:nvPr>
        </p:nvGraphicFramePr>
        <p:xfrm>
          <a:off x="1141412" y="2990850"/>
          <a:ext cx="6886971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方程式" r:id="rId5" imgW="2984500" imgH="1803400" progId="Equation.3">
                  <p:embed/>
                </p:oleObj>
              </mc:Choice>
              <mc:Fallback>
                <p:oleObj name="方程式" r:id="rId5" imgW="2984500" imgH="18034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2" y="2990850"/>
                        <a:ext cx="6886971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92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Creep in Metals  </a:t>
            </a:r>
            <a:r>
              <a:rPr lang="zh-TW" altLang="en-US" sz="3600" b="1" dirty="0" smtClean="0">
                <a:ea typeface="新細明體" charset="-120"/>
              </a:rPr>
              <a:t>金屬潛變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471669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Creep is progressive plastic deformation under constant stress.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Important in high temperature applications.  </a:t>
            </a:r>
            <a:r>
              <a:rPr lang="en-US" altLang="zh-TW" sz="2400" b="1" dirty="0" smtClean="0">
                <a:solidFill>
                  <a:srgbClr val="0000CC"/>
                </a:solidFill>
                <a:ea typeface="新細明體" charset="-120"/>
              </a:rPr>
              <a:t>Turbine Blades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First an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instantaneous </a:t>
            </a:r>
            <a:r>
              <a:rPr lang="en-US" altLang="zh-TW" sz="2400" dirty="0">
                <a:solidFill>
                  <a:srgbClr val="006600"/>
                </a:solidFill>
                <a:ea typeface="新細明體" charset="-120"/>
              </a:rPr>
              <a:t>strain </a:t>
            </a:r>
            <a:r>
              <a:rPr lang="en-US" altLang="zh-TW" sz="2400" i="1" dirty="0">
                <a:solidFill>
                  <a:srgbClr val="006600"/>
                </a:solidFill>
                <a:ea typeface="新細明體" charset="-120"/>
                <a:sym typeface="Symbol"/>
              </a:rPr>
              <a:t></a:t>
            </a:r>
            <a:r>
              <a:rPr lang="en-US" altLang="zh-TW" sz="2400" i="1" baseline="-25000" dirty="0" smtClean="0">
                <a:solidFill>
                  <a:srgbClr val="006600"/>
                </a:solidFill>
                <a:ea typeface="新細明體" charset="-120"/>
                <a:sym typeface="Symbol"/>
              </a:rPr>
              <a:t>0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  <a:sym typeface="Symbol"/>
              </a:rPr>
              <a:t> </a:t>
            </a:r>
            <a:r>
              <a:rPr lang="en-US" altLang="zh-TW" sz="2400" dirty="0" smtClean="0">
                <a:ea typeface="新細明體" charset="-120"/>
                <a:sym typeface="Symbol"/>
              </a:rPr>
              <a:t>after </a:t>
            </a:r>
            <a:r>
              <a:rPr lang="en-US" altLang="zh-TW" sz="2400" dirty="0" smtClean="0">
                <a:ea typeface="新細明體" charset="-120"/>
                <a:sym typeface="Symbol"/>
              </a:rPr>
              <a:t>loading</a:t>
            </a:r>
            <a:r>
              <a:rPr lang="en-US" altLang="zh-TW" sz="2400" dirty="0" smtClean="0">
                <a:ea typeface="新細明體" charset="-120"/>
                <a:sym typeface="Symbol"/>
              </a:rPr>
              <a:t>.</a:t>
            </a: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Primary creep: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Creep </a:t>
            </a:r>
            <a:b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rate (</a:t>
            </a:r>
            <a:r>
              <a:rPr lang="en-US" altLang="zh-TW" sz="2400" i="1" dirty="0" smtClean="0">
                <a:solidFill>
                  <a:srgbClr val="00B0F0"/>
                </a:solidFill>
                <a:ea typeface="新細明體" charset="-120"/>
              </a:rPr>
              <a:t>d</a:t>
            </a:r>
            <a:r>
              <a:rPr lang="en-US" altLang="zh-TW" sz="2400" i="1" dirty="0" smtClean="0">
                <a:solidFill>
                  <a:srgbClr val="00B0F0"/>
                </a:solidFill>
                <a:ea typeface="新細明體" charset="-120"/>
                <a:sym typeface="Symbol"/>
              </a:rPr>
              <a:t>/</a:t>
            </a:r>
            <a:r>
              <a:rPr lang="en-US" altLang="zh-TW" sz="2400" i="1" dirty="0" err="1" smtClean="0">
                <a:solidFill>
                  <a:srgbClr val="00B0F0"/>
                </a:solidFill>
                <a:ea typeface="新細明體" charset="-120"/>
                <a:sym typeface="Symbol"/>
              </a:rPr>
              <a:t>dt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)</a:t>
            </a:r>
            <a:r>
              <a:rPr lang="zh-TW" altLang="en-US" sz="2400" dirty="0" smtClean="0">
                <a:solidFill>
                  <a:srgbClr val="00B0F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decreases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with time. </a:t>
            </a:r>
          </a:p>
          <a:p>
            <a:pPr>
              <a:lnSpc>
                <a:spcPct val="9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Secondary creep: </a:t>
            </a:r>
            <a:b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Creep rate is constant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and is also referred to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steady-state creep.</a:t>
            </a:r>
          </a:p>
          <a:p>
            <a:pPr>
              <a:lnSpc>
                <a:spcPct val="9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Tertiary creep: </a:t>
            </a:r>
            <a:r>
              <a:rPr lang="en-US" altLang="zh-TW" sz="2400" dirty="0" smtClean="0">
                <a:ea typeface="新細明體" charset="-120"/>
              </a:rPr>
              <a:t>Creep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rate 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rapidly increases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with time leading to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necking and fracture.</a:t>
            </a:r>
          </a:p>
        </p:txBody>
      </p:sp>
      <p:pic>
        <p:nvPicPr>
          <p:cNvPr id="28676" name="Picture 7" descr="smi53586_07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80" y="2314178"/>
            <a:ext cx="5501395" cy="38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01FA52-9E43-40AC-B381-C8CB474262E2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80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3563888" y="6093296"/>
            <a:ext cx="552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6600CC"/>
                </a:solidFill>
              </a:rPr>
              <a:t>Fig. 7.25  </a:t>
            </a:r>
            <a:r>
              <a:rPr lang="en-US" altLang="zh-TW" sz="2400" dirty="0" smtClean="0"/>
              <a:t>A typical creep curve for a metal.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908720"/>
            <a:ext cx="8471669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Primary creep: </a:t>
            </a:r>
            <a:r>
              <a:rPr lang="en-US" altLang="zh-TW" sz="2400" kern="0" dirty="0" smtClean="0">
                <a:ea typeface="新細明體" charset="-120"/>
              </a:rPr>
              <a:t>The metals </a:t>
            </a:r>
            <a:r>
              <a:rPr lang="en-US" altLang="zh-TW" sz="2400" kern="0" dirty="0" smtClean="0">
                <a:solidFill>
                  <a:srgbClr val="0000CC"/>
                </a:solidFill>
                <a:ea typeface="新細明體" charset="-120"/>
              </a:rPr>
              <a:t>strain-hardens</a:t>
            </a:r>
            <a:r>
              <a:rPr lang="en-US" altLang="zh-TW" sz="2400" kern="0" dirty="0" smtClean="0">
                <a:ea typeface="新細明體" charset="-120"/>
              </a:rPr>
              <a:t> to support the applied load and the creep rate decreases gradually. </a:t>
            </a:r>
          </a:p>
          <a:p>
            <a:pPr>
              <a:lnSpc>
                <a:spcPct val="90000"/>
              </a:lnSpc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Secondary creep: </a:t>
            </a:r>
            <a:r>
              <a:rPr lang="en-US" altLang="zh-TW" sz="2400" kern="0" dirty="0" smtClean="0">
                <a:ea typeface="新細明體" charset="-120"/>
              </a:rPr>
              <a:t>Creep rate is constant  (and minimum) due simultaneous </a:t>
            </a:r>
            <a:r>
              <a:rPr lang="en-US" altLang="zh-TW" sz="2400" kern="0" dirty="0" smtClean="0">
                <a:solidFill>
                  <a:srgbClr val="006600"/>
                </a:solidFill>
                <a:ea typeface="新細明體" charset="-120"/>
              </a:rPr>
              <a:t>strain hardening and recovery process </a:t>
            </a:r>
            <a:r>
              <a:rPr lang="en-US" altLang="zh-TW" sz="2400" kern="0" dirty="0" smtClean="0">
                <a:ea typeface="新細明體" charset="-120"/>
              </a:rPr>
              <a:t>involving highly moving dislocations at higher temperature (&gt; 0.5 T</a:t>
            </a:r>
            <a:r>
              <a:rPr lang="en-US" altLang="zh-TW" sz="2400" kern="0" baseline="-25000" dirty="0" smtClean="0">
                <a:ea typeface="新細明體" charset="-120"/>
              </a:rPr>
              <a:t>m</a:t>
            </a:r>
            <a:r>
              <a:rPr lang="en-US" altLang="zh-TW" sz="2400" kern="0" dirty="0" smtClean="0">
                <a:ea typeface="新細明體" charset="-12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Tertiary creep: </a:t>
            </a:r>
            <a:r>
              <a:rPr lang="en-US" altLang="zh-TW" sz="2400" kern="0" dirty="0" smtClean="0">
                <a:ea typeface="新細明體" charset="-120"/>
              </a:rPr>
              <a:t>The creep rate accelerates due to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</a:rPr>
              <a:t>necking</a:t>
            </a:r>
            <a:r>
              <a:rPr lang="en-US" altLang="zh-TW" sz="2400" kern="0" dirty="0" smtClean="0">
                <a:ea typeface="新細明體" charset="-120"/>
              </a:rPr>
              <a:t> of the specimen and also to the formation of voids.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Three Creep Stages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/>
          <a:stretch/>
        </p:blipFill>
        <p:spPr>
          <a:xfrm>
            <a:off x="899592" y="3501008"/>
            <a:ext cx="7501011" cy="278092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7545" y="5949280"/>
            <a:ext cx="86764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6600CC"/>
                </a:solidFill>
              </a:rPr>
              <a:t>Fig. 7.26  </a:t>
            </a:r>
            <a:r>
              <a:rPr lang="en-US" altLang="zh-TW" sz="2400" dirty="0" smtClean="0"/>
              <a:t>A jet engine blade that has undergone creep deformation causing </a:t>
            </a:r>
            <a:r>
              <a:rPr lang="en-US" altLang="zh-TW" sz="2400" dirty="0" smtClean="0">
                <a:solidFill>
                  <a:srgbClr val="00B0F0"/>
                </a:solidFill>
              </a:rPr>
              <a:t>local deformation and a multiplicity of </a:t>
            </a:r>
            <a:r>
              <a:rPr lang="en-US" altLang="zh-TW" sz="2400" dirty="0" err="1" smtClean="0">
                <a:solidFill>
                  <a:srgbClr val="00B0F0"/>
                </a:solidFill>
              </a:rPr>
              <a:t>intergranular</a:t>
            </a:r>
            <a:r>
              <a:rPr lang="en-US" altLang="zh-TW" sz="2400" dirty="0" smtClean="0">
                <a:solidFill>
                  <a:srgbClr val="00B0F0"/>
                </a:solidFill>
              </a:rPr>
              <a:t> cracks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367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Creep Test  I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5184576" cy="5473633"/>
          </a:xfrm>
          <a:prstGeom prst="rect">
            <a:avLst/>
          </a:prstGeom>
        </p:spPr>
      </p:pic>
      <p:sp>
        <p:nvSpPr>
          <p:cNvPr id="9" name="手繪多邊形 8"/>
          <p:cNvSpPr/>
          <p:nvPr/>
        </p:nvSpPr>
        <p:spPr bwMode="auto">
          <a:xfrm>
            <a:off x="3639312" y="5522976"/>
            <a:ext cx="3749040" cy="640080"/>
          </a:xfrm>
          <a:custGeom>
            <a:avLst/>
            <a:gdLst>
              <a:gd name="connsiteX0" fmla="*/ 0 w 3749040"/>
              <a:gd name="connsiteY0" fmla="*/ 640080 h 640080"/>
              <a:gd name="connsiteX1" fmla="*/ 54864 w 3749040"/>
              <a:gd name="connsiteY1" fmla="*/ 548640 h 640080"/>
              <a:gd name="connsiteX2" fmla="*/ 164592 w 3749040"/>
              <a:gd name="connsiteY2" fmla="*/ 493776 h 640080"/>
              <a:gd name="connsiteX3" fmla="*/ 219456 w 3749040"/>
              <a:gd name="connsiteY3" fmla="*/ 457200 h 640080"/>
              <a:gd name="connsiteX4" fmla="*/ 292608 w 3749040"/>
              <a:gd name="connsiteY4" fmla="*/ 438912 h 640080"/>
              <a:gd name="connsiteX5" fmla="*/ 347472 w 3749040"/>
              <a:gd name="connsiteY5" fmla="*/ 420624 h 640080"/>
              <a:gd name="connsiteX6" fmla="*/ 786384 w 3749040"/>
              <a:gd name="connsiteY6" fmla="*/ 384048 h 640080"/>
              <a:gd name="connsiteX7" fmla="*/ 969264 w 3749040"/>
              <a:gd name="connsiteY7" fmla="*/ 347472 h 640080"/>
              <a:gd name="connsiteX8" fmla="*/ 1060704 w 3749040"/>
              <a:gd name="connsiteY8" fmla="*/ 329184 h 640080"/>
              <a:gd name="connsiteX9" fmla="*/ 1115568 w 3749040"/>
              <a:gd name="connsiteY9" fmla="*/ 310896 h 640080"/>
              <a:gd name="connsiteX10" fmla="*/ 1554480 w 3749040"/>
              <a:gd name="connsiteY10" fmla="*/ 292608 h 640080"/>
              <a:gd name="connsiteX11" fmla="*/ 1645920 w 3749040"/>
              <a:gd name="connsiteY11" fmla="*/ 274320 h 640080"/>
              <a:gd name="connsiteX12" fmla="*/ 2231136 w 3749040"/>
              <a:gd name="connsiteY12" fmla="*/ 237744 h 640080"/>
              <a:gd name="connsiteX13" fmla="*/ 2322576 w 3749040"/>
              <a:gd name="connsiteY13" fmla="*/ 219456 h 640080"/>
              <a:gd name="connsiteX14" fmla="*/ 2450592 w 3749040"/>
              <a:gd name="connsiteY14" fmla="*/ 182880 h 640080"/>
              <a:gd name="connsiteX15" fmla="*/ 2670048 w 3749040"/>
              <a:gd name="connsiteY15" fmla="*/ 164592 h 640080"/>
              <a:gd name="connsiteX16" fmla="*/ 2779776 w 3749040"/>
              <a:gd name="connsiteY16" fmla="*/ 146304 h 640080"/>
              <a:gd name="connsiteX17" fmla="*/ 3054096 w 3749040"/>
              <a:gd name="connsiteY17" fmla="*/ 128016 h 640080"/>
              <a:gd name="connsiteX18" fmla="*/ 3218688 w 3749040"/>
              <a:gd name="connsiteY18" fmla="*/ 91440 h 640080"/>
              <a:gd name="connsiteX19" fmla="*/ 3273552 w 3749040"/>
              <a:gd name="connsiteY19" fmla="*/ 73152 h 640080"/>
              <a:gd name="connsiteX20" fmla="*/ 3474720 w 3749040"/>
              <a:gd name="connsiteY20" fmla="*/ 54864 h 640080"/>
              <a:gd name="connsiteX21" fmla="*/ 3657600 w 3749040"/>
              <a:gd name="connsiteY21" fmla="*/ 36576 h 640080"/>
              <a:gd name="connsiteX22" fmla="*/ 3749040 w 3749040"/>
              <a:gd name="connsiteY22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49040" h="640080">
                <a:moveTo>
                  <a:pt x="0" y="640080"/>
                </a:moveTo>
                <a:cubicBezTo>
                  <a:pt x="18288" y="609600"/>
                  <a:pt x="31731" y="575628"/>
                  <a:pt x="54864" y="548640"/>
                </a:cubicBezTo>
                <a:cubicBezTo>
                  <a:pt x="94172" y="502780"/>
                  <a:pt x="116588" y="517778"/>
                  <a:pt x="164592" y="493776"/>
                </a:cubicBezTo>
                <a:cubicBezTo>
                  <a:pt x="184251" y="483946"/>
                  <a:pt x="199254" y="465858"/>
                  <a:pt x="219456" y="457200"/>
                </a:cubicBezTo>
                <a:cubicBezTo>
                  <a:pt x="242558" y="447299"/>
                  <a:pt x="268441" y="445817"/>
                  <a:pt x="292608" y="438912"/>
                </a:cubicBezTo>
                <a:cubicBezTo>
                  <a:pt x="311144" y="433616"/>
                  <a:pt x="328457" y="423793"/>
                  <a:pt x="347472" y="420624"/>
                </a:cubicBezTo>
                <a:cubicBezTo>
                  <a:pt x="461105" y="401685"/>
                  <a:pt x="692795" y="390287"/>
                  <a:pt x="786384" y="384048"/>
                </a:cubicBezTo>
                <a:cubicBezTo>
                  <a:pt x="1001400" y="348212"/>
                  <a:pt x="805576" y="383847"/>
                  <a:pt x="969264" y="347472"/>
                </a:cubicBezTo>
                <a:cubicBezTo>
                  <a:pt x="999607" y="340729"/>
                  <a:pt x="1030548" y="336723"/>
                  <a:pt x="1060704" y="329184"/>
                </a:cubicBezTo>
                <a:cubicBezTo>
                  <a:pt x="1079406" y="324509"/>
                  <a:pt x="1096343" y="312320"/>
                  <a:pt x="1115568" y="310896"/>
                </a:cubicBezTo>
                <a:cubicBezTo>
                  <a:pt x="1261599" y="300079"/>
                  <a:pt x="1408176" y="298704"/>
                  <a:pt x="1554480" y="292608"/>
                </a:cubicBezTo>
                <a:cubicBezTo>
                  <a:pt x="1584960" y="286512"/>
                  <a:pt x="1615149" y="278716"/>
                  <a:pt x="1645920" y="274320"/>
                </a:cubicBezTo>
                <a:cubicBezTo>
                  <a:pt x="1852859" y="244757"/>
                  <a:pt x="2002311" y="247693"/>
                  <a:pt x="2231136" y="237744"/>
                </a:cubicBezTo>
                <a:cubicBezTo>
                  <a:pt x="2261616" y="231648"/>
                  <a:pt x="2292420" y="226995"/>
                  <a:pt x="2322576" y="219456"/>
                </a:cubicBezTo>
                <a:cubicBezTo>
                  <a:pt x="2383309" y="204273"/>
                  <a:pt x="2382176" y="191432"/>
                  <a:pt x="2450592" y="182880"/>
                </a:cubicBezTo>
                <a:cubicBezTo>
                  <a:pt x="2523431" y="173775"/>
                  <a:pt x="2597091" y="172698"/>
                  <a:pt x="2670048" y="164592"/>
                </a:cubicBezTo>
                <a:cubicBezTo>
                  <a:pt x="2706902" y="160497"/>
                  <a:pt x="2742863" y="149820"/>
                  <a:pt x="2779776" y="146304"/>
                </a:cubicBezTo>
                <a:cubicBezTo>
                  <a:pt x="2871006" y="137615"/>
                  <a:pt x="2962656" y="134112"/>
                  <a:pt x="3054096" y="128016"/>
                </a:cubicBezTo>
                <a:cubicBezTo>
                  <a:pt x="3177603" y="86847"/>
                  <a:pt x="3025574" y="134354"/>
                  <a:pt x="3218688" y="91440"/>
                </a:cubicBezTo>
                <a:cubicBezTo>
                  <a:pt x="3237506" y="87258"/>
                  <a:pt x="3254469" y="75878"/>
                  <a:pt x="3273552" y="73152"/>
                </a:cubicBezTo>
                <a:cubicBezTo>
                  <a:pt x="3340208" y="63630"/>
                  <a:pt x="3407691" y="61248"/>
                  <a:pt x="3474720" y="54864"/>
                </a:cubicBezTo>
                <a:lnTo>
                  <a:pt x="3657600" y="36576"/>
                </a:lnTo>
                <a:cubicBezTo>
                  <a:pt x="3725396" y="13977"/>
                  <a:pt x="3695222" y="26909"/>
                  <a:pt x="3749040" y="0"/>
                </a:cubicBezTo>
              </a:path>
            </a:pathLst>
          </a:custGeom>
          <a:noFill/>
          <a:ln w="28575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470552" y="1052736"/>
            <a:ext cx="2877312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kern="0" dirty="0" smtClean="0">
                <a:ea typeface="新細明體" charset="-120"/>
              </a:rPr>
              <a:t>Creep test determines the effect of temperature and stress on creep rate.</a:t>
            </a:r>
          </a:p>
          <a:p>
            <a:r>
              <a:rPr lang="en-US" altLang="zh-TW" sz="2400" kern="0" dirty="0" smtClean="0">
                <a:ea typeface="新細明體" charset="-120"/>
              </a:rPr>
              <a:t>Metals are tested at constant stress at different temperature or constant temperature with different stress. </a:t>
            </a:r>
          </a:p>
          <a:p>
            <a:pPr>
              <a:buFontTx/>
              <a:buNone/>
            </a:pPr>
            <a:r>
              <a:rPr lang="en-US" altLang="zh-TW" sz="2400" kern="0" dirty="0" smtClean="0">
                <a:ea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97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Creep Test  II</a:t>
            </a:r>
          </a:p>
        </p:txBody>
      </p:sp>
      <p:sp>
        <p:nvSpPr>
          <p:cNvPr id="29704" name="Text Box 1033"/>
          <p:cNvSpPr txBox="1">
            <a:spLocks noChangeArrowheads="1"/>
          </p:cNvSpPr>
          <p:nvPr/>
        </p:nvSpPr>
        <p:spPr bwMode="auto">
          <a:xfrm>
            <a:off x="6427657" y="3263493"/>
            <a:ext cx="253683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rgbClr val="6600CC"/>
                </a:solidFill>
                <a:ea typeface="ＭＳ Ｐゴシック" pitchFamily="30" charset="-128"/>
              </a:rPr>
              <a:t>Fig. 7.29  </a:t>
            </a:r>
            <a:r>
              <a:rPr lang="en-US" altLang="zh-TW" sz="2000" b="1" dirty="0" smtClean="0">
                <a:ea typeface="ＭＳ Ｐゴシック" pitchFamily="30" charset="-128"/>
              </a:rPr>
              <a:t>Effect of stress on the creep rate of 316 stainless steel (Fe-18Cr-12Ni-2.5Mo) at various temperatures.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rgbClr val="FF0000"/>
                </a:solidFill>
                <a:ea typeface="ＭＳ Ｐゴシック" pitchFamily="30" charset="-128"/>
              </a:rPr>
              <a:t>Creep </a:t>
            </a:r>
            <a:r>
              <a:rPr lang="en-US" altLang="zh-TW" sz="2000" b="1" dirty="0">
                <a:solidFill>
                  <a:srgbClr val="FF0000"/>
                </a:solidFill>
                <a:ea typeface="ＭＳ Ｐゴシック" pitchFamily="30" charset="-128"/>
              </a:rPr>
              <a:t>strength: </a:t>
            </a:r>
            <a:r>
              <a:rPr lang="en-US" altLang="zh-TW" sz="2000" b="1" dirty="0">
                <a:ea typeface="ＭＳ Ｐゴシック" pitchFamily="30" charset="-128"/>
              </a:rPr>
              <a:t>Stress to </a:t>
            </a:r>
            <a:r>
              <a:rPr lang="en-US" altLang="zh-TW" sz="2000" b="1" dirty="0" smtClean="0">
                <a:ea typeface="ＭＳ Ｐゴシック" pitchFamily="30" charset="-128"/>
              </a:rPr>
              <a:t>produce minimum </a:t>
            </a:r>
            <a:r>
              <a:rPr lang="en-US" altLang="zh-TW" sz="2000" b="1" dirty="0">
                <a:ea typeface="ＭＳ Ｐゴシック" pitchFamily="30" charset="-128"/>
              </a:rPr>
              <a:t>creep rate of </a:t>
            </a:r>
            <a:r>
              <a:rPr lang="en-US" altLang="zh-TW" sz="2000" b="1" dirty="0" smtClean="0">
                <a:ea typeface="ＭＳ Ｐゴシック" pitchFamily="30" charset="-128"/>
              </a:rPr>
              <a:t>10</a:t>
            </a:r>
            <a:r>
              <a:rPr lang="en-US" altLang="zh-TW" sz="2000" b="1" baseline="30000" dirty="0" smtClean="0">
                <a:ea typeface="ＭＳ Ｐゴシック" pitchFamily="30" charset="-128"/>
                <a:sym typeface="Symbol"/>
              </a:rPr>
              <a:t></a:t>
            </a:r>
            <a:r>
              <a:rPr lang="en-US" altLang="zh-TW" sz="2000" b="1" baseline="30000" dirty="0" smtClean="0">
                <a:ea typeface="ＭＳ Ｐゴシック" pitchFamily="30" charset="-128"/>
              </a:rPr>
              <a:t>5 </a:t>
            </a:r>
            <a:r>
              <a:rPr lang="en-US" altLang="zh-TW" sz="2000" b="1" dirty="0" smtClean="0">
                <a:ea typeface="ＭＳ Ｐゴシック" pitchFamily="30" charset="-128"/>
              </a:rPr>
              <a:t>%/h at </a:t>
            </a:r>
            <a:r>
              <a:rPr lang="en-US" altLang="zh-TW" sz="2000" b="1" dirty="0">
                <a:ea typeface="ＭＳ Ｐゴシック" pitchFamily="30" charset="-128"/>
              </a:rPr>
              <a:t>a given temperature. </a:t>
            </a:r>
          </a:p>
        </p:txBody>
      </p:sp>
      <p:sp>
        <p:nvSpPr>
          <p:cNvPr id="29706" name="Slide Number Placeholder 10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7C8D2D-6ABE-4C17-AADC-35E0718DAD40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800" b="1">
              <a:ea typeface="ＭＳ Ｐゴシック" pitchFamily="30" charset="-128"/>
            </a:endParaRPr>
          </a:p>
        </p:txBody>
      </p:sp>
      <p:pic>
        <p:nvPicPr>
          <p:cNvPr id="29707" name="Picture 14" descr="308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86016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3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3589337"/>
            <a:ext cx="62071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6111682" y="985952"/>
            <a:ext cx="28719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rgbClr val="6600CC"/>
                </a:solidFill>
                <a:ea typeface="ＭＳ Ｐゴシック" pitchFamily="30" charset="-128"/>
              </a:rPr>
              <a:t>Fig. 7.28  </a:t>
            </a:r>
            <a:r>
              <a:rPr lang="en-US" altLang="zh-TW" sz="2000" b="1" dirty="0" smtClean="0">
                <a:ea typeface="ＭＳ Ｐゴシック" pitchFamily="30" charset="-128"/>
              </a:rPr>
              <a:t>Creep curve for a copper alloy tested at 225 </a:t>
            </a:r>
            <a:r>
              <a:rPr lang="en-US" altLang="zh-TW" sz="2000" b="1" dirty="0" smtClean="0">
                <a:ea typeface="ＭＳ Ｐゴシック" pitchFamily="30" charset="-128"/>
                <a:sym typeface="Symbol"/>
              </a:rPr>
              <a:t>C and 230 MPa. The slope of the linear part of the curve is the steady-state creep rate.</a:t>
            </a:r>
            <a:endParaRPr lang="en-US" altLang="zh-TW" sz="2000" b="1" dirty="0">
              <a:ea typeface="ＭＳ Ｐゴシック" pitchFamily="30" charset="-128"/>
            </a:endParaRPr>
          </a:p>
        </p:txBody>
      </p:sp>
      <p:cxnSp>
        <p:nvCxnSpPr>
          <p:cNvPr id="3" name="直線接點 2"/>
          <p:cNvCxnSpPr/>
          <p:nvPr/>
        </p:nvCxnSpPr>
        <p:spPr bwMode="auto">
          <a:xfrm flipH="1">
            <a:off x="683568" y="4819420"/>
            <a:ext cx="936104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接點 15"/>
          <p:cNvCxnSpPr/>
          <p:nvPr/>
        </p:nvCxnSpPr>
        <p:spPr bwMode="auto">
          <a:xfrm flipH="1">
            <a:off x="716087" y="5157192"/>
            <a:ext cx="903585" cy="108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/>
          <p:nvPr/>
        </p:nvCxnSpPr>
        <p:spPr bwMode="auto">
          <a:xfrm flipH="1">
            <a:off x="755576" y="5445224"/>
            <a:ext cx="1359768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59870"/>
              </p:ext>
            </p:extLst>
          </p:nvPr>
        </p:nvGraphicFramePr>
        <p:xfrm>
          <a:off x="1187624" y="2238375"/>
          <a:ext cx="47625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方程式" r:id="rId5" imgW="3048000" imgH="393700" progId="Equation.3">
                  <p:embed/>
                </p:oleObj>
              </mc:Choice>
              <mc:Fallback>
                <p:oleObj name="方程式" r:id="rId5" imgW="3048000" imgH="3937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38375"/>
                        <a:ext cx="47625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接點 16"/>
          <p:cNvCxnSpPr/>
          <p:nvPr/>
        </p:nvCxnSpPr>
        <p:spPr bwMode="auto">
          <a:xfrm>
            <a:off x="571472" y="6143644"/>
            <a:ext cx="64294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836712"/>
            <a:ext cx="777240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Creep rupture test is same as creep test but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aimed at failing </a:t>
            </a:r>
            <a:r>
              <a:rPr lang="en-US" altLang="zh-TW" sz="2400" dirty="0" smtClean="0">
                <a:ea typeface="新細明體" charset="-120"/>
              </a:rPr>
              <a:t>the specimen. Plotted as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log stress versus log rupture time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Time for stress rupture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decreases with increased stress and temperature</a:t>
            </a:r>
            <a:r>
              <a:rPr lang="en-US" altLang="zh-TW" sz="2400" dirty="0" smtClean="0">
                <a:ea typeface="新細明體" charset="-120"/>
              </a:rPr>
              <a:t>. Slope changes are caused by recrystallization, oxidation, corrosion, or phase changes.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286000" y="58674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1800">
              <a:ea typeface="ＭＳ Ｐゴシック" pitchFamily="30" charset="-128"/>
            </a:endParaRPr>
          </a:p>
        </p:txBody>
      </p:sp>
      <p:sp>
        <p:nvSpPr>
          <p:cNvPr id="30726" name="Slide Number Placeholder 8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BFBB14-2878-40A6-AEAB-A3B176A65192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800" b="1">
              <a:ea typeface="ＭＳ Ｐゴシック" pitchFamily="30" charset="-128"/>
            </a:endParaRPr>
          </a:p>
        </p:txBody>
      </p:sp>
      <p:pic>
        <p:nvPicPr>
          <p:cNvPr id="30727" name="Picture 9" descr="3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15506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Creep-Rupture Test</a:t>
            </a:r>
            <a:r>
              <a:rPr lang="zh-TW" altLang="en-US" sz="3600" b="1" kern="0" dirty="0" smtClean="0">
                <a:ea typeface="新細明體" charset="-120"/>
              </a:rPr>
              <a:t> 潛變破裂試驗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3772" y="5982379"/>
            <a:ext cx="77786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6600CC"/>
                </a:solidFill>
              </a:rPr>
              <a:t>Fig. 7.30  </a:t>
            </a:r>
            <a:r>
              <a:rPr lang="en-US" altLang="zh-TW" sz="2400" dirty="0" smtClean="0"/>
              <a:t>Effect of stress on the time to rupture of type </a:t>
            </a:r>
            <a:r>
              <a:rPr lang="en-US" altLang="zh-TW" sz="2400" dirty="0" smtClean="0">
                <a:ea typeface="ＭＳ Ｐゴシック" pitchFamily="30" charset="-128"/>
              </a:rPr>
              <a:t>316 </a:t>
            </a:r>
            <a:r>
              <a:rPr lang="en-US" altLang="zh-TW" sz="2400" dirty="0">
                <a:ea typeface="ＭＳ Ｐゴシック" pitchFamily="30" charset="-128"/>
              </a:rPr>
              <a:t>stainless steel (Fe-18Cr-12Ni-2.5Mo) at various temperatures</a:t>
            </a:r>
            <a:r>
              <a:rPr lang="en-US" altLang="zh-TW" sz="2400" dirty="0" smtClean="0">
                <a:ea typeface="ＭＳ Ｐゴシック" pitchFamily="30" charset="-128"/>
              </a:rPr>
              <a:t>.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/>
            <a:fld id="{4E7E35A6-84BA-4AB6-BC2F-FEA47F27935C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pic>
        <p:nvPicPr>
          <p:cNvPr id="921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92163"/>
            <a:ext cx="61563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b="1" kern="0" dirty="0" smtClean="0">
                <a:ea typeface="新細明體" charset="-120"/>
              </a:rPr>
              <a:t>Ductile Fracture of Aluminum Alloy</a:t>
            </a:r>
          </a:p>
        </p:txBody>
      </p:sp>
      <p:sp>
        <p:nvSpPr>
          <p:cNvPr id="9221" name="文字方塊 4"/>
          <p:cNvSpPr txBox="1">
            <a:spLocks noChangeArrowheads="1"/>
          </p:cNvSpPr>
          <p:nvPr/>
        </p:nvSpPr>
        <p:spPr bwMode="auto">
          <a:xfrm>
            <a:off x="6875463" y="2273300"/>
            <a:ext cx="2197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rgbClr val="6600CC"/>
                </a:solidFill>
                <a:ea typeface="新細明體" charset="-120"/>
              </a:rPr>
              <a:t>Fig. 7.1  </a:t>
            </a:r>
            <a:r>
              <a:rPr lang="en-US" altLang="zh-TW" sz="2400" dirty="0">
                <a:ea typeface="新細明體" charset="-120"/>
              </a:rPr>
              <a:t>Ductile (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cup-and-cone</a:t>
            </a:r>
            <a:r>
              <a:rPr lang="en-US" altLang="zh-TW" sz="2400" dirty="0">
                <a:ea typeface="新細明體" charset="-120"/>
              </a:rPr>
              <a:t>) fracture of an aluminum alloy tensile test specimen.</a:t>
            </a:r>
            <a:endParaRPr lang="zh-TW" altLang="en-US" sz="2400" dirty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Larsen-Miller Parameter 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Larsen Miller 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(L.M.) parameter </a:t>
            </a:r>
            <a:r>
              <a:rPr lang="en-US" altLang="zh-TW" sz="2400" dirty="0" smtClean="0">
                <a:ea typeface="新細明體" charset="-120"/>
              </a:rPr>
              <a:t>is used to represent creep-stress rupture data.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1" dirty="0" smtClean="0">
                <a:ea typeface="新細明體" charset="-120"/>
              </a:rPr>
              <a:t>              </a:t>
            </a:r>
            <a:r>
              <a:rPr lang="en-US" altLang="zh-TW" sz="2800" b="1" i="1" dirty="0" smtClean="0">
                <a:ea typeface="新細明體" charset="-120"/>
              </a:rPr>
              <a:t>P</a:t>
            </a:r>
            <a:r>
              <a:rPr lang="en-US" altLang="zh-TW" sz="2800" b="1" dirty="0" smtClean="0">
                <a:ea typeface="新細明體" charset="-120"/>
              </a:rPr>
              <a:t>(L.M.) = </a:t>
            </a:r>
            <a:r>
              <a:rPr lang="en-US" altLang="zh-TW" sz="2800" b="1" i="1" dirty="0" smtClean="0">
                <a:ea typeface="新細明體" charset="-120"/>
              </a:rPr>
              <a:t>T </a:t>
            </a:r>
            <a:r>
              <a:rPr lang="en-US" altLang="zh-TW" sz="2800" b="1" dirty="0" smtClean="0">
                <a:ea typeface="新細明體" charset="-120"/>
              </a:rPr>
              <a:t>[log </a:t>
            </a:r>
            <a:r>
              <a:rPr lang="en-US" altLang="zh-TW" sz="2800" b="1" i="1" dirty="0" err="1" smtClean="0">
                <a:ea typeface="新細明體" charset="-120"/>
              </a:rPr>
              <a:t>t</a:t>
            </a:r>
            <a:r>
              <a:rPr lang="en-US" altLang="zh-TW" sz="2800" b="1" i="1" baseline="-25000" dirty="0" err="1" smtClean="0">
                <a:ea typeface="新細明體" charset="-120"/>
              </a:rPr>
              <a:t>r</a:t>
            </a:r>
            <a:r>
              <a:rPr lang="en-US" altLang="zh-TW" sz="2800" b="1" dirty="0" smtClean="0">
                <a:ea typeface="新細明體" charset="-120"/>
              </a:rPr>
              <a:t> + </a:t>
            </a:r>
            <a:r>
              <a:rPr lang="en-US" altLang="zh-TW" sz="2800" b="1" i="1" dirty="0" smtClean="0">
                <a:ea typeface="新細明體" charset="-120"/>
              </a:rPr>
              <a:t>C</a:t>
            </a:r>
            <a:r>
              <a:rPr lang="en-US" altLang="zh-TW" sz="2800" b="1" dirty="0" smtClean="0">
                <a:ea typeface="新細明體" charset="-120"/>
              </a:rPr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 </a:t>
            </a:r>
            <a:r>
              <a:rPr lang="en-US" altLang="zh-TW" sz="2400" i="1" dirty="0" smtClean="0">
                <a:ea typeface="新細明體" charset="-120"/>
              </a:rPr>
              <a:t>T</a:t>
            </a:r>
            <a:r>
              <a:rPr lang="en-US" altLang="zh-TW" sz="2400" dirty="0" smtClean="0">
                <a:ea typeface="新細明體" charset="-120"/>
              </a:rPr>
              <a:t> = temperature, K or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C;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i="1" dirty="0" err="1" smtClean="0">
                <a:ea typeface="新細明體" charset="-120"/>
              </a:rPr>
              <a:t>t</a:t>
            </a:r>
            <a:r>
              <a:rPr lang="en-US" altLang="zh-TW" sz="2400" i="1" baseline="-25000" dirty="0" err="1" smtClean="0">
                <a:ea typeface="新細明體" charset="-120"/>
              </a:rPr>
              <a:t>r</a:t>
            </a:r>
            <a:r>
              <a:rPr lang="en-US" altLang="zh-TW" sz="2400" dirty="0" smtClean="0">
                <a:ea typeface="新細明體" charset="-120"/>
              </a:rPr>
              <a:t> = stress-rupture time, 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 </a:t>
            </a:r>
            <a:r>
              <a:rPr lang="en-US" altLang="zh-TW" sz="2400" i="1" dirty="0" smtClean="0">
                <a:ea typeface="新細明體" charset="-120"/>
              </a:rPr>
              <a:t>C</a:t>
            </a:r>
            <a:r>
              <a:rPr lang="en-US" altLang="zh-TW" sz="2400" dirty="0" smtClean="0">
                <a:ea typeface="新細明體" charset="-120"/>
              </a:rPr>
              <a:t> = Constant (order of 20)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</a:t>
            </a:r>
            <a:r>
              <a:rPr lang="en-US" altLang="zh-TW" sz="2800" b="1" dirty="0" smtClean="0">
                <a:ea typeface="新細明體" charset="-120"/>
              </a:rPr>
              <a:t>Also,	</a:t>
            </a:r>
            <a:r>
              <a:rPr lang="en-US" altLang="zh-TW" sz="2800" b="1" i="1" dirty="0" smtClean="0">
                <a:ea typeface="新細明體" charset="-120"/>
              </a:rPr>
              <a:t>P</a:t>
            </a:r>
            <a:r>
              <a:rPr lang="en-US" altLang="zh-TW" sz="2800" b="1" dirty="0" smtClean="0">
                <a:ea typeface="新細明體" charset="-120"/>
              </a:rPr>
              <a:t>(L.M.) = [</a:t>
            </a:r>
            <a:r>
              <a:rPr lang="en-US" altLang="zh-TW" sz="2800" b="1" i="1" dirty="0" smtClean="0">
                <a:ea typeface="新細明體" charset="-120"/>
              </a:rPr>
              <a:t>T</a:t>
            </a:r>
            <a:r>
              <a:rPr lang="en-US" altLang="zh-TW" sz="2800" b="1" dirty="0" smtClean="0">
                <a:ea typeface="新細明體" charset="-120"/>
              </a:rPr>
              <a:t>(</a:t>
            </a:r>
            <a:r>
              <a:rPr lang="en-US" altLang="zh-TW" sz="2800" b="1" dirty="0" smtClean="0">
                <a:ea typeface="新細明體" charset="-120"/>
                <a:sym typeface="Symbol"/>
              </a:rPr>
              <a:t></a:t>
            </a:r>
            <a:r>
              <a:rPr lang="en-US" altLang="zh-TW" sz="2800" b="1" dirty="0" smtClean="0">
                <a:ea typeface="新細明體" charset="-120"/>
              </a:rPr>
              <a:t>C) + 273](20 + log </a:t>
            </a:r>
            <a:r>
              <a:rPr lang="en-US" altLang="zh-TW" sz="2800" b="1" i="1" dirty="0" err="1" smtClean="0">
                <a:ea typeface="新細明體" charset="-120"/>
              </a:rPr>
              <a:t>t</a:t>
            </a:r>
            <a:r>
              <a:rPr lang="en-US" altLang="zh-TW" sz="2800" b="1" i="1" baseline="-25000" dirty="0" err="1" smtClean="0">
                <a:ea typeface="新細明體" charset="-120"/>
              </a:rPr>
              <a:t>r</a:t>
            </a:r>
            <a:r>
              <a:rPr lang="en-US" altLang="zh-TW" sz="2800" b="1" dirty="0" smtClean="0">
                <a:ea typeface="新細明體" charset="-12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1" dirty="0" smtClean="0">
                <a:ea typeface="新細明體" charset="-120"/>
              </a:rPr>
              <a:t>        or	</a:t>
            </a:r>
            <a:r>
              <a:rPr lang="en-US" altLang="zh-TW" sz="2800" b="1" i="1" dirty="0" smtClean="0">
                <a:ea typeface="新細明體" charset="-120"/>
              </a:rPr>
              <a:t>P</a:t>
            </a:r>
            <a:r>
              <a:rPr lang="en-US" altLang="zh-TW" sz="2800" b="1" dirty="0" smtClean="0">
                <a:ea typeface="新細明體" charset="-120"/>
              </a:rPr>
              <a:t>(L.M.) = </a:t>
            </a:r>
            <a:r>
              <a:rPr lang="en-US" altLang="zh-TW" sz="2800" b="1" dirty="0">
                <a:ea typeface="新細明體" charset="-120"/>
              </a:rPr>
              <a:t>[</a:t>
            </a:r>
            <a:r>
              <a:rPr lang="en-US" altLang="zh-TW" sz="2800" b="1" i="1" dirty="0">
                <a:ea typeface="新細明體" charset="-120"/>
              </a:rPr>
              <a:t>T</a:t>
            </a:r>
            <a:r>
              <a:rPr lang="en-US" altLang="zh-TW" sz="2800" b="1" dirty="0">
                <a:ea typeface="新細明體" charset="-120"/>
              </a:rPr>
              <a:t>(</a:t>
            </a:r>
            <a:r>
              <a:rPr lang="en-US" altLang="zh-TW" sz="2800" b="1" dirty="0" smtClean="0">
                <a:ea typeface="新細明體" charset="-120"/>
                <a:sym typeface="Symbol"/>
              </a:rPr>
              <a:t></a:t>
            </a:r>
            <a:r>
              <a:rPr lang="en-US" altLang="zh-TW" sz="2800" b="1" dirty="0" smtClean="0">
                <a:ea typeface="新細明體" charset="-120"/>
              </a:rPr>
              <a:t>F) </a:t>
            </a:r>
            <a:r>
              <a:rPr lang="en-US" altLang="zh-TW" sz="2800" b="1" dirty="0">
                <a:ea typeface="新細明體" charset="-120"/>
              </a:rPr>
              <a:t>+ </a:t>
            </a:r>
            <a:r>
              <a:rPr lang="en-US" altLang="zh-TW" sz="2800" b="1" dirty="0" smtClean="0">
                <a:ea typeface="新細明體" charset="-120"/>
              </a:rPr>
              <a:t>460](</a:t>
            </a:r>
            <a:r>
              <a:rPr lang="en-US" altLang="zh-TW" sz="2800" b="1" dirty="0">
                <a:ea typeface="新細明體" charset="-120"/>
              </a:rPr>
              <a:t>20 + log </a:t>
            </a:r>
            <a:r>
              <a:rPr lang="en-US" altLang="zh-TW" sz="2800" b="1" i="1" dirty="0" err="1">
                <a:ea typeface="新細明體" charset="-120"/>
              </a:rPr>
              <a:t>t</a:t>
            </a:r>
            <a:r>
              <a:rPr lang="en-US" altLang="zh-TW" sz="2800" b="1" i="1" baseline="-25000" dirty="0" err="1">
                <a:ea typeface="新細明體" charset="-120"/>
              </a:rPr>
              <a:t>r</a:t>
            </a:r>
            <a:r>
              <a:rPr lang="en-US" altLang="zh-TW" sz="2800" b="1" dirty="0">
                <a:ea typeface="新細明體" charset="-12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At a given stress level, the log time to stress rupture plus constant multiplied by temperature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remains constant for a given material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698F4D-C5FA-4C2D-9CC1-86E1BECA094D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Larsen-Miller Parameter II</a:t>
            </a:r>
          </a:p>
        </p:txBody>
      </p:sp>
      <p:sp>
        <p:nvSpPr>
          <p:cNvPr id="32771" name="Text Box 7"/>
          <p:cNvSpPr>
            <a:spLocks noGrp="1" noChangeArrowheads="1"/>
          </p:cNvSpPr>
          <p:nvPr>
            <p:ph idx="4294967295"/>
          </p:nvPr>
        </p:nvSpPr>
        <p:spPr>
          <a:xfrm>
            <a:off x="251520" y="908720"/>
            <a:ext cx="3350716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If two variables of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time</a:t>
            </a:r>
            <a:r>
              <a:rPr lang="en-US" altLang="zh-TW" sz="2400" dirty="0" smtClean="0">
                <a:ea typeface="新細明體" charset="-120"/>
              </a:rPr>
              <a:t> to rupture,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temperature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stress</a:t>
            </a:r>
            <a:r>
              <a:rPr lang="en-US" altLang="zh-TW" sz="2400" dirty="0" smtClean="0">
                <a:ea typeface="新細明體" charset="-120"/>
              </a:rPr>
              <a:t> are known,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3</a:t>
            </a:r>
            <a:r>
              <a:rPr lang="en-US" altLang="zh-TW" sz="2400" baseline="30000" dirty="0" smtClean="0">
                <a:solidFill>
                  <a:srgbClr val="6600CC"/>
                </a:solidFill>
                <a:ea typeface="新細明體" charset="-120"/>
              </a:rPr>
              <a:t>rd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 parameter </a:t>
            </a:r>
            <a:r>
              <a:rPr lang="en-US" altLang="zh-TW" sz="2400" dirty="0" smtClean="0">
                <a:ea typeface="新細明體" charset="-120"/>
              </a:rPr>
              <a:t>that fits L.M. parameter can be determined. </a:t>
            </a:r>
            <a:endParaRPr lang="en-US" altLang="zh-TW" sz="2400" b="1" dirty="0" smtClean="0">
              <a:ea typeface="新細明體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ea typeface="新細明體" charset="-120"/>
              </a:rPr>
              <a:t>Example: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For alloy CM, at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207 MPa</a:t>
            </a:r>
            <a:r>
              <a:rPr lang="en-US" altLang="zh-TW" sz="2400" dirty="0" smtClean="0">
                <a:ea typeface="新細明體" charset="-120"/>
              </a:rPr>
              <a:t>, L.M. parameter is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27.8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 10</a:t>
            </a:r>
            <a:r>
              <a:rPr lang="en-US" altLang="zh-TW" sz="2400" baseline="30000" dirty="0" smtClean="0">
                <a:solidFill>
                  <a:srgbClr val="0000CC"/>
                </a:solidFill>
                <a:ea typeface="新細明體" charset="-120"/>
              </a:rPr>
              <a:t>3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 K</a:t>
            </a:r>
            <a:r>
              <a:rPr lang="en-US" altLang="zh-TW" sz="2400" dirty="0" smtClean="0">
                <a:ea typeface="新細明體" charset="-120"/>
              </a:rPr>
              <a:t>. Then if temperature is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980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  <a:sym typeface="Symbol"/>
              </a:rPr>
              <a:t>C</a:t>
            </a:r>
            <a:r>
              <a:rPr lang="en-US" altLang="zh-TW" sz="2400" dirty="0" smtClean="0">
                <a:ea typeface="新細明體" charset="-120"/>
              </a:rPr>
              <a:t>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time</a:t>
            </a:r>
            <a:r>
              <a:rPr lang="en-US" altLang="zh-TW" sz="2400" dirty="0" smtClean="0">
                <a:ea typeface="新細明體" charset="-120"/>
              </a:rPr>
              <a:t> to rupture </a:t>
            </a:r>
            <a:r>
              <a:rPr lang="en-US" altLang="zh-TW" sz="2400" i="1" dirty="0" err="1" smtClean="0">
                <a:solidFill>
                  <a:srgbClr val="00B0F0"/>
                </a:solidFill>
                <a:ea typeface="新細明體" charset="-120"/>
              </a:rPr>
              <a:t>t</a:t>
            </a:r>
            <a:r>
              <a:rPr lang="en-US" altLang="zh-TW" sz="2400" i="1" baseline="-25000" dirty="0" err="1" smtClean="0">
                <a:solidFill>
                  <a:srgbClr val="00B0F0"/>
                </a:solidFill>
                <a:ea typeface="新細明體" charset="-120"/>
              </a:rPr>
              <a:t>r</a:t>
            </a:r>
            <a:r>
              <a:rPr lang="en-US" altLang="zh-TW" sz="2400" i="1" dirty="0" smtClean="0">
                <a:solidFill>
                  <a:srgbClr val="00B0F0"/>
                </a:solidFill>
                <a:ea typeface="新細明體" charset="-12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TW" sz="2400" dirty="0" smtClean="0">
                <a:ea typeface="新細明體" charset="-120"/>
              </a:rPr>
              <a:t>27.8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 10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3</a:t>
            </a:r>
            <a:r>
              <a:rPr lang="en-US" altLang="zh-TW" sz="2400" dirty="0" smtClean="0">
                <a:ea typeface="新細明體" charset="-120"/>
                <a:sym typeface="Symbol"/>
              </a:rPr>
              <a:t> = </a:t>
            </a:r>
            <a:br>
              <a:rPr lang="en-US" altLang="zh-TW" sz="2400" dirty="0" smtClean="0">
                <a:ea typeface="新細明體" charset="-120"/>
                <a:sym typeface="Symbol"/>
              </a:rPr>
            </a:br>
            <a:r>
              <a:rPr lang="en-US" altLang="zh-TW" sz="2400" dirty="0" smtClean="0">
                <a:ea typeface="新細明體" charset="-120"/>
                <a:sym typeface="Symbol"/>
              </a:rPr>
              <a:t>(980+273) (20 + log </a:t>
            </a:r>
            <a:r>
              <a:rPr lang="en-US" altLang="zh-TW" sz="2400" i="1" dirty="0" err="1" smtClean="0">
                <a:ea typeface="新細明體" charset="-120"/>
                <a:sym typeface="Symbol"/>
              </a:rPr>
              <a:t>t</a:t>
            </a:r>
            <a:r>
              <a:rPr lang="en-US" altLang="zh-TW" sz="2400" i="1" baseline="-25000" dirty="0" err="1" smtClean="0">
                <a:ea typeface="新細明體" charset="-120"/>
                <a:sym typeface="Symbol"/>
              </a:rPr>
              <a:t>r</a:t>
            </a:r>
            <a:r>
              <a:rPr lang="en-US" altLang="zh-TW" sz="2400" dirty="0">
                <a:ea typeface="新細明體" charset="-120"/>
                <a:sym typeface="Symbol"/>
              </a:rPr>
              <a:t>)</a:t>
            </a:r>
            <a:br>
              <a:rPr lang="en-US" altLang="zh-TW" sz="2400" dirty="0">
                <a:ea typeface="新細明體" charset="-120"/>
                <a:sym typeface="Symbol"/>
              </a:rPr>
            </a:br>
            <a:r>
              <a:rPr lang="en-US" altLang="zh-TW" sz="2400" dirty="0" smtClean="0">
                <a:ea typeface="新細明體" charset="-120"/>
                <a:sym typeface="Symbol"/>
              </a:rPr>
              <a:t> </a:t>
            </a:r>
            <a:r>
              <a:rPr lang="en-US" altLang="zh-TW" sz="2400" i="1" dirty="0" err="1" smtClean="0">
                <a:ea typeface="新細明體" charset="-120"/>
                <a:sym typeface="Symbol"/>
              </a:rPr>
              <a:t>t</a:t>
            </a:r>
            <a:r>
              <a:rPr lang="en-US" altLang="zh-TW" sz="2400" i="1" baseline="-25000" dirty="0" err="1" smtClean="0">
                <a:ea typeface="新細明體" charset="-120"/>
                <a:sym typeface="Symbol"/>
              </a:rPr>
              <a:t>r</a:t>
            </a:r>
            <a:r>
              <a:rPr lang="en-US" altLang="zh-TW" sz="2400" dirty="0" smtClean="0">
                <a:ea typeface="新細明體" charset="-120"/>
                <a:sym typeface="Symbol"/>
              </a:rPr>
              <a:t> = 155 h.</a:t>
            </a: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ea typeface="ＭＳ Ｐゴシック" pitchFamily="30" charset="-128"/>
            </a:endParaRPr>
          </a:p>
        </p:txBody>
      </p:sp>
      <p:sp>
        <p:nvSpPr>
          <p:cNvPr id="32774" name="Slide Number Placeholder 6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CAA8FD-98D6-4BBC-BAFC-2C6C559B938A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800" b="1">
              <a:ea typeface="ＭＳ Ｐゴシック" pitchFamily="30" charset="-128"/>
            </a:endParaRPr>
          </a:p>
        </p:txBody>
      </p:sp>
      <p:pic>
        <p:nvPicPr>
          <p:cNvPr id="32775" name="Picture 7" descr="3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66799"/>
            <a:ext cx="5637833" cy="547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 bwMode="auto">
          <a:xfrm flipH="1">
            <a:off x="7020272" y="3429000"/>
            <a:ext cx="126014" cy="1448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L.M. Diagram of Several Alloys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57200" y="4869160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Example: Calculate time to cause </a:t>
            </a:r>
            <a:r>
              <a:rPr lang="en-US" altLang="zh-TW" sz="2400" dirty="0">
                <a:solidFill>
                  <a:srgbClr val="FF0000"/>
                </a:solidFill>
                <a:ea typeface="ＭＳ Ｐゴシック" pitchFamily="30" charset="-128"/>
              </a:rPr>
              <a:t>0.2% creep strain</a:t>
            </a:r>
            <a:r>
              <a:rPr lang="en-US" altLang="zh-TW" sz="2400" dirty="0">
                <a:ea typeface="ＭＳ Ｐゴシック" pitchFamily="30" charset="-128"/>
              </a:rPr>
              <a:t> in gamma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ea typeface="ＭＳ Ｐゴシック" pitchFamily="30" charset="-128"/>
              </a:rPr>
              <a:t>titanium </a:t>
            </a:r>
            <a:r>
              <a:rPr lang="en-US" altLang="zh-TW" sz="2400" dirty="0">
                <a:ea typeface="ＭＳ Ｐゴシック" pitchFamily="30" charset="-128"/>
              </a:rPr>
              <a:t>aluminide at </a:t>
            </a:r>
            <a:r>
              <a:rPr lang="en-US" altLang="zh-TW" sz="2400" dirty="0">
                <a:solidFill>
                  <a:srgbClr val="00B0F0"/>
                </a:solidFill>
                <a:ea typeface="ＭＳ Ｐゴシック" pitchFamily="30" charset="-128"/>
              </a:rPr>
              <a:t>40 </a:t>
            </a:r>
            <a:r>
              <a:rPr lang="en-US" altLang="zh-TW" sz="2400" dirty="0" err="1" smtClean="0">
                <a:solidFill>
                  <a:srgbClr val="00B0F0"/>
                </a:solidFill>
                <a:ea typeface="ＭＳ Ｐゴシック" pitchFamily="30" charset="-128"/>
              </a:rPr>
              <a:t>ksi</a:t>
            </a:r>
            <a:r>
              <a:rPr lang="en-US" altLang="zh-TW" sz="2400" dirty="0" smtClean="0">
                <a:solidFill>
                  <a:srgbClr val="00B0F0"/>
                </a:solidFill>
                <a:ea typeface="ＭＳ Ｐゴシック" pitchFamily="30" charset="-128"/>
              </a:rPr>
              <a:t> </a:t>
            </a:r>
            <a:r>
              <a:rPr lang="en-US" altLang="zh-TW" sz="2400" dirty="0">
                <a:ea typeface="ＭＳ Ｐゴシック" pitchFamily="30" charset="-128"/>
              </a:rPr>
              <a:t>and </a:t>
            </a:r>
            <a:r>
              <a:rPr lang="en-US" altLang="zh-TW" sz="2400" dirty="0" smtClean="0">
                <a:solidFill>
                  <a:srgbClr val="00B0F0"/>
                </a:solidFill>
                <a:ea typeface="ＭＳ Ｐゴシック" pitchFamily="30" charset="-128"/>
              </a:rPr>
              <a:t>1200</a:t>
            </a:r>
            <a:r>
              <a:rPr lang="en-US" altLang="zh-TW" sz="2400" baseline="30000" dirty="0" smtClean="0">
                <a:solidFill>
                  <a:srgbClr val="00B0F0"/>
                </a:solidFill>
                <a:ea typeface="ＭＳ Ｐゴシック" pitchFamily="30" charset="-128"/>
              </a:rPr>
              <a:t> </a:t>
            </a:r>
            <a:r>
              <a:rPr lang="en-US" altLang="zh-TW" sz="2400" dirty="0" smtClean="0">
                <a:solidFill>
                  <a:srgbClr val="00B0F0"/>
                </a:solidFill>
                <a:ea typeface="ＭＳ Ｐゴシック" pitchFamily="30" charset="-128"/>
                <a:sym typeface="Symbol"/>
              </a:rPr>
              <a:t></a:t>
            </a:r>
            <a:r>
              <a:rPr lang="en-US" altLang="zh-TW" sz="2400" dirty="0" smtClean="0">
                <a:solidFill>
                  <a:srgbClr val="00B0F0"/>
                </a:solidFill>
                <a:ea typeface="ＭＳ Ｐゴシック" pitchFamily="30" charset="-128"/>
              </a:rPr>
              <a:t>F</a:t>
            </a:r>
            <a:endParaRPr lang="en-US" altLang="zh-TW" sz="2400" dirty="0">
              <a:solidFill>
                <a:srgbClr val="00B0F0"/>
              </a:solidFill>
              <a:ea typeface="ＭＳ Ｐゴシック" pitchFamily="30" charset="-128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066800" y="5718472"/>
            <a:ext cx="7591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ＭＳ Ｐゴシック" pitchFamily="30" charset="-128"/>
              </a:rPr>
              <a:t>From </a:t>
            </a:r>
            <a:r>
              <a:rPr lang="en-US" altLang="zh-TW" sz="2400" dirty="0" smtClean="0">
                <a:ea typeface="ＭＳ Ｐゴシック" pitchFamily="30" charset="-128"/>
              </a:rPr>
              <a:t>Figure, </a:t>
            </a:r>
            <a:r>
              <a:rPr lang="en-US" altLang="zh-TW" sz="2400" i="1" dirty="0" smtClean="0">
                <a:solidFill>
                  <a:srgbClr val="0000CC"/>
                </a:solidFill>
                <a:ea typeface="ＭＳ Ｐゴシック" pitchFamily="30" charset="-128"/>
              </a:rPr>
              <a:t>P</a:t>
            </a:r>
            <a:r>
              <a:rPr lang="en-US" altLang="zh-TW" sz="2400" dirty="0" smtClean="0">
                <a:solidFill>
                  <a:srgbClr val="0000CC"/>
                </a:solidFill>
                <a:ea typeface="ＭＳ Ｐゴシック" pitchFamily="30" charset="-128"/>
              </a:rPr>
              <a:t> </a:t>
            </a:r>
            <a:r>
              <a:rPr lang="en-US" altLang="zh-TW" sz="2400" dirty="0">
                <a:solidFill>
                  <a:srgbClr val="0000CC"/>
                </a:solidFill>
                <a:ea typeface="ＭＳ Ｐゴシック" pitchFamily="30" charset="-128"/>
              </a:rPr>
              <a:t>= </a:t>
            </a:r>
            <a:r>
              <a:rPr lang="en-US" altLang="zh-TW" sz="2400" dirty="0" smtClean="0">
                <a:solidFill>
                  <a:srgbClr val="0000CC"/>
                </a:solidFill>
                <a:ea typeface="ＭＳ Ｐゴシック" pitchFamily="30" charset="-128"/>
              </a:rPr>
              <a:t>38000 </a:t>
            </a:r>
            <a:r>
              <a:rPr lang="en-US" altLang="zh-TW" sz="2400" dirty="0">
                <a:ea typeface="ＭＳ Ｐゴシック" pitchFamily="30" charset="-128"/>
              </a:rPr>
              <a:t>= (1200 + 460) </a:t>
            </a:r>
            <a:r>
              <a:rPr lang="en-US" altLang="zh-TW" sz="2400" dirty="0" smtClean="0">
                <a:ea typeface="ＭＳ Ｐゴシック" pitchFamily="30" charset="-128"/>
              </a:rPr>
              <a:t>(20 + log </a:t>
            </a:r>
            <a:r>
              <a:rPr lang="en-US" altLang="zh-TW" sz="2400" i="1" dirty="0" smtClean="0">
                <a:ea typeface="ＭＳ Ｐゴシック" pitchFamily="30" charset="-128"/>
              </a:rPr>
              <a:t>t</a:t>
            </a:r>
            <a:r>
              <a:rPr lang="en-US" altLang="zh-TW" sz="2400" dirty="0" smtClean="0">
                <a:ea typeface="ＭＳ Ｐゴシック" pitchFamily="30" charset="-128"/>
              </a:rPr>
              <a:t>)</a:t>
            </a:r>
            <a:br>
              <a:rPr lang="en-US" altLang="zh-TW" sz="2400" dirty="0" smtClean="0">
                <a:ea typeface="ＭＳ Ｐゴシック" pitchFamily="30" charset="-128"/>
              </a:rPr>
            </a:br>
            <a:r>
              <a:rPr lang="en-US" altLang="zh-TW" sz="2400" dirty="0" smtClean="0">
                <a:ea typeface="ＭＳ Ｐゴシック" pitchFamily="30" charset="-128"/>
              </a:rPr>
              <a:t>22.89 = 20 + log </a:t>
            </a:r>
            <a:r>
              <a:rPr lang="en-US" altLang="zh-TW" sz="2400" i="1" dirty="0" smtClean="0">
                <a:ea typeface="ＭＳ Ｐゴシック" pitchFamily="30" charset="-128"/>
              </a:rPr>
              <a:t>t</a:t>
            </a:r>
            <a:r>
              <a:rPr lang="en-US" altLang="zh-TW" sz="2400" dirty="0" smtClean="0">
                <a:ea typeface="ＭＳ Ｐゴシック" pitchFamily="30" charset="-128"/>
              </a:rPr>
              <a:t>    </a:t>
            </a:r>
            <a:r>
              <a:rPr lang="en-US" altLang="zh-TW" sz="2400" dirty="0" smtClean="0">
                <a:ea typeface="ＭＳ Ｐゴシック" pitchFamily="30" charset="-128"/>
                <a:sym typeface="Symbol"/>
              </a:rPr>
              <a:t>  </a:t>
            </a:r>
            <a:r>
              <a:rPr lang="en-US" altLang="zh-TW" sz="2400" dirty="0" smtClean="0">
                <a:ea typeface="ＭＳ Ｐゴシック" pitchFamily="30" charset="-128"/>
              </a:rPr>
              <a:t> log </a:t>
            </a:r>
            <a:r>
              <a:rPr lang="en-US" altLang="zh-TW" sz="2400" i="1" dirty="0" smtClean="0">
                <a:ea typeface="ＭＳ Ｐゴシック" pitchFamily="30" charset="-128"/>
              </a:rPr>
              <a:t>t</a:t>
            </a:r>
            <a:r>
              <a:rPr lang="en-US" altLang="zh-TW" sz="2400" dirty="0" smtClean="0">
                <a:ea typeface="ＭＳ Ｐゴシック" pitchFamily="30" charset="-128"/>
              </a:rPr>
              <a:t> = 2.89   </a:t>
            </a:r>
            <a:r>
              <a:rPr lang="en-US" altLang="zh-TW" sz="2400" dirty="0" smtClean="0">
                <a:ea typeface="ＭＳ Ｐゴシック" pitchFamily="30" charset="-128"/>
                <a:sym typeface="Symbol"/>
              </a:rPr>
              <a:t>  </a:t>
            </a:r>
            <a:r>
              <a:rPr lang="en-US" altLang="zh-TW" sz="2400" dirty="0" smtClean="0">
                <a:ea typeface="ＭＳ Ｐゴシック" pitchFamily="30" charset="-128"/>
              </a:rPr>
              <a:t> </a:t>
            </a:r>
            <a:r>
              <a:rPr lang="en-US" altLang="zh-TW" sz="2400" i="1" dirty="0" smtClean="0">
                <a:solidFill>
                  <a:srgbClr val="00B0F0"/>
                </a:solidFill>
                <a:ea typeface="ＭＳ Ｐゴシック" pitchFamily="30" charset="-128"/>
              </a:rPr>
              <a:t>t</a:t>
            </a:r>
            <a:r>
              <a:rPr lang="en-US" altLang="zh-TW" sz="2400" dirty="0" smtClean="0">
                <a:solidFill>
                  <a:srgbClr val="00B0F0"/>
                </a:solidFill>
                <a:ea typeface="ＭＳ Ｐゴシック" pitchFamily="30" charset="-128"/>
              </a:rPr>
              <a:t> = 776 </a:t>
            </a:r>
            <a:r>
              <a:rPr lang="en-US" altLang="zh-TW" sz="2400" dirty="0">
                <a:solidFill>
                  <a:srgbClr val="00B0F0"/>
                </a:solidFill>
                <a:ea typeface="ＭＳ Ｐゴシック" pitchFamily="30" charset="-128"/>
              </a:rPr>
              <a:t>h </a:t>
            </a:r>
          </a:p>
        </p:txBody>
      </p:sp>
      <p:sp>
        <p:nvSpPr>
          <p:cNvPr id="33798" name="Slide Number Placeholder 7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8A7A25-E905-4575-8664-10D40781CD2A}" type="slidenum">
              <a:rPr lang="en-US" altLang="zh-TW" sz="1800" b="1">
                <a:ea typeface="ＭＳ Ｐゴシック" pitchFamily="30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1800" b="1">
              <a:ea typeface="ＭＳ Ｐゴシック" pitchFamily="30" charset="-128"/>
            </a:endParaRPr>
          </a:p>
        </p:txBody>
      </p:sp>
      <p:pic>
        <p:nvPicPr>
          <p:cNvPr id="33799" name="Picture 7" descr="3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129946" cy="39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078227" y="3717032"/>
            <a:ext cx="35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6600CC"/>
                </a:solidFill>
              </a:rPr>
              <a:t>L.M. diagram for 0.2% strain.</a:t>
            </a:r>
            <a:endParaRPr lang="zh-TW" altLang="en-US" sz="2000" b="1" dirty="0">
              <a:solidFill>
                <a:srgbClr val="6600CC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34673" y="1700808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Ti</a:t>
            </a:r>
            <a:r>
              <a:rPr lang="en-US" altLang="zh-TW" sz="12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Al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62665" y="1886635"/>
            <a:ext cx="481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err="1" smtClean="0">
                <a:solidFill>
                  <a:srgbClr val="FF0000"/>
                </a:solidFill>
              </a:rPr>
              <a:t>TiAl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19872" y="4365104"/>
            <a:ext cx="43319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i="1" dirty="0" smtClean="0">
                <a:solidFill>
                  <a:srgbClr val="FF0000"/>
                </a:solidFill>
              </a:rPr>
              <a:t>P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= [</a:t>
            </a:r>
            <a:r>
              <a:rPr lang="en-US" altLang="zh-TW" sz="1600" b="1" i="1" dirty="0" smtClean="0">
                <a:solidFill>
                  <a:srgbClr val="FF0000"/>
                </a:solidFill>
              </a:rPr>
              <a:t>T</a:t>
            </a:r>
            <a:r>
              <a:rPr lang="en-US" altLang="zh-TW" sz="1600" b="1" dirty="0" smtClean="0">
                <a:solidFill>
                  <a:srgbClr val="FF0000"/>
                </a:solidFill>
                <a:sym typeface="Symbol"/>
              </a:rPr>
              <a:t>(F )+ 460] [20 + log </a:t>
            </a:r>
            <a:r>
              <a:rPr lang="en-US" altLang="zh-TW" sz="1600" b="1" i="1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en-US" altLang="zh-TW" sz="1600" b="1" dirty="0" smtClean="0">
                <a:solidFill>
                  <a:srgbClr val="FF0000"/>
                </a:solidFill>
                <a:sym typeface="Symbol"/>
              </a:rPr>
              <a:t>(h)]  10</a:t>
            </a:r>
            <a:r>
              <a:rPr lang="en-US" altLang="zh-TW" sz="1600" b="1" baseline="30000" dirty="0" smtClean="0">
                <a:solidFill>
                  <a:srgbClr val="FF0000"/>
                </a:solidFill>
                <a:sym typeface="Symbol"/>
              </a:rPr>
              <a:t>3</a:t>
            </a:r>
            <a:endParaRPr lang="zh-TW" alt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 rot="16200000">
            <a:off x="-349187" y="2324237"/>
            <a:ext cx="12641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Stress (</a:t>
            </a:r>
            <a:r>
              <a:rPr lang="en-US" altLang="zh-TW" b="1" dirty="0" err="1" smtClean="0">
                <a:solidFill>
                  <a:srgbClr val="FF0000"/>
                </a:solidFill>
              </a:rPr>
              <a:t>ksi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6421881" y="2873006"/>
            <a:ext cx="94335" cy="12394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27809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6600"/>
                </a:solidFill>
              </a:rPr>
              <a:t>40</a:t>
            </a:r>
            <a:endParaRPr lang="zh-TW" altLang="en-US" sz="1400" b="1" dirty="0">
              <a:solidFill>
                <a:srgbClr val="006600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831746" y="2934979"/>
            <a:ext cx="68717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Case Study – Analysis of Failed Fan Shaft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3376" y="990600"/>
            <a:ext cx="8153400" cy="51054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 Requirements</a:t>
            </a:r>
          </a:p>
          <a:p>
            <a:pPr lvl="1">
              <a:buFont typeface="Wingdings" pitchFamily="30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Function – Fan drive support</a:t>
            </a:r>
          </a:p>
          <a:p>
            <a:pPr lvl="1">
              <a:buFont typeface="Wingdings" pitchFamily="30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Material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1040 or 1045 cold drawn steel</a:t>
            </a:r>
          </a:p>
          <a:p>
            <a:pPr lvl="1">
              <a:buFont typeface="Wingdings" pitchFamily="30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Yield strength – 586 MPa</a:t>
            </a:r>
          </a:p>
          <a:p>
            <a:pPr lvl="1">
              <a:buFont typeface="Wingdings" pitchFamily="30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Expected life – 6440 km (failed at 3600 km)</a:t>
            </a:r>
          </a:p>
          <a:p>
            <a:r>
              <a:rPr lang="en-US" altLang="zh-TW" sz="2800" dirty="0" smtClean="0">
                <a:ea typeface="新細明體" charset="-120"/>
              </a:rPr>
              <a:t> Visual examination (avoid additional damage)</a:t>
            </a:r>
          </a:p>
          <a:p>
            <a:pPr lvl="1">
              <a:buFont typeface="Wingdings" pitchFamily="30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Failure initiated at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two points near fillet</a:t>
            </a:r>
          </a:p>
          <a:p>
            <a:pPr lvl="1">
              <a:buFont typeface="Wingdings" pitchFamily="30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Characteristic of reverse bending fracture</a:t>
            </a:r>
          </a:p>
        </p:txBody>
      </p:sp>
      <p:pic>
        <p:nvPicPr>
          <p:cNvPr id="34820" name="Picture 6" descr="smi53586_0733.jpg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5" y="4739977"/>
            <a:ext cx="5686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smi53586_07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869422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6D1421-6493-4805-B202-4C8F0B738BDD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Failed Shaft – Further Analysis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3792" y="992088"/>
            <a:ext cx="820668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Chemical analysis revealed that it was in fact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1040 steel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Tensile test (specimen out of the center of the fractured shaft) proved yield strength to be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369 MPa </a:t>
            </a:r>
            <a:r>
              <a:rPr lang="en-US" altLang="zh-TW" sz="2400" dirty="0">
                <a:ea typeface="新細明體" charset="-120"/>
              </a:rPr>
              <a:t>(UTS: 631 MPa, Elongation: 27</a:t>
            </a:r>
            <a:r>
              <a:rPr lang="en-US" altLang="zh-TW" sz="2400" dirty="0" smtClean="0">
                <a:ea typeface="新細明體" charset="-120"/>
              </a:rPr>
              <a:t>%), lower than specified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586 MPa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r>
              <a:rPr lang="en-US" altLang="zh-TW" sz="2400" dirty="0">
                <a:ea typeface="新細明體" charset="-120"/>
              </a:rPr>
              <a:t>M</a:t>
            </a:r>
            <a:r>
              <a:rPr lang="en-US" altLang="zh-TW" sz="2400" dirty="0" smtClean="0">
                <a:ea typeface="新細明體" charset="-120"/>
              </a:rPr>
              <a:t>etallographic examination revealed grain structure to be </a:t>
            </a:r>
            <a:r>
              <a:rPr lang="en-US" altLang="zh-TW" sz="2400" dirty="0" err="1" smtClean="0">
                <a:solidFill>
                  <a:srgbClr val="00B0F0"/>
                </a:solidFill>
                <a:ea typeface="新細明體" charset="-120"/>
              </a:rPr>
              <a:t>equiaxed</a:t>
            </a:r>
            <a:r>
              <a:rPr lang="en-US" altLang="zh-TW" sz="2400" dirty="0" smtClean="0">
                <a:ea typeface="新細明體" charset="-120"/>
              </a:rPr>
              <a:t> (cold drawn metal has elongated grains).</a:t>
            </a:r>
          </a:p>
          <a:p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Conclusion:</a:t>
            </a:r>
            <a:r>
              <a:rPr lang="en-US" altLang="zh-TW" sz="2400" b="1" i="1" dirty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Material is </a:t>
            </a:r>
            <a:r>
              <a:rPr lang="en-US" altLang="zh-TW" sz="2400" dirty="0">
                <a:solidFill>
                  <a:srgbClr val="0000CC"/>
                </a:solidFill>
                <a:ea typeface="新細明體" charset="-120"/>
              </a:rPr>
              <a:t>not cold drawn </a:t>
            </a:r>
            <a:r>
              <a:rPr lang="en-US" altLang="zh-TW" sz="2400" dirty="0">
                <a:ea typeface="新細明體" charset="-120"/>
              </a:rPr>
              <a:t>– it is </a:t>
            </a:r>
            <a:r>
              <a:rPr lang="en-US" altLang="zh-TW" sz="2400" dirty="0">
                <a:solidFill>
                  <a:srgbClr val="0000CC"/>
                </a:solidFill>
                <a:ea typeface="新細明體" charset="-120"/>
              </a:rPr>
              <a:t>hot rolled</a:t>
            </a:r>
            <a:r>
              <a:rPr lang="en-US" altLang="zh-TW" sz="2400" dirty="0">
                <a:ea typeface="新細明體" charset="-120"/>
              </a:rPr>
              <a:t>!</a:t>
            </a:r>
          </a:p>
          <a:p>
            <a:pPr marL="635000" lvl="2" indent="-373063">
              <a:buFont typeface="Wingdings" pitchFamily="30" charset="2"/>
              <a:buChar char="Ø"/>
            </a:pPr>
            <a:r>
              <a:rPr lang="en-US" altLang="zh-TW" dirty="0">
                <a:ea typeface="新細明體" charset="-120"/>
              </a:rPr>
              <a:t>Lower fatigue strength and stress raiser caused the failure of the shaft.</a:t>
            </a:r>
          </a:p>
          <a:p>
            <a:r>
              <a:rPr lang="en-US" altLang="zh-TW" sz="2400" dirty="0" smtClean="0">
                <a:ea typeface="新細明體" charset="-120"/>
              </a:rPr>
              <a:t>This case study shows the importance of the engineer’s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knowledge </a:t>
            </a:r>
            <a:r>
              <a:rPr lang="en-US" altLang="zh-TW" sz="2400" dirty="0" smtClean="0">
                <a:ea typeface="新細明體" charset="-120"/>
              </a:rPr>
              <a:t>of material properties, processing techniques, heat treatment, and selection in the successful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design and operation </a:t>
            </a:r>
            <a:r>
              <a:rPr lang="en-US" altLang="zh-TW" sz="2400" dirty="0" smtClean="0">
                <a:ea typeface="新細明體" charset="-120"/>
              </a:rPr>
              <a:t>of components.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CD531-EA43-4D1E-8DCA-9FF1CB98F08D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Recent Advances: Strength + Ductility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836712"/>
            <a:ext cx="8350697" cy="21602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kern="0" dirty="0" smtClean="0">
                <a:solidFill>
                  <a:srgbClr val="FF0000"/>
                </a:solidFill>
                <a:ea typeface="新細明體" charset="-120"/>
              </a:rPr>
              <a:t>Coarse grained </a:t>
            </a:r>
            <a:r>
              <a:rPr lang="en-US" altLang="zh-TW" sz="2400" kern="0" dirty="0" smtClean="0">
                <a:ea typeface="新細明體" charset="-120"/>
              </a:rPr>
              <a:t>– Low strength (65 MPa), high ductility (~70%)</a:t>
            </a:r>
          </a:p>
          <a:p>
            <a:r>
              <a:rPr lang="en-US" altLang="zh-TW" sz="2400" kern="0" dirty="0" err="1" smtClean="0">
                <a:solidFill>
                  <a:srgbClr val="0000CC"/>
                </a:solidFill>
                <a:ea typeface="新細明體" charset="-120"/>
              </a:rPr>
              <a:t>Nanocrystalline</a:t>
            </a:r>
            <a:r>
              <a:rPr lang="en-US" altLang="zh-TW" sz="2400" kern="0" dirty="0" smtClean="0">
                <a:ea typeface="新細明體" charset="-120"/>
              </a:rPr>
              <a:t> – High strength (400 MPa),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</a:rPr>
              <a:t>low ductility </a:t>
            </a:r>
            <a:r>
              <a:rPr lang="en-US" altLang="zh-TW" sz="2400" kern="0" dirty="0" smtClean="0">
                <a:ea typeface="新細明體" charset="-120"/>
              </a:rPr>
              <a:t>(&lt; 5%, because of failure due to localized tiny shear bands).</a:t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kern="0" dirty="0" smtClean="0">
                <a:ea typeface="新細明體" charset="-120"/>
              </a:rPr>
              <a:t>Low ductility results in reduced toughness and therefore minimized practical applications of these </a:t>
            </a:r>
            <a:r>
              <a:rPr lang="en-US" altLang="zh-TW" sz="2400" kern="0" dirty="0" err="1" smtClean="0">
                <a:ea typeface="新細明體" charset="-120"/>
              </a:rPr>
              <a:t>nano</a:t>
            </a:r>
            <a:r>
              <a:rPr lang="en-US" altLang="zh-TW" sz="2400" kern="0" dirty="0" smtClean="0">
                <a:ea typeface="新細明體" charset="-120"/>
              </a:rPr>
              <a:t> materials.</a:t>
            </a:r>
            <a:endParaRPr lang="en-US" altLang="zh-TW" sz="1800" kern="0" dirty="0" smtClean="0">
              <a:ea typeface="新細明體" charset="-120"/>
            </a:endParaRPr>
          </a:p>
          <a:p>
            <a:pPr lvl="2">
              <a:buFont typeface="Wingdings" pitchFamily="30" charset="2"/>
              <a:buNone/>
            </a:pPr>
            <a:endParaRPr lang="en-US" altLang="zh-TW" sz="1800" kern="0" dirty="0" smtClean="0">
              <a:ea typeface="新細明體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2409"/>
            <a:ext cx="5421998" cy="39409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889542" y="3501008"/>
            <a:ext cx="3146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6600CC"/>
                </a:solidFill>
              </a:rPr>
              <a:t>Fig. 7.35  </a:t>
            </a:r>
            <a:r>
              <a:rPr lang="en-US" altLang="zh-TW" sz="2400" dirty="0" smtClean="0"/>
              <a:t>The stress strain diagrams for microcrystalline (curve A), </a:t>
            </a:r>
            <a:r>
              <a:rPr lang="en-US" altLang="zh-TW" sz="2400" dirty="0" err="1" smtClean="0"/>
              <a:t>nanocrystalline</a:t>
            </a:r>
            <a:r>
              <a:rPr lang="en-US" altLang="zh-TW" sz="2400" dirty="0" smtClean="0"/>
              <a:t> (curve B), and mixed grain (curve C) pure copper.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774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Mixture of Micro- and </a:t>
            </a:r>
            <a:r>
              <a:rPr lang="en-US" altLang="zh-TW" sz="3600" b="1" dirty="0" err="1" smtClean="0">
                <a:ea typeface="新細明體" charset="-120"/>
              </a:rPr>
              <a:t>Nanosized</a:t>
            </a:r>
            <a:r>
              <a:rPr lang="en-US" altLang="zh-TW" sz="3600" b="1" dirty="0" smtClean="0">
                <a:ea typeface="新細明體" charset="-120"/>
              </a:rPr>
              <a:t> Grains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857232"/>
            <a:ext cx="7772400" cy="5334000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Ductile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nanocrystalline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copper</a:t>
            </a:r>
            <a:r>
              <a:rPr lang="en-US" altLang="zh-TW" sz="2400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</a:rPr>
              <a:t>Can be produced by</a:t>
            </a:r>
          </a:p>
          <a:p>
            <a:pPr marL="635000" lvl="2" indent="-373063">
              <a:buFont typeface="Wingdings" pitchFamily="30" charset="2"/>
              <a:buChar char="Ø"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Cold rolling at liquid nitrogen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temperature,</a:t>
            </a:r>
            <a:endParaRPr lang="en-US" altLang="zh-TW" dirty="0" smtClean="0">
              <a:solidFill>
                <a:srgbClr val="0000CC"/>
              </a:solidFill>
              <a:ea typeface="新細明體" charset="-120"/>
            </a:endParaRPr>
          </a:p>
          <a:p>
            <a:pPr marL="635000" lvl="2" indent="-373063">
              <a:buFont typeface="Wingdings" pitchFamily="30" charset="2"/>
              <a:buChar char="Ø"/>
            </a:pPr>
            <a:r>
              <a:rPr lang="en-US" altLang="zh-TW" dirty="0" smtClean="0">
                <a:ea typeface="新細明體" charset="-120"/>
              </a:rPr>
              <a:t>Additional cooling after each </a:t>
            </a:r>
            <a:r>
              <a:rPr lang="en-US" altLang="zh-TW" dirty="0" smtClean="0">
                <a:ea typeface="新細明體" charset="-120"/>
              </a:rPr>
              <a:t>pass,</a:t>
            </a:r>
            <a:endParaRPr lang="en-US" altLang="zh-TW" dirty="0" smtClean="0">
              <a:ea typeface="新細明體" charset="-120"/>
            </a:endParaRPr>
          </a:p>
          <a:p>
            <a:pPr marL="635000" lvl="2" indent="-373063">
              <a:buFont typeface="Wingdings" pitchFamily="30" charset="2"/>
              <a:buChar char="Ø"/>
            </a:pPr>
            <a:r>
              <a:rPr lang="en-US" altLang="zh-TW" dirty="0" smtClean="0">
                <a:solidFill>
                  <a:srgbClr val="006600"/>
                </a:solidFill>
                <a:ea typeface="新細明體" charset="-120"/>
              </a:rPr>
              <a:t>Controlled </a:t>
            </a:r>
            <a:r>
              <a:rPr lang="en-US" altLang="zh-TW" dirty="0" smtClean="0">
                <a:solidFill>
                  <a:srgbClr val="006600"/>
                </a:solidFill>
                <a:ea typeface="新細明體" charset="-120"/>
              </a:rPr>
              <a:t>annealing.</a:t>
            </a:r>
            <a:endParaRPr lang="en-US" altLang="zh-TW" sz="1800" dirty="0" smtClean="0">
              <a:solidFill>
                <a:srgbClr val="006600"/>
              </a:solidFill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Cold rolling creates </a:t>
            </a:r>
            <a:r>
              <a:rPr lang="en-US" altLang="zh-TW" sz="2400" dirty="0" err="1" smtClean="0">
                <a:ea typeface="新細明體" charset="-120"/>
              </a:rPr>
              <a:t>disloca</a:t>
            </a:r>
            <a:r>
              <a:rPr lang="en-US" altLang="zh-TW" sz="2400" dirty="0" smtClean="0">
                <a:ea typeface="新細明體" charset="-120"/>
              </a:rPr>
              <a:t>-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err="1" smtClean="0">
                <a:ea typeface="新細明體" charset="-120"/>
              </a:rPr>
              <a:t>tions</a:t>
            </a:r>
            <a:r>
              <a:rPr lang="en-US" altLang="zh-TW" sz="2400" dirty="0" smtClean="0">
                <a:ea typeface="新細明體" charset="-120"/>
              </a:rPr>
              <a:t> and cooling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stops </a:t>
            </a:r>
            <a:b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recovery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25% </a:t>
            </a:r>
            <a:r>
              <a:rPr lang="en-US" altLang="zh-TW" sz="2400" dirty="0" smtClean="0">
                <a:solidFill>
                  <a:srgbClr val="00B0F0"/>
                </a:solidFill>
                <a:ea typeface="新細明體" charset="-120"/>
              </a:rPr>
              <a:t>micrometer-sized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grains in a matrix of </a:t>
            </a:r>
            <a:r>
              <a:rPr lang="en-US" altLang="zh-TW" sz="2400" dirty="0" err="1" smtClean="0">
                <a:ea typeface="新細明體" charset="-120"/>
              </a:rPr>
              <a:t>nano</a:t>
            </a:r>
            <a:r>
              <a:rPr lang="en-US" altLang="zh-TW" sz="2400" dirty="0" smtClean="0">
                <a:ea typeface="新細明體" charset="-120"/>
              </a:rPr>
              <a:t>-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meter and ultrafine grains. </a:t>
            </a:r>
          </a:p>
        </p:txBody>
      </p:sp>
      <p:pic>
        <p:nvPicPr>
          <p:cNvPr id="36869" name="Picture 6" descr="smi53586_07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11320"/>
            <a:ext cx="4380285" cy="36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B040A5-3B62-4F87-9E16-C2745849E89D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zh-TW" sz="180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1073866" y="5816530"/>
            <a:ext cx="77048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6600CC"/>
                </a:solidFill>
              </a:rPr>
              <a:t>Fig, 7.36  </a:t>
            </a:r>
            <a:r>
              <a:rPr lang="en-US" altLang="zh-TW" sz="2400" dirty="0" smtClean="0"/>
              <a:t>A TEM micrograph showing the mixture of micro-, ultrafine-, and </a:t>
            </a:r>
            <a:r>
              <a:rPr lang="en-US" altLang="zh-TW" sz="2400" dirty="0" err="1" smtClean="0"/>
              <a:t>nanosized</a:t>
            </a:r>
            <a:r>
              <a:rPr lang="en-US" altLang="zh-TW" sz="2400" dirty="0" smtClean="0"/>
              <a:t> grains in pure copper 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Mixed Grain Mechanism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124744"/>
            <a:ext cx="8350697" cy="50405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Cold-rolling process in liquid nitrogen temperature</a:t>
            </a:r>
            <a:r>
              <a:rPr lang="en-US" altLang="zh-TW" sz="2400" kern="0" dirty="0" smtClean="0">
                <a:ea typeface="新細明體" charset="-120"/>
              </a:rPr>
              <a:t>, again and again: A large density of dislocations are formed and cannot to recovery. This severely deformed sample has a mixture of </a:t>
            </a:r>
            <a:r>
              <a:rPr lang="en-US" altLang="zh-TW" sz="2400" kern="0" dirty="0" err="1" smtClean="0">
                <a:ea typeface="新細明體" charset="-120"/>
              </a:rPr>
              <a:t>nanocrystalline</a:t>
            </a:r>
            <a:r>
              <a:rPr lang="en-US" altLang="zh-TW" sz="2400" kern="0" dirty="0" smtClean="0">
                <a:ea typeface="新細明體" charset="-120"/>
              </a:rPr>
              <a:t> and ultrafine grain structure.</a:t>
            </a:r>
          </a:p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Controlled annealing</a:t>
            </a:r>
            <a:r>
              <a:rPr lang="en-US" altLang="zh-TW" sz="2400" kern="0" dirty="0" smtClean="0">
                <a:ea typeface="新細明體" charset="-120"/>
              </a:rPr>
              <a:t>: Some grains allows recrystallization and </a:t>
            </a:r>
            <a:r>
              <a:rPr lang="en-US" altLang="zh-TW" sz="2400" b="1" kern="0" dirty="0" smtClean="0">
                <a:solidFill>
                  <a:srgbClr val="00B0F0"/>
                </a:solidFill>
                <a:ea typeface="新細明體" charset="-120"/>
              </a:rPr>
              <a:t>abnormal grain growth </a:t>
            </a:r>
            <a:r>
              <a:rPr lang="en-US" altLang="zh-TW" sz="2400" kern="0" dirty="0" smtClean="0">
                <a:ea typeface="新細明體" charset="-120"/>
              </a:rPr>
              <a:t>to 1-3 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m.</a:t>
            </a:r>
          </a:p>
          <a:p>
            <a:r>
              <a:rPr lang="en-US" altLang="zh-TW" sz="2400" kern="0" dirty="0" smtClean="0">
                <a:ea typeface="新細明體" charset="-120"/>
                <a:sym typeface="Symbol"/>
              </a:rPr>
              <a:t>The existence of the large grains allows an elevated level of dislocation and twinning activity and provides the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deformation ability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 while the predominantly </a:t>
            </a:r>
            <a:r>
              <a:rPr lang="en-US" altLang="zh-TW" sz="2400" kern="0" dirty="0" err="1" smtClean="0">
                <a:ea typeface="新細明體" charset="-120"/>
                <a:sym typeface="Symbol"/>
              </a:rPr>
              <a:t>nanosized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 and ultrafine grains maintain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high yield strength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. This results in </a:t>
            </a:r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Fig. 7.35 curve C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.</a:t>
            </a:r>
            <a:br>
              <a:rPr lang="en-US" altLang="zh-TW" sz="2400" kern="0" dirty="0" smtClean="0">
                <a:ea typeface="新細明體" charset="-120"/>
                <a:sym typeface="Symbol"/>
              </a:rPr>
            </a:br>
            <a:r>
              <a:rPr lang="en-US" altLang="zh-TW" sz="2400" kern="0" dirty="0" smtClean="0">
                <a:ea typeface="新細明體" charset="-120"/>
                <a:sym typeface="Symbol"/>
              </a:rPr>
              <a:t>High strength, high ductility, and therefore high toughness.</a:t>
            </a:r>
          </a:p>
          <a:p>
            <a:r>
              <a:rPr lang="en-US" altLang="zh-TW" sz="2400" kern="0" dirty="0" smtClean="0">
                <a:ea typeface="新細明體" charset="-120"/>
              </a:rPr>
              <a:t>Another method: Synthesis of </a:t>
            </a:r>
            <a:r>
              <a:rPr lang="en-US" altLang="zh-TW" sz="2400" b="1" kern="0" dirty="0" smtClean="0">
                <a:solidFill>
                  <a:srgbClr val="0000CC"/>
                </a:solidFill>
                <a:ea typeface="新細明體" charset="-120"/>
              </a:rPr>
              <a:t>two-phase </a:t>
            </a:r>
            <a:r>
              <a:rPr lang="en-US" altLang="zh-TW" sz="2400" b="1" kern="0" dirty="0" err="1" smtClean="0">
                <a:solidFill>
                  <a:srgbClr val="0000CC"/>
                </a:solidFill>
                <a:ea typeface="新細明體" charset="-120"/>
              </a:rPr>
              <a:t>nanocrystalline</a:t>
            </a:r>
            <a:r>
              <a:rPr lang="en-US" altLang="zh-TW" sz="2400" b="1" kern="0" dirty="0" smtClean="0">
                <a:solidFill>
                  <a:srgbClr val="0000CC"/>
                </a:solidFill>
                <a:ea typeface="新細明體" charset="-120"/>
              </a:rPr>
              <a:t> </a:t>
            </a:r>
            <a:r>
              <a:rPr lang="en-US" altLang="zh-TW" sz="2400" kern="0" dirty="0" smtClean="0">
                <a:ea typeface="新細明體" charset="-120"/>
              </a:rPr>
              <a:t>materials may result in improved ductility and toughness.</a:t>
            </a:r>
          </a:p>
          <a:p>
            <a:pPr lvl="2">
              <a:buFont typeface="Wingdings" pitchFamily="30" charset="2"/>
              <a:buNone/>
            </a:pPr>
            <a:endParaRPr lang="en-US" altLang="zh-TW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91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Fatigue Behavior of Nanomaterials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80728"/>
            <a:ext cx="7973888" cy="5029200"/>
          </a:xfrm>
        </p:spPr>
        <p:txBody>
          <a:bodyPr/>
          <a:lstStyle/>
          <a:p>
            <a:r>
              <a:rPr lang="en-US" altLang="zh-TW" sz="2800" b="1" i="1" dirty="0" smtClean="0">
                <a:ea typeface="新細明體" charset="-120"/>
              </a:rPr>
              <a:t>Nanomaterials </a:t>
            </a:r>
            <a:r>
              <a:rPr lang="en-US" altLang="zh-TW" sz="2800" dirty="0" smtClean="0">
                <a:ea typeface="新細明體" charset="-120"/>
              </a:rPr>
              <a:t>(4-20 nm) </a:t>
            </a:r>
            <a:r>
              <a:rPr lang="en-US" altLang="zh-TW" sz="2800" dirty="0">
                <a:ea typeface="新細明體" charset="-120"/>
              </a:rPr>
              <a:t>and Ultrafine </a:t>
            </a:r>
            <a:r>
              <a:rPr lang="en-US" altLang="zh-TW" sz="2800" dirty="0" smtClean="0">
                <a:ea typeface="新細明體" charset="-120"/>
              </a:rPr>
              <a:t>(300 </a:t>
            </a:r>
            <a:r>
              <a:rPr lang="en-US" altLang="zh-TW" sz="2800" dirty="0">
                <a:ea typeface="新細明體" charset="-120"/>
              </a:rPr>
              <a:t>nm</a:t>
            </a:r>
            <a:r>
              <a:rPr lang="en-US" altLang="zh-TW" sz="2800" dirty="0" smtClean="0">
                <a:ea typeface="新細明體" charset="-120"/>
              </a:rPr>
              <a:t>) Ni are found to have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higher endurance limit than microcrystalline Ni</a:t>
            </a:r>
            <a:r>
              <a:rPr lang="en-US" altLang="zh-TW" sz="2800" dirty="0" smtClean="0">
                <a:ea typeface="新細明體" charset="-120"/>
              </a:rPr>
              <a:t>.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The </a:t>
            </a:r>
            <a:r>
              <a:rPr lang="en-US" altLang="zh-TW" sz="2800" dirty="0" err="1" smtClean="0">
                <a:ea typeface="新細明體" charset="-120"/>
              </a:rPr>
              <a:t>nanocrystalline</a:t>
            </a:r>
            <a:r>
              <a:rPr lang="en-US" altLang="zh-TW" sz="2800" dirty="0" smtClean="0">
                <a:ea typeface="新細明體" charset="-120"/>
              </a:rPr>
              <a:t> nickel shows </a:t>
            </a:r>
            <a:r>
              <a:rPr lang="en-US" altLang="zh-TW" sz="2800" dirty="0" smtClean="0">
                <a:solidFill>
                  <a:srgbClr val="0000CC"/>
                </a:solidFill>
                <a:ea typeface="新細明體" charset="-120"/>
              </a:rPr>
              <a:t>a slightly higher increase than the ultrafine nickel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Fatigue </a:t>
            </a:r>
            <a:r>
              <a:rPr lang="en-US" altLang="zh-TW" sz="2800" dirty="0" smtClean="0">
                <a:solidFill>
                  <a:srgbClr val="00B0F0"/>
                </a:solidFill>
                <a:ea typeface="新細明體" charset="-120"/>
              </a:rPr>
              <a:t>crack growth is increased </a:t>
            </a:r>
            <a:r>
              <a:rPr lang="en-US" altLang="zh-TW" sz="2800" dirty="0" smtClean="0">
                <a:ea typeface="新細明體" charset="-120"/>
              </a:rPr>
              <a:t>in the intermediate regime </a:t>
            </a:r>
            <a:r>
              <a:rPr lang="en-US" altLang="zh-TW" sz="2800" dirty="0" smtClean="0">
                <a:solidFill>
                  <a:srgbClr val="00B0F0"/>
                </a:solidFill>
                <a:ea typeface="新細明體" charset="-120"/>
              </a:rPr>
              <a:t>with decreasing grain size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  <a:p>
            <a:r>
              <a:rPr lang="en-US" altLang="zh-TW" sz="2800" dirty="0" smtClean="0">
                <a:solidFill>
                  <a:srgbClr val="006600"/>
                </a:solidFill>
                <a:ea typeface="新細明體" charset="-120"/>
              </a:rPr>
              <a:t>Lower</a:t>
            </a:r>
            <a:r>
              <a:rPr lang="en-US" altLang="zh-TW" sz="2800" dirty="0" smtClean="0">
                <a:ea typeface="新細明體" charset="-120"/>
              </a:rPr>
              <a:t> fatigue crack growth </a:t>
            </a:r>
            <a:r>
              <a:rPr lang="en-US" altLang="zh-TW" sz="2800" dirty="0" smtClean="0">
                <a:solidFill>
                  <a:srgbClr val="006600"/>
                </a:solidFill>
                <a:ea typeface="新細明體" charset="-120"/>
              </a:rPr>
              <a:t>threshold </a:t>
            </a:r>
            <a:r>
              <a:rPr lang="en-US" altLang="zh-TW" sz="2800" i="1" dirty="0" smtClean="0">
                <a:solidFill>
                  <a:srgbClr val="006600"/>
                </a:solidFill>
                <a:ea typeface="新細明體" charset="-120"/>
              </a:rPr>
              <a:t>K</a:t>
            </a:r>
            <a:r>
              <a:rPr lang="en-US" altLang="zh-TW" sz="2800" i="1" baseline="-25000" dirty="0" smtClean="0">
                <a:solidFill>
                  <a:srgbClr val="006600"/>
                </a:solidFill>
                <a:ea typeface="新細明體" charset="-120"/>
              </a:rPr>
              <a:t>th</a:t>
            </a:r>
            <a:r>
              <a:rPr lang="en-US" altLang="zh-TW" sz="2800" i="1" dirty="0" smtClean="0">
                <a:solidFill>
                  <a:srgbClr val="006600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observed for </a:t>
            </a:r>
            <a:r>
              <a:rPr lang="en-US" altLang="zh-TW" sz="2800" dirty="0" err="1" smtClean="0">
                <a:ea typeface="新細明體" charset="-120"/>
              </a:rPr>
              <a:t>nanocrystalline</a:t>
            </a:r>
            <a:r>
              <a:rPr lang="en-US" altLang="zh-TW" sz="2800" dirty="0" smtClean="0">
                <a:ea typeface="新細明體" charset="-120"/>
              </a:rPr>
              <a:t> metal. </a:t>
            </a:r>
          </a:p>
          <a:p>
            <a:r>
              <a:rPr lang="en-US" altLang="zh-TW" sz="2800" dirty="0" smtClean="0">
                <a:ea typeface="新細明體" charset="-120"/>
              </a:rPr>
              <a:t>A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great deal of research needs to be performed before we can began to understand and to use these  nanomaterials.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C45EA7-49CF-40E3-A1AF-9448EB113F93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zh-TW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Summary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836712"/>
            <a:ext cx="8461604" cy="602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Ductile fracture </a:t>
            </a:r>
            <a:r>
              <a:rPr lang="en-US" altLang="zh-TW" sz="2400" kern="0" dirty="0" smtClean="0">
                <a:ea typeface="新細明體" charset="-120"/>
              </a:rPr>
              <a:t>is accompanied by severe plastic deformation. </a:t>
            </a:r>
          </a:p>
          <a:p>
            <a:r>
              <a:rPr lang="en-US" altLang="zh-TW" sz="2400" b="1" kern="0" dirty="0" smtClean="0">
                <a:solidFill>
                  <a:srgbClr val="0000CC"/>
                </a:solidFill>
                <a:ea typeface="新細明體" charset="-120"/>
              </a:rPr>
              <a:t>Brittle fracture </a:t>
            </a:r>
            <a:r>
              <a:rPr lang="en-US" altLang="zh-TW" sz="2400" kern="0" dirty="0" smtClean="0">
                <a:ea typeface="新細明體" charset="-120"/>
              </a:rPr>
              <a:t>shows little or no deformation prior to fracture.</a:t>
            </a:r>
          </a:p>
          <a:p>
            <a:r>
              <a:rPr lang="en-US" altLang="zh-TW" sz="2400" kern="0" dirty="0" smtClean="0">
                <a:ea typeface="新細明體" charset="-120"/>
              </a:rPr>
              <a:t>High loading rates or lowered temperature, originally ductile materials behave in a brittle fashion called </a:t>
            </a:r>
            <a:r>
              <a:rPr lang="en-US" altLang="zh-TW" sz="2400" b="1" kern="0" dirty="0" smtClean="0">
                <a:solidFill>
                  <a:srgbClr val="006600"/>
                </a:solidFill>
                <a:ea typeface="新細明體" charset="-120"/>
              </a:rPr>
              <a:t>DBT</a:t>
            </a:r>
            <a:r>
              <a:rPr lang="en-US" altLang="zh-TW" sz="2400" kern="0" dirty="0" smtClean="0">
                <a:ea typeface="新細明體" charset="-120"/>
              </a:rPr>
              <a:t>.</a:t>
            </a:r>
          </a:p>
          <a:p>
            <a:r>
              <a:rPr lang="en-US" altLang="zh-TW" sz="2400" b="1" kern="0" dirty="0" smtClean="0">
                <a:solidFill>
                  <a:srgbClr val="6600CC"/>
                </a:solidFill>
                <a:ea typeface="新細明體" charset="-120"/>
              </a:rPr>
              <a:t>Fracture Mechanics</a:t>
            </a:r>
            <a:r>
              <a:rPr lang="en-US" altLang="zh-TW" sz="2400" kern="0" dirty="0" smtClean="0">
                <a:ea typeface="新細明體" charset="-120"/>
              </a:rPr>
              <a:t>: Engineers use the concept of fracture toughness based on the assumption of preexisting flaws to design components that are  safer.</a:t>
            </a:r>
          </a:p>
          <a:p>
            <a:r>
              <a:rPr lang="en-US" altLang="zh-TW" sz="2400" kern="0" dirty="0" smtClean="0">
                <a:solidFill>
                  <a:srgbClr val="00B0F0"/>
                </a:solidFill>
                <a:ea typeface="新細明體" charset="-120"/>
              </a:rPr>
              <a:t>Stress intensity factor, K</a:t>
            </a:r>
            <a:r>
              <a:rPr lang="en-US" altLang="zh-TW" sz="2400" kern="0" dirty="0" smtClean="0">
                <a:ea typeface="新細明體" charset="-120"/>
              </a:rPr>
              <a:t>, represents the combined effect of stress at crack tip and crack length. K</a:t>
            </a:r>
            <a:r>
              <a:rPr lang="en-US" altLang="zh-TW" sz="2400" kern="0" baseline="-25000" dirty="0" smtClean="0">
                <a:ea typeface="新細明體" charset="-120"/>
              </a:rPr>
              <a:t>IC</a:t>
            </a:r>
            <a:r>
              <a:rPr lang="en-US" altLang="zh-TW" sz="2400" kern="0" dirty="0" smtClean="0">
                <a:ea typeface="新細明體" charset="-120"/>
              </a:rPr>
              <a:t>: Fracture toughness.</a:t>
            </a:r>
          </a:p>
          <a:p>
            <a:r>
              <a:rPr lang="en-US" altLang="zh-TW" sz="2400" b="1" kern="0" dirty="0" smtClean="0">
                <a:solidFill>
                  <a:srgbClr val="CC3300"/>
                </a:solidFill>
                <a:ea typeface="新細明體" charset="-120"/>
              </a:rPr>
              <a:t>Fatigue failure</a:t>
            </a:r>
            <a:r>
              <a:rPr lang="en-US" altLang="zh-TW" sz="2400" kern="0" dirty="0" smtClean="0">
                <a:ea typeface="新細明體" charset="-120"/>
              </a:rPr>
              <a:t>: under cyclic or repeated loading, very important. Hidden nature, sudden and abrupt failure.</a:t>
            </a:r>
          </a:p>
          <a:p>
            <a:r>
              <a:rPr lang="en-US" altLang="zh-TW" sz="2400" b="1" kern="0" dirty="0" smtClean="0">
                <a:solidFill>
                  <a:srgbClr val="FF3399"/>
                </a:solidFill>
                <a:ea typeface="新細明體" charset="-120"/>
              </a:rPr>
              <a:t>Creep</a:t>
            </a:r>
            <a:r>
              <a:rPr lang="en-US" altLang="zh-TW" sz="2400" kern="0" dirty="0" smtClean="0">
                <a:ea typeface="新細明體" charset="-120"/>
              </a:rPr>
              <a:t>: progressive plastic deformation at high temperature and constant loading.</a:t>
            </a:r>
          </a:p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Nano materials </a:t>
            </a:r>
            <a:r>
              <a:rPr lang="en-US" altLang="zh-TW" sz="2400" kern="0" dirty="0" smtClean="0">
                <a:ea typeface="新細明體" charset="-120"/>
              </a:rPr>
              <a:t>may offer a combination of properties.</a:t>
            </a:r>
          </a:p>
        </p:txBody>
      </p:sp>
    </p:spTree>
    <p:extLst>
      <p:ext uri="{BB962C8B-B14F-4D97-AF65-F5344CB8AC3E}">
        <p14:creationId xmlns:p14="http://schemas.microsoft.com/office/powerpoint/2010/main" val="195465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/>
            <a:fld id="{CC546731-5992-4B72-AEA1-48FA4F8C9E01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pic>
        <p:nvPicPr>
          <p:cNvPr id="1024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39624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b="1" kern="0" dirty="0" smtClean="0">
                <a:ea typeface="新細明體" charset="-120"/>
              </a:rPr>
              <a:t>Cup-and-Cone Ductile Fracture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066800"/>
            <a:ext cx="4463727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800" kern="0" dirty="0" smtClean="0">
                <a:ea typeface="新細明體" charset="-120"/>
              </a:rPr>
              <a:t>Three steps of ductile fracture:</a:t>
            </a:r>
          </a:p>
          <a:p>
            <a:pPr>
              <a:lnSpc>
                <a:spcPct val="90000"/>
              </a:lnSpc>
              <a:buFont typeface="Wingdings" pitchFamily="30" charset="2"/>
              <a:buChar char="Ø"/>
            </a:pPr>
            <a:r>
              <a:rPr lang="en-US" altLang="zh-TW" sz="2800" kern="0" dirty="0" smtClean="0">
                <a:ea typeface="新細明體" charset="-120"/>
              </a:rPr>
              <a:t>(a, b) Specimen forms </a:t>
            </a:r>
            <a:r>
              <a:rPr lang="en-US" altLang="zh-TW" sz="2800" kern="0" dirty="0" smtClean="0">
                <a:solidFill>
                  <a:srgbClr val="FF0000"/>
                </a:solidFill>
                <a:ea typeface="新細明體" charset="-120"/>
              </a:rPr>
              <a:t>neck</a:t>
            </a:r>
            <a:r>
              <a:rPr lang="en-US" altLang="zh-TW" sz="2800" kern="0" dirty="0" smtClean="0">
                <a:ea typeface="新細明體" charset="-120"/>
              </a:rPr>
              <a:t> and </a:t>
            </a:r>
            <a:r>
              <a:rPr lang="en-US" altLang="zh-TW" sz="2800" kern="0" dirty="0" smtClean="0">
                <a:solidFill>
                  <a:srgbClr val="FF0000"/>
                </a:solidFill>
                <a:ea typeface="新細明體" charset="-120"/>
              </a:rPr>
              <a:t>cavities</a:t>
            </a:r>
            <a:r>
              <a:rPr lang="en-US" altLang="zh-TW" sz="2800" kern="0" dirty="0" smtClean="0">
                <a:ea typeface="新細明體" charset="-120"/>
              </a:rPr>
              <a:t> within neck. </a:t>
            </a:r>
          </a:p>
          <a:p>
            <a:pPr>
              <a:lnSpc>
                <a:spcPct val="90000"/>
              </a:lnSpc>
              <a:buFont typeface="Wingdings" pitchFamily="30" charset="2"/>
              <a:buChar char="Ø"/>
            </a:pPr>
            <a:r>
              <a:rPr lang="en-US" altLang="zh-TW" sz="2800" kern="0" dirty="0" smtClean="0">
                <a:ea typeface="新細明體" charset="-120"/>
              </a:rPr>
              <a:t>(c) Cavities </a:t>
            </a:r>
            <a:r>
              <a:rPr lang="en-US" altLang="zh-TW" sz="2800" kern="0" dirty="0" smtClean="0">
                <a:solidFill>
                  <a:srgbClr val="0000CC"/>
                </a:solidFill>
                <a:ea typeface="新細明體" charset="-120"/>
              </a:rPr>
              <a:t>form crack  </a:t>
            </a:r>
            <a:r>
              <a:rPr lang="en-US" altLang="zh-TW" sz="2800" kern="0" dirty="0" smtClean="0">
                <a:ea typeface="新細明體" charset="-120"/>
              </a:rPr>
              <a:t>and </a:t>
            </a:r>
            <a:r>
              <a:rPr lang="en-US" altLang="zh-TW" sz="2800" kern="0" dirty="0" smtClean="0">
                <a:solidFill>
                  <a:srgbClr val="0000CC"/>
                </a:solidFill>
                <a:ea typeface="新細明體" charset="-120"/>
              </a:rPr>
              <a:t>crack propagates </a:t>
            </a:r>
            <a:r>
              <a:rPr lang="en-US" altLang="zh-TW" sz="2800" kern="0" dirty="0" smtClean="0">
                <a:ea typeface="新細明體" charset="-120"/>
              </a:rPr>
              <a:t>towards surface, </a:t>
            </a:r>
            <a:r>
              <a:rPr lang="en-US" altLang="zh-TW" sz="2800" kern="0" dirty="0" smtClean="0">
                <a:solidFill>
                  <a:srgbClr val="006600"/>
                </a:solidFill>
                <a:ea typeface="新細明體" charset="-120"/>
              </a:rPr>
              <a:t>perpendicular to stress</a:t>
            </a:r>
            <a:r>
              <a:rPr lang="en-US" altLang="zh-TW" sz="2800" kern="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  <a:buFont typeface="Wingdings" pitchFamily="30" charset="2"/>
              <a:buChar char="Ø"/>
            </a:pPr>
            <a:r>
              <a:rPr lang="en-US" altLang="zh-TW" sz="2800" kern="0" dirty="0" smtClean="0">
                <a:ea typeface="新細明體" charset="-120"/>
              </a:rPr>
              <a:t>(d, e) When the crack nears the surface, direction of crack changes to </a:t>
            </a:r>
            <a:r>
              <a:rPr lang="en-US" altLang="zh-TW" sz="2800" b="1" kern="0" dirty="0" smtClean="0">
                <a:solidFill>
                  <a:srgbClr val="CC3300"/>
                </a:solidFill>
                <a:ea typeface="新細明體" charset="-120"/>
              </a:rPr>
              <a:t>45</a:t>
            </a:r>
            <a:r>
              <a:rPr lang="en-US" altLang="zh-TW" sz="2800" b="1" kern="0" dirty="0" smtClean="0">
                <a:solidFill>
                  <a:srgbClr val="CC3300"/>
                </a:solidFill>
                <a:ea typeface="新細明體" charset="-120"/>
                <a:sym typeface="Symbol"/>
              </a:rPr>
              <a:t></a:t>
            </a:r>
            <a:r>
              <a:rPr lang="en-US" altLang="zh-TW" sz="2800" b="1" kern="0" dirty="0" smtClean="0">
                <a:solidFill>
                  <a:srgbClr val="CC3300"/>
                </a:solidFill>
                <a:ea typeface="新細明體" charset="-120"/>
              </a:rPr>
              <a:t> </a:t>
            </a:r>
            <a:r>
              <a:rPr lang="en-US" altLang="zh-TW" sz="2800" kern="0" dirty="0" smtClean="0">
                <a:ea typeface="新細明體" charset="-120"/>
              </a:rPr>
              <a:t>resulting in </a:t>
            </a:r>
            <a:r>
              <a:rPr lang="en-US" altLang="zh-TW" sz="2800" b="1" kern="0" dirty="0" smtClean="0">
                <a:solidFill>
                  <a:srgbClr val="FF0000"/>
                </a:solidFill>
                <a:ea typeface="新細明體" charset="-120"/>
              </a:rPr>
              <a:t>cup-and-cone fracture</a:t>
            </a:r>
            <a:r>
              <a:rPr lang="en-US" altLang="zh-TW" sz="2800" kern="0" dirty="0" smtClean="0">
                <a:solidFill>
                  <a:srgbClr val="FF0000"/>
                </a:solidFill>
                <a:ea typeface="新細明體" charset="-120"/>
              </a:rPr>
              <a:t>. </a:t>
            </a:r>
            <a:r>
              <a:rPr lang="zh-TW" altLang="en-US" sz="2400" b="1" kern="0" dirty="0" smtClean="0">
                <a:solidFill>
                  <a:srgbClr val="FF0000"/>
                </a:solidFill>
                <a:ea typeface="新細明體" charset="-120"/>
              </a:rPr>
              <a:t>杯錐斷裂</a:t>
            </a:r>
            <a:endParaRPr lang="en-US" altLang="zh-TW" sz="2400" b="1" kern="0" dirty="0" smtClean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618816" cy="38950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88" y="836712"/>
            <a:ext cx="4984600" cy="396211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858800" y="5077633"/>
            <a:ext cx="498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6600CC"/>
                </a:solidFill>
              </a:rPr>
              <a:t>Fig. 7.4  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Internal cracking </a:t>
            </a:r>
            <a:r>
              <a:rPr lang="en-US" altLang="zh-TW" sz="2000" b="1" dirty="0" smtClean="0"/>
              <a:t>in the necked region of a polycrystalline  specimen of  high-purity copper. 9</a:t>
            </a:r>
            <a:r>
              <a:rPr lang="en-US" altLang="zh-TW" sz="2000" b="1" dirty="0" smtClean="0">
                <a:sym typeface="Symbol"/>
              </a:rPr>
              <a:t></a:t>
            </a:r>
            <a:endParaRPr lang="zh-TW" altLang="en-US" sz="2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4701537"/>
            <a:ext cx="333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6600CC"/>
                </a:solidFill>
              </a:rPr>
              <a:t>Fig. 7.3  </a:t>
            </a:r>
            <a:r>
              <a:rPr lang="en-US" altLang="zh-TW" sz="2000" b="1" dirty="0" smtClean="0"/>
              <a:t>SEM shows conical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dimples </a:t>
            </a:r>
            <a:r>
              <a:rPr lang="en-US" altLang="zh-TW" sz="2000" b="1" dirty="0" smtClean="0"/>
              <a:t>in the fracture surface of a spring-steel. </a:t>
            </a:r>
            <a:endParaRPr lang="zh-TW" altLang="en-US" sz="20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b="1" kern="0" dirty="0" smtClean="0">
                <a:ea typeface="新細明體" charset="-120"/>
              </a:rPr>
              <a:t>Ductile Fracture Structures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00034" y="56211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窩凹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手繪多邊形 10"/>
          <p:cNvSpPr/>
          <p:nvPr/>
        </p:nvSpPr>
        <p:spPr bwMode="auto">
          <a:xfrm>
            <a:off x="1331640" y="5877272"/>
            <a:ext cx="438928" cy="420624"/>
          </a:xfrm>
          <a:custGeom>
            <a:avLst/>
            <a:gdLst>
              <a:gd name="connsiteX0" fmla="*/ 438928 w 438928"/>
              <a:gd name="connsiteY0" fmla="*/ 0 h 420624"/>
              <a:gd name="connsiteX1" fmla="*/ 16 w 438928"/>
              <a:gd name="connsiteY1" fmla="*/ 237744 h 420624"/>
              <a:gd name="connsiteX2" fmla="*/ 420640 w 438928"/>
              <a:gd name="connsiteY2" fmla="*/ 420624 h 420624"/>
              <a:gd name="connsiteX3" fmla="*/ 420640 w 438928"/>
              <a:gd name="connsiteY3" fmla="*/ 420624 h 420624"/>
              <a:gd name="connsiteX4" fmla="*/ 420640 w 438928"/>
              <a:gd name="connsiteY4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28" h="420624">
                <a:moveTo>
                  <a:pt x="438928" y="0"/>
                </a:moveTo>
                <a:cubicBezTo>
                  <a:pt x="220996" y="83820"/>
                  <a:pt x="3064" y="167640"/>
                  <a:pt x="16" y="237744"/>
                </a:cubicBezTo>
                <a:cubicBezTo>
                  <a:pt x="-3032" y="307848"/>
                  <a:pt x="420640" y="420624"/>
                  <a:pt x="420640" y="420624"/>
                </a:cubicBezTo>
                <a:lnTo>
                  <a:pt x="420640" y="420624"/>
                </a:lnTo>
                <a:lnTo>
                  <a:pt x="420640" y="42062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手繪多邊形 11"/>
          <p:cNvSpPr/>
          <p:nvPr/>
        </p:nvSpPr>
        <p:spPr bwMode="auto">
          <a:xfrm>
            <a:off x="1331640" y="6320744"/>
            <a:ext cx="438928" cy="420624"/>
          </a:xfrm>
          <a:custGeom>
            <a:avLst/>
            <a:gdLst>
              <a:gd name="connsiteX0" fmla="*/ 438928 w 438928"/>
              <a:gd name="connsiteY0" fmla="*/ 0 h 420624"/>
              <a:gd name="connsiteX1" fmla="*/ 16 w 438928"/>
              <a:gd name="connsiteY1" fmla="*/ 237744 h 420624"/>
              <a:gd name="connsiteX2" fmla="*/ 420640 w 438928"/>
              <a:gd name="connsiteY2" fmla="*/ 420624 h 420624"/>
              <a:gd name="connsiteX3" fmla="*/ 420640 w 438928"/>
              <a:gd name="connsiteY3" fmla="*/ 420624 h 420624"/>
              <a:gd name="connsiteX4" fmla="*/ 420640 w 438928"/>
              <a:gd name="connsiteY4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28" h="420624">
                <a:moveTo>
                  <a:pt x="438928" y="0"/>
                </a:moveTo>
                <a:cubicBezTo>
                  <a:pt x="220996" y="83820"/>
                  <a:pt x="3064" y="167640"/>
                  <a:pt x="16" y="237744"/>
                </a:cubicBezTo>
                <a:cubicBezTo>
                  <a:pt x="-3032" y="307848"/>
                  <a:pt x="420640" y="420624"/>
                  <a:pt x="420640" y="420624"/>
                </a:cubicBezTo>
                <a:lnTo>
                  <a:pt x="420640" y="420624"/>
                </a:lnTo>
                <a:lnTo>
                  <a:pt x="420640" y="42062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手繪多邊形 12"/>
          <p:cNvSpPr/>
          <p:nvPr/>
        </p:nvSpPr>
        <p:spPr bwMode="auto">
          <a:xfrm flipH="1">
            <a:off x="1979712" y="5888696"/>
            <a:ext cx="478856" cy="420624"/>
          </a:xfrm>
          <a:custGeom>
            <a:avLst/>
            <a:gdLst>
              <a:gd name="connsiteX0" fmla="*/ 438928 w 438928"/>
              <a:gd name="connsiteY0" fmla="*/ 0 h 420624"/>
              <a:gd name="connsiteX1" fmla="*/ 16 w 438928"/>
              <a:gd name="connsiteY1" fmla="*/ 237744 h 420624"/>
              <a:gd name="connsiteX2" fmla="*/ 420640 w 438928"/>
              <a:gd name="connsiteY2" fmla="*/ 420624 h 420624"/>
              <a:gd name="connsiteX3" fmla="*/ 420640 w 438928"/>
              <a:gd name="connsiteY3" fmla="*/ 420624 h 420624"/>
              <a:gd name="connsiteX4" fmla="*/ 420640 w 438928"/>
              <a:gd name="connsiteY4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28" h="420624">
                <a:moveTo>
                  <a:pt x="438928" y="0"/>
                </a:moveTo>
                <a:cubicBezTo>
                  <a:pt x="220996" y="83820"/>
                  <a:pt x="3064" y="167640"/>
                  <a:pt x="16" y="237744"/>
                </a:cubicBezTo>
                <a:cubicBezTo>
                  <a:pt x="-3032" y="307848"/>
                  <a:pt x="420640" y="420624"/>
                  <a:pt x="420640" y="420624"/>
                </a:cubicBezTo>
                <a:lnTo>
                  <a:pt x="420640" y="420624"/>
                </a:lnTo>
                <a:lnTo>
                  <a:pt x="420640" y="42062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手繪多邊形 13"/>
          <p:cNvSpPr/>
          <p:nvPr/>
        </p:nvSpPr>
        <p:spPr bwMode="auto">
          <a:xfrm flipH="1">
            <a:off x="1931108" y="6309320"/>
            <a:ext cx="552660" cy="432048"/>
          </a:xfrm>
          <a:custGeom>
            <a:avLst/>
            <a:gdLst>
              <a:gd name="connsiteX0" fmla="*/ 438928 w 438928"/>
              <a:gd name="connsiteY0" fmla="*/ 0 h 420624"/>
              <a:gd name="connsiteX1" fmla="*/ 16 w 438928"/>
              <a:gd name="connsiteY1" fmla="*/ 237744 h 420624"/>
              <a:gd name="connsiteX2" fmla="*/ 420640 w 438928"/>
              <a:gd name="connsiteY2" fmla="*/ 420624 h 420624"/>
              <a:gd name="connsiteX3" fmla="*/ 420640 w 438928"/>
              <a:gd name="connsiteY3" fmla="*/ 420624 h 420624"/>
              <a:gd name="connsiteX4" fmla="*/ 420640 w 438928"/>
              <a:gd name="connsiteY4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28" h="420624">
                <a:moveTo>
                  <a:pt x="438928" y="0"/>
                </a:moveTo>
                <a:cubicBezTo>
                  <a:pt x="220996" y="83820"/>
                  <a:pt x="3064" y="167640"/>
                  <a:pt x="16" y="237744"/>
                </a:cubicBezTo>
                <a:cubicBezTo>
                  <a:pt x="-3032" y="307848"/>
                  <a:pt x="420640" y="420624"/>
                  <a:pt x="420640" y="420624"/>
                </a:cubicBezTo>
                <a:lnTo>
                  <a:pt x="420640" y="420624"/>
                </a:lnTo>
                <a:lnTo>
                  <a:pt x="420640" y="42062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套索 14"/>
          <p:cNvSpPr/>
          <p:nvPr/>
        </p:nvSpPr>
        <p:spPr bwMode="auto">
          <a:xfrm rot="9339587" flipH="1">
            <a:off x="1354141" y="6041872"/>
            <a:ext cx="129448" cy="137100"/>
          </a:xfrm>
          <a:prstGeom prst="chor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套索 15"/>
          <p:cNvSpPr/>
          <p:nvPr/>
        </p:nvSpPr>
        <p:spPr bwMode="auto">
          <a:xfrm rot="9339587" flipH="1">
            <a:off x="1323707" y="6511676"/>
            <a:ext cx="129448" cy="137100"/>
          </a:xfrm>
          <a:prstGeom prst="chor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套索 16"/>
          <p:cNvSpPr/>
          <p:nvPr/>
        </p:nvSpPr>
        <p:spPr bwMode="auto">
          <a:xfrm rot="1067120" flipH="1" flipV="1">
            <a:off x="2277722" y="6052224"/>
            <a:ext cx="218115" cy="99455"/>
          </a:xfrm>
          <a:prstGeom prst="chor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套索 17"/>
          <p:cNvSpPr/>
          <p:nvPr/>
        </p:nvSpPr>
        <p:spPr bwMode="auto">
          <a:xfrm rot="1067120" flipH="1" flipV="1">
            <a:off x="2327683" y="6484272"/>
            <a:ext cx="218115" cy="99455"/>
          </a:xfrm>
          <a:prstGeom prst="chor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2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F91B4-A96F-49CF-B49C-C6574EB90DA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b="1" kern="0" dirty="0" smtClean="0">
                <a:ea typeface="新細明體" charset="-120"/>
              </a:rPr>
              <a:t>Ductile Fracture Case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515208"/>
            <a:ext cx="8395383" cy="208214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908050"/>
            <a:ext cx="8458200" cy="39611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zh-TW" sz="2800" kern="0" dirty="0" smtClean="0">
                <a:ea typeface="新細明體" charset="-120"/>
              </a:rPr>
              <a:t>Ductile fractures are less frequent than brittle fractures.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 kern="0" dirty="0" smtClean="0">
                <a:ea typeface="新細明體" charset="-120"/>
              </a:rPr>
              <a:t>Overloading occur as a result of (1) </a:t>
            </a:r>
            <a:r>
              <a:rPr lang="en-US" altLang="zh-TW" sz="2800" kern="0" dirty="0" smtClean="0">
                <a:solidFill>
                  <a:srgbClr val="6600CC"/>
                </a:solidFill>
                <a:ea typeface="新細明體" charset="-120"/>
              </a:rPr>
              <a:t>improper design</a:t>
            </a:r>
            <a:r>
              <a:rPr lang="en-US" altLang="zh-TW" sz="2800" kern="0" dirty="0" smtClean="0">
                <a:ea typeface="新細明體" charset="-120"/>
              </a:rPr>
              <a:t>, (2</a:t>
            </a:r>
            <a:r>
              <a:rPr lang="en-US" altLang="zh-TW" sz="2800" kern="0" dirty="0" smtClean="0">
                <a:solidFill>
                  <a:srgbClr val="6600CC"/>
                </a:solidFill>
                <a:ea typeface="新細明體" charset="-120"/>
              </a:rPr>
              <a:t>) improper fabrication</a:t>
            </a:r>
            <a:r>
              <a:rPr lang="en-US" altLang="zh-TW" sz="2800" kern="0" dirty="0" smtClean="0">
                <a:ea typeface="新細明體" charset="-120"/>
              </a:rPr>
              <a:t>, or (3) </a:t>
            </a:r>
            <a:r>
              <a:rPr lang="en-US" altLang="zh-TW" sz="2800" kern="0" dirty="0" smtClean="0">
                <a:solidFill>
                  <a:srgbClr val="6600CC"/>
                </a:solidFill>
                <a:ea typeface="新細明體" charset="-120"/>
              </a:rPr>
              <a:t>abuse</a:t>
            </a:r>
            <a:r>
              <a:rPr lang="en-US" altLang="zh-TW" sz="2800" kern="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 b="1" kern="0" dirty="0" smtClean="0">
                <a:solidFill>
                  <a:srgbClr val="CC3300"/>
                </a:solidFill>
                <a:ea typeface="新細明體" charset="-120"/>
              </a:rPr>
              <a:t>Fig. 7.5</a:t>
            </a:r>
            <a:r>
              <a:rPr lang="en-US" altLang="zh-TW" sz="2800" kern="0" dirty="0" smtClean="0">
                <a:ea typeface="新細明體" charset="-120"/>
              </a:rPr>
              <a:t>: A ductile failure of the </a:t>
            </a:r>
            <a:r>
              <a:rPr lang="en-US" altLang="zh-TW" sz="2800" kern="0" dirty="0" smtClean="0">
                <a:solidFill>
                  <a:srgbClr val="FF0000"/>
                </a:solidFill>
                <a:ea typeface="新細明體" charset="-120"/>
              </a:rPr>
              <a:t>rear axle shaft </a:t>
            </a:r>
            <a:r>
              <a:rPr lang="en-US" altLang="zh-TW" sz="2800" kern="0" dirty="0" smtClean="0">
                <a:ea typeface="新細明體" charset="-120"/>
              </a:rPr>
              <a:t>of a vehicle shows significant plastic twisting.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800" kern="0" dirty="0" smtClean="0">
                <a:ea typeface="新細明體" charset="-120"/>
              </a:rPr>
              <a:t>Specification: AISI S7 (Fe-0.55C-0.70Mn-3.25Cr-1.40Mo-0.25V-0.35Si).  Hardness </a:t>
            </a:r>
            <a:r>
              <a:rPr lang="en-US" altLang="zh-TW" sz="2800" b="1" kern="0" dirty="0" smtClean="0">
                <a:solidFill>
                  <a:srgbClr val="0000CC"/>
                </a:solidFill>
                <a:ea typeface="新細明體" charset="-120"/>
              </a:rPr>
              <a:t>&gt;</a:t>
            </a:r>
            <a:r>
              <a:rPr lang="en-US" altLang="zh-TW" sz="2800" kern="0" dirty="0" smtClean="0">
                <a:solidFill>
                  <a:srgbClr val="0000CC"/>
                </a:solidFill>
                <a:ea typeface="新細明體" charset="-120"/>
              </a:rPr>
              <a:t> 50 HRC</a:t>
            </a:r>
            <a:r>
              <a:rPr lang="en-US" altLang="zh-TW" sz="2800" kern="0" dirty="0" smtClean="0">
                <a:ea typeface="新細明體" charset="-120"/>
              </a:rPr>
              <a:t>.  </a:t>
            </a:r>
            <a:br>
              <a:rPr lang="en-US" altLang="zh-TW" sz="2800" kern="0" dirty="0" smtClean="0">
                <a:ea typeface="新細明體" charset="-120"/>
              </a:rPr>
            </a:br>
            <a:r>
              <a:rPr lang="en-US" altLang="zh-TW" sz="2800" kern="0" dirty="0" smtClean="0">
                <a:ea typeface="新細明體" charset="-120"/>
              </a:rPr>
              <a:t>However, only </a:t>
            </a:r>
            <a:r>
              <a:rPr lang="en-US" altLang="zh-TW" sz="2800" kern="0" dirty="0" smtClean="0">
                <a:solidFill>
                  <a:srgbClr val="0000CC"/>
                </a:solidFill>
                <a:ea typeface="新細明體" charset="-120"/>
              </a:rPr>
              <a:t>22-27 HRC  </a:t>
            </a:r>
            <a:r>
              <a:rPr lang="en-US" altLang="zh-TW" sz="2800" kern="0" dirty="0" smtClean="0">
                <a:ea typeface="新細明體" charset="-120"/>
              </a:rPr>
              <a:t>from analysis. Heat treatment of this steel is required. </a:t>
            </a:r>
          </a:p>
          <a:p>
            <a:pPr>
              <a:lnSpc>
                <a:spcPct val="90000"/>
              </a:lnSpc>
              <a:defRPr/>
            </a:pPr>
            <a:endParaRPr lang="en-US" altLang="zh-TW" sz="2800" kern="0" dirty="0" smtClean="0"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98597" y="594928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CC3300"/>
                </a:solidFill>
              </a:rPr>
              <a:t>Fig. 7.5  </a:t>
            </a:r>
            <a:r>
              <a:rPr lang="en-US" altLang="zh-TW" sz="2000" b="1" dirty="0" smtClean="0"/>
              <a:t>Failed axle shaft</a:t>
            </a:r>
            <a:endParaRPr lang="zh-TW" altLang="en-US" sz="20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643702" y="25717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後車軸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Ductile and Brittle Fractures</a:t>
            </a:r>
          </a:p>
        </p:txBody>
      </p:sp>
      <p:pic>
        <p:nvPicPr>
          <p:cNvPr id="13315" name="Content Placeholder 9" descr="smi53586_07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53" y="995012"/>
            <a:ext cx="4363736" cy="3658124"/>
          </a:xfrm>
        </p:spPr>
      </p:pic>
      <p:pic>
        <p:nvPicPr>
          <p:cNvPr id="13316" name="Content Placeholder 10" descr="smi53586_070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1236" y="980729"/>
            <a:ext cx="4233252" cy="3680378"/>
          </a:xfrm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236042" y="4766419"/>
            <a:ext cx="225583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新細明體" charset="-120"/>
              </a:rPr>
              <a:t>Ductile fracture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688409" y="4725144"/>
            <a:ext cx="233997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新細明體" charset="-120"/>
              </a:rPr>
              <a:t>Brittle Fracture</a:t>
            </a:r>
          </a:p>
        </p:txBody>
      </p:sp>
      <p:sp>
        <p:nvSpPr>
          <p:cNvPr id="1332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28F9D7-0060-455B-8E1D-F2E2512BD243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800" smtClean="0"/>
          </a:p>
        </p:txBody>
      </p:sp>
      <p:sp>
        <p:nvSpPr>
          <p:cNvPr id="2" name="矩形 1"/>
          <p:cNvSpPr/>
          <p:nvPr/>
        </p:nvSpPr>
        <p:spPr>
          <a:xfrm>
            <a:off x="251520" y="5445224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kern="0" dirty="0">
                <a:solidFill>
                  <a:srgbClr val="FF0000"/>
                </a:solidFill>
                <a:ea typeface="新細明體" charset="-120"/>
              </a:rPr>
              <a:t>No significant plastic deformation </a:t>
            </a:r>
            <a:r>
              <a:rPr lang="en-US" altLang="zh-TW" sz="2800" b="1" kern="0" dirty="0">
                <a:ea typeface="新細明體" charset="-120"/>
              </a:rPr>
              <a:t>before </a:t>
            </a:r>
            <a:r>
              <a:rPr lang="en-US" altLang="zh-TW" sz="2800" b="1" kern="0" dirty="0" smtClean="0">
                <a:ea typeface="新細明體" charset="-120"/>
              </a:rPr>
              <a:t>brittle fracture</a:t>
            </a:r>
            <a:r>
              <a:rPr lang="en-US" altLang="zh-TW" sz="2800" b="1" kern="0" dirty="0">
                <a:ea typeface="新細明體" charset="-12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Brittle Fracture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96944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Brittle fracture usually proceeds along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specific cleavage planes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ea typeface="新細明體" charset="-120"/>
                <a:sym typeface="Symbol"/>
              </a:rPr>
              <a:t> stress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err="1" smtClean="0">
                <a:solidFill>
                  <a:srgbClr val="6600CC"/>
                </a:solidFill>
                <a:ea typeface="新細明體" charset="-120"/>
              </a:rPr>
              <a:t>Transgranular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 or </a:t>
            </a:r>
            <a:r>
              <a:rPr lang="en-US" altLang="zh-TW" sz="2400" dirty="0" err="1" smtClean="0">
                <a:solidFill>
                  <a:srgbClr val="6600CC"/>
                </a:solidFill>
                <a:ea typeface="新細明體" charset="-120"/>
              </a:rPr>
              <a:t>Intergranular</a:t>
            </a:r>
            <a:r>
              <a:rPr lang="en-US" altLang="zh-TW" sz="2400" dirty="0" smtClean="0">
                <a:ea typeface="新細明體" charset="-120"/>
              </a:rPr>
              <a:t>.</a:t>
            </a:r>
            <a:r>
              <a:rPr lang="en-US" altLang="zh-TW" sz="2400" dirty="0">
                <a:ea typeface="新細明體" charset="-120"/>
              </a:rPr>
              <a:t> 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Three stages of brittle 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fracture </a:t>
            </a:r>
            <a:r>
              <a:rPr lang="en-US" altLang="zh-TW" sz="2400" b="1" dirty="0" smtClean="0">
                <a:ea typeface="新細明體" charset="-120"/>
              </a:rPr>
              <a:t>:</a:t>
            </a:r>
          </a:p>
          <a:p>
            <a:pPr>
              <a:buFont typeface="Wingdings" pitchFamily="30" charset="2"/>
              <a:buChar char="Ø"/>
            </a:pP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Plastic deformation concentrates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dislo</a:t>
            </a:r>
            <a:r>
              <a:rPr lang="en-US" altLang="zh-TW" sz="2400" dirty="0" smtClean="0">
                <a:ea typeface="新細明體" charset="-120"/>
              </a:rPr>
              <a:t>-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err="1" smtClean="0">
                <a:ea typeface="新細明體" charset="-120"/>
              </a:rPr>
              <a:t>cation</a:t>
            </a:r>
            <a:r>
              <a:rPr lang="en-US" altLang="zh-TW" sz="2400" dirty="0" smtClean="0">
                <a:ea typeface="新細明體" charset="-120"/>
              </a:rPr>
              <a:t> along slip planes at obstacles. </a:t>
            </a:r>
          </a:p>
          <a:p>
            <a:pPr>
              <a:buFont typeface="Wingdings" pitchFamily="30" charset="2"/>
              <a:buChar char="Ø"/>
            </a:pPr>
            <a:r>
              <a:rPr lang="en-US" altLang="zh-TW" sz="2400" dirty="0" err="1" smtClean="0">
                <a:solidFill>
                  <a:srgbClr val="CC3300"/>
                </a:solidFill>
                <a:ea typeface="新細明體" charset="-120"/>
              </a:rPr>
              <a:t>Microcracks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 nucleate </a:t>
            </a:r>
            <a:r>
              <a:rPr lang="en-US" altLang="zh-TW" sz="2400" dirty="0" smtClean="0">
                <a:ea typeface="新細明體" charset="-120"/>
              </a:rPr>
              <a:t>due to shear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stress where dislocations are blocked.</a:t>
            </a:r>
          </a:p>
          <a:p>
            <a:pPr>
              <a:buFont typeface="Wingdings" pitchFamily="30" charset="2"/>
              <a:buChar char="Ø"/>
            </a:pPr>
            <a:r>
              <a:rPr lang="en-US" altLang="zh-TW" sz="2400" dirty="0" smtClean="0">
                <a:solidFill>
                  <a:srgbClr val="00B050"/>
                </a:solidFill>
                <a:ea typeface="新細明體" charset="-120"/>
              </a:rPr>
              <a:t>Crack propagates </a:t>
            </a:r>
            <a:r>
              <a:rPr lang="en-US" altLang="zh-TW" sz="2400" dirty="0" smtClean="0">
                <a:ea typeface="新細明體" charset="-120"/>
              </a:rPr>
              <a:t>to fracture. </a:t>
            </a:r>
          </a:p>
          <a:p>
            <a:r>
              <a:rPr lang="en-US" altLang="zh-TW" sz="2400" dirty="0" smtClean="0">
                <a:ea typeface="新細明體" charset="-120"/>
              </a:rPr>
              <a:t>Examples: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HCP </a:t>
            </a:r>
            <a:r>
              <a:rPr lang="en-US" altLang="zh-TW" sz="2400" dirty="0" smtClean="0">
                <a:ea typeface="新細明體" charset="-120"/>
              </a:rPr>
              <a:t>Zinc single crystal 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under high stress along {0001}  plane undergoes brittle fracture.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BCC metals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ea typeface="新細明體" charset="-120"/>
                <a:sym typeface="Symbol"/>
              </a:rPr>
              <a:t>-Fe, Mo, W, fracture in brittle manner at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high strain rates and low </a:t>
            </a:r>
            <a:r>
              <a:rPr lang="en-US" altLang="zh-TW" sz="2400" dirty="0" smtClean="0">
                <a:ea typeface="新細明體" charset="-120"/>
              </a:rPr>
              <a:t>temperature</a:t>
            </a:r>
            <a:r>
              <a:rPr lang="en-US" altLang="zh-TW" sz="2400" dirty="0">
                <a:ea typeface="新細明體" charset="-120"/>
              </a:rPr>
              <a:t>.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pPr>
              <a:buFont typeface="Wingdings" pitchFamily="30" charset="2"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6499225" y="4106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2400">
              <a:ea typeface="新細明體" charset="-120"/>
            </a:endParaRPr>
          </a:p>
        </p:txBody>
      </p:sp>
      <p:pic>
        <p:nvPicPr>
          <p:cNvPr id="12295" name="Picture 14" descr="smi53586_07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312368" cy="36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5580112" y="4509120"/>
            <a:ext cx="3312368" cy="70788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ea typeface="新細明體" charset="-120"/>
              </a:rPr>
              <a:t>SEM of brittle </a:t>
            </a:r>
            <a:r>
              <a:rPr lang="en-US" altLang="zh-TW" sz="2000" b="1" dirty="0" smtClean="0">
                <a:ea typeface="新細明體" charset="-120"/>
              </a:rPr>
              <a:t>fracture in </a:t>
            </a:r>
            <a:r>
              <a:rPr lang="en-US" altLang="zh-TW" sz="2000" b="1" dirty="0" err="1" smtClean="0">
                <a:ea typeface="新細明體" charset="-120"/>
              </a:rPr>
              <a:t>ferritic</a:t>
            </a:r>
            <a:r>
              <a:rPr lang="en-US" altLang="zh-TW" sz="2000" b="1" dirty="0" smtClean="0">
                <a:ea typeface="新細明體" charset="-120"/>
              </a:rPr>
              <a:t> ductile iron</a:t>
            </a:r>
            <a:endParaRPr lang="en-US" altLang="zh-TW" sz="2000" b="1" dirty="0">
              <a:ea typeface="新細明體" charset="-120"/>
            </a:endParaRPr>
          </a:p>
        </p:txBody>
      </p:sp>
      <p:sp>
        <p:nvSpPr>
          <p:cNvPr id="12298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342314-25DA-4023-8C4B-4B8CDA89DCC5}" type="slidenum">
              <a:rPr lang="en-US" altLang="zh-TW" sz="18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80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5868144" y="3429000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BCC Fe</a:t>
            </a:r>
            <a:endParaRPr lang="zh-TW" altLang="en-US" sz="20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931256" y="234888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Gr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10202</TotalTime>
  <Words>2841</Words>
  <Application>Microsoft Office PowerPoint</Application>
  <PresentationFormat>如螢幕大小 (4:3)</PresentationFormat>
  <Paragraphs>356</Paragraphs>
  <Slides>49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58" baseType="lpstr">
      <vt:lpstr>ＭＳ Ｐゴシック</vt:lpstr>
      <vt:lpstr>新細明體</vt:lpstr>
      <vt:lpstr>Arial</vt:lpstr>
      <vt:lpstr>Symbol</vt:lpstr>
      <vt:lpstr>Times New Roman</vt:lpstr>
      <vt:lpstr>Wingdings</vt:lpstr>
      <vt:lpstr>1_Default Design</vt:lpstr>
      <vt:lpstr>方程式</vt:lpstr>
      <vt:lpstr>Equation</vt:lpstr>
      <vt:lpstr>CHAPTER   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Ductile and Brittle Fractures</vt:lpstr>
      <vt:lpstr>Brittle Fracture </vt:lpstr>
      <vt:lpstr>Brittle Fractures (Cont..)</vt:lpstr>
      <vt:lpstr>PowerPoint 簡報</vt:lpstr>
      <vt:lpstr>Toughness and Impact Testing</vt:lpstr>
      <vt:lpstr>PowerPoint 簡報</vt:lpstr>
      <vt:lpstr>PowerPoint 簡報</vt:lpstr>
      <vt:lpstr>Importance of the DBT Temperature </vt:lpstr>
      <vt:lpstr>PowerPoint 簡報</vt:lpstr>
      <vt:lpstr>Fracture Toughness  斷裂韌性</vt:lpstr>
      <vt:lpstr>PowerPoint 簡報</vt:lpstr>
      <vt:lpstr>Fracture Toughness Data</vt:lpstr>
      <vt:lpstr>PowerPoint 簡報</vt:lpstr>
      <vt:lpstr>Fatigue of Metals 金屬疲勞</vt:lpstr>
      <vt:lpstr>PowerPoint 簡報</vt:lpstr>
      <vt:lpstr>Fatigue SN Curves</vt:lpstr>
      <vt:lpstr>Cyclic Stresses</vt:lpstr>
      <vt:lpstr>Structural Changes in Fatigue Process I</vt:lpstr>
      <vt:lpstr>PowerPoint 簡報</vt:lpstr>
      <vt:lpstr>Factors Affecting Fatigue Strength</vt:lpstr>
      <vt:lpstr>PowerPoint 簡報</vt:lpstr>
      <vt:lpstr>Fatigue Crack Propagation Rate  I</vt:lpstr>
      <vt:lpstr>PowerPoint 簡報</vt:lpstr>
      <vt:lpstr>PowerPoint 簡報</vt:lpstr>
      <vt:lpstr>Fatigue Life Calculation I</vt:lpstr>
      <vt:lpstr>PowerPoint 簡報</vt:lpstr>
      <vt:lpstr>PowerPoint 簡報</vt:lpstr>
      <vt:lpstr>Creep in Metals  金屬潛變</vt:lpstr>
      <vt:lpstr>PowerPoint 簡報</vt:lpstr>
      <vt:lpstr>PowerPoint 簡報</vt:lpstr>
      <vt:lpstr>Creep Test  II</vt:lpstr>
      <vt:lpstr>PowerPoint 簡報</vt:lpstr>
      <vt:lpstr>Larsen-Miller Parameter I</vt:lpstr>
      <vt:lpstr>Larsen-Miller Parameter II</vt:lpstr>
      <vt:lpstr>L.M. Diagram of Several Alloys</vt:lpstr>
      <vt:lpstr>Case Study – Analysis of Failed Fan Shaft</vt:lpstr>
      <vt:lpstr>Failed Shaft – Further Analysis</vt:lpstr>
      <vt:lpstr>PowerPoint 簡報</vt:lpstr>
      <vt:lpstr>Mixture of Micro- and Nanosized Grains</vt:lpstr>
      <vt:lpstr>PowerPoint 簡報</vt:lpstr>
      <vt:lpstr>Fatigue Behavior of Nanomaterials</vt:lpstr>
      <vt:lpstr>PowerPoint 簡報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Materials Science and Engineering Third Edition</dc:title>
  <dc:creator>naveen chandrashekar</dc:creator>
  <cp:lastModifiedBy>SJLin</cp:lastModifiedBy>
  <cp:revision>275</cp:revision>
  <dcterms:created xsi:type="dcterms:W3CDTF">2004-06-05T15:49:47Z</dcterms:created>
  <dcterms:modified xsi:type="dcterms:W3CDTF">2016-04-28T01:25:56Z</dcterms:modified>
</cp:coreProperties>
</file>