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sldIdLst>
    <p:sldId id="257" r:id="rId2"/>
    <p:sldId id="329" r:id="rId3"/>
    <p:sldId id="258" r:id="rId4"/>
    <p:sldId id="330" r:id="rId5"/>
    <p:sldId id="260" r:id="rId6"/>
    <p:sldId id="331" r:id="rId7"/>
    <p:sldId id="332" r:id="rId8"/>
    <p:sldId id="261" r:id="rId9"/>
    <p:sldId id="333" r:id="rId10"/>
    <p:sldId id="263" r:id="rId11"/>
    <p:sldId id="334" r:id="rId12"/>
    <p:sldId id="336" r:id="rId13"/>
    <p:sldId id="335" r:id="rId14"/>
    <p:sldId id="265" r:id="rId15"/>
    <p:sldId id="266" r:id="rId16"/>
    <p:sldId id="267" r:id="rId17"/>
    <p:sldId id="338" r:id="rId18"/>
    <p:sldId id="270" r:id="rId19"/>
    <p:sldId id="339" r:id="rId20"/>
    <p:sldId id="340" r:id="rId21"/>
    <p:sldId id="314" r:id="rId22"/>
    <p:sldId id="272" r:id="rId23"/>
    <p:sldId id="315" r:id="rId24"/>
    <p:sldId id="274" r:id="rId25"/>
    <p:sldId id="316" r:id="rId26"/>
    <p:sldId id="317" r:id="rId27"/>
    <p:sldId id="341" r:id="rId28"/>
    <p:sldId id="318" r:id="rId29"/>
    <p:sldId id="342" r:id="rId30"/>
    <p:sldId id="328" r:id="rId31"/>
    <p:sldId id="327" r:id="rId32"/>
    <p:sldId id="278" r:id="rId33"/>
    <p:sldId id="343" r:id="rId34"/>
    <p:sldId id="304" r:id="rId35"/>
    <p:sldId id="280" r:id="rId36"/>
    <p:sldId id="281" r:id="rId37"/>
    <p:sldId id="359" r:id="rId38"/>
    <p:sldId id="344" r:id="rId39"/>
    <p:sldId id="282" r:id="rId40"/>
    <p:sldId id="283" r:id="rId41"/>
    <p:sldId id="284" r:id="rId42"/>
    <p:sldId id="347" r:id="rId43"/>
    <p:sldId id="345" r:id="rId44"/>
    <p:sldId id="346" r:id="rId45"/>
    <p:sldId id="287" r:id="rId46"/>
    <p:sldId id="348" r:id="rId47"/>
    <p:sldId id="288" r:id="rId48"/>
    <p:sldId id="349" r:id="rId49"/>
    <p:sldId id="350" r:id="rId50"/>
    <p:sldId id="289" r:id="rId51"/>
    <p:sldId id="351" r:id="rId52"/>
    <p:sldId id="300" r:id="rId53"/>
    <p:sldId id="352" r:id="rId54"/>
    <p:sldId id="320" r:id="rId55"/>
    <p:sldId id="291" r:id="rId56"/>
    <p:sldId id="353" r:id="rId57"/>
    <p:sldId id="321" r:id="rId58"/>
    <p:sldId id="354" r:id="rId59"/>
    <p:sldId id="293" r:id="rId60"/>
    <p:sldId id="355" r:id="rId61"/>
    <p:sldId id="356" r:id="rId62"/>
    <p:sldId id="309" r:id="rId63"/>
    <p:sldId id="310" r:id="rId64"/>
    <p:sldId id="322" r:id="rId65"/>
    <p:sldId id="312" r:id="rId66"/>
    <p:sldId id="357" r:id="rId67"/>
    <p:sldId id="301" r:id="rId68"/>
    <p:sldId id="302" r:id="rId69"/>
    <p:sldId id="303" r:id="rId70"/>
    <p:sldId id="358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0000FF"/>
    <a:srgbClr val="006600"/>
    <a:srgbClr val="CC3300"/>
    <a:srgbClr val="9900FF"/>
    <a:srgbClr val="FF9933"/>
    <a:srgbClr val="FF66FF"/>
    <a:srgbClr val="FF6600"/>
    <a:srgbClr val="FFCC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30" autoAdjust="0"/>
    <p:restoredTop sz="90929"/>
  </p:normalViewPr>
  <p:slideViewPr>
    <p:cSldViewPr>
      <p:cViewPr varScale="1">
        <p:scale>
          <a:sx n="65" d="100"/>
          <a:sy n="65" d="100"/>
        </p:scale>
        <p:origin x="105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5" Type="http://schemas.openxmlformats.org/officeDocument/2006/relationships/image" Target="../media/image73.wmf"/><Relationship Id="rId4" Type="http://schemas.openxmlformats.org/officeDocument/2006/relationships/image" Target="../media/image7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image" Target="../media/image7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4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zh-TW" altLang="zh-TW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zh-TW" altLang="zh-TW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62970A0-6AF4-457E-A6AC-A62EDAB436B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11394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zh-TW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ABBDC76-406D-4F1D-9BCC-1357E2200680}" type="slidenum">
              <a:rPr lang="en-US" altLang="zh-TW"/>
              <a:pPr eaLnBrk="1" hangingPunct="1"/>
              <a:t>41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6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7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pic>
        <p:nvPicPr>
          <p:cNvPr id="8" name="Picture 11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14313"/>
            <a:ext cx="1071562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2000232" y="0"/>
            <a:ext cx="5000642" cy="285737"/>
          </a:xfrm>
          <a:noFill/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0" y="6400800"/>
            <a:ext cx="561975" cy="457200"/>
          </a:xfrm>
        </p:spPr>
        <p:txBody>
          <a:bodyPr/>
          <a:lstStyle>
            <a:lvl1pPr>
              <a:defRPr/>
            </a:lvl1pPr>
          </a:lstStyle>
          <a:p>
            <a:fld id="{B970E1A4-E3B7-4AC0-90B2-E81646645E7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352540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0CC998-E255-47F4-B7C7-497DE017AE9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934808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304800"/>
            <a:ext cx="219075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41985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9E0CF-1F52-4767-B89E-F6065489ED9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0882015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567A8-5021-4C34-BC0E-A79E4E1FEFBE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86237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sz="2400"/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sz="2400"/>
          </a:p>
        </p:txBody>
      </p:sp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sz="240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205740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6670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D6EBAB3-864A-460E-A2B0-EE748C7511A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6627781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5" y="214313"/>
            <a:ext cx="98107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 txBox="1">
            <a:spLocks noChangeArrowheads="1"/>
          </p:cNvSpPr>
          <p:nvPr userDrawn="1"/>
        </p:nvSpPr>
        <p:spPr bwMode="auto">
          <a:xfrm>
            <a:off x="0" y="6400800"/>
            <a:ext cx="56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0C0CAD3-0671-42D1-A7D5-D8B6A9CA5B3F}" type="slidenum">
              <a:rPr lang="en-US" altLang="zh-TW">
                <a:ea typeface="新細明體" pitchFamily="30" charset="-120"/>
              </a:rPr>
              <a:pPr algn="r" eaLnBrk="1" hangingPunct="1"/>
              <a:t>‹#›</a:t>
            </a:fld>
            <a:endParaRPr lang="en-US" altLang="zh-TW">
              <a:ea typeface="新細明體" pitchFamily="30" charset="-120"/>
            </a:endParaRPr>
          </a:p>
        </p:txBody>
      </p:sp>
      <p:pic>
        <p:nvPicPr>
          <p:cNvPr id="8" name="Picture 13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5477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1785918" y="0"/>
            <a:ext cx="5000638" cy="285729"/>
          </a:xfrm>
          <a:noFill/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3200" b="1"/>
            </a:lvl1pPr>
          </a:lstStyle>
          <a:p>
            <a:pPr lvl="0"/>
            <a:endParaRPr lang="en-CA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10" name="Rectangle 18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0" y="0"/>
            <a:ext cx="9144000" cy="214313"/>
          </a:xfrm>
          <a:solidFill>
            <a:schemeClr val="tx1"/>
          </a:solidFill>
        </p:spPr>
        <p:txBody>
          <a:bodyPr/>
          <a:lstStyle>
            <a:lvl1pPr algn="ctr">
              <a:defRPr sz="800">
                <a:solidFill>
                  <a:srgbClr val="FFFF00"/>
                </a:solidFill>
                <a:latin typeface="Arial" charset="0"/>
              </a:defRPr>
            </a:lvl1pPr>
          </a:lstStyle>
          <a:p>
            <a:r>
              <a:rPr lang="en-US" altLang="zh-TW"/>
              <a:t>Copyright © The McGraw-Hill Companies, Inc. Permission required for reproduction or display</a:t>
            </a:r>
          </a:p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741492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A4E36-12E8-4838-AA3C-8E5D9E04578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60973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product_macmillan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57188"/>
            <a:ext cx="104298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142875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mcgraw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B9894ED-C15B-4C9D-9C97-AB8081DF50B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586788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mcgra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395F4F1-6025-4B80-BB96-815C17F779CF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92984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mcgraw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8503C2F-3725-45BB-A98A-1E26B786CDD9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374451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7F268-C512-41C7-9614-9C05E89BCC4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9905246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AD1DCA-CB5B-4D2B-91E8-B9431133223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121995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25B81-E9AA-4906-BB1C-034125D746C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57805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276225" y="295275"/>
            <a:ext cx="8810625" cy="62769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42875"/>
            <a:ext cx="9144000" cy="6191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TW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1">
                <a:ea typeface="新細明體" pitchFamily="30" charset="-120"/>
              </a:defRPr>
            </a:lvl1pPr>
          </a:lstStyle>
          <a:p>
            <a:fld id="{E1675129-B7E6-4F33-91F6-2E3B7FCE06AA}" type="slidenum">
              <a:rPr lang="en-US" altLang="zh-TW"/>
              <a:pPr/>
              <a:t>‹#›</a:t>
            </a:fld>
            <a:endParaRPr lang="en-US" altLang="zh-TW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85800" y="6213475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685800" y="62484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914400" y="62484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sp>
        <p:nvSpPr>
          <p:cNvPr id="11" name="Rectangle 5"/>
          <p:cNvSpPr txBox="1">
            <a:spLocks noChangeArrowheads="1"/>
          </p:cNvSpPr>
          <p:nvPr userDrawn="1"/>
        </p:nvSpPr>
        <p:spPr>
          <a:xfrm>
            <a:off x="2133600" y="6629400"/>
            <a:ext cx="5562600" cy="228600"/>
          </a:xfrm>
          <a:prstGeom prst="rect">
            <a:avLst/>
          </a:prstGeom>
        </p:spPr>
        <p:txBody>
          <a:bodyPr/>
          <a:lstStyle>
            <a:lvl1pPr algn="ctr">
              <a:defRPr sz="9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smtClean="0"/>
              <a:t>Foundations of Materials Science and Engineering, 5th Edn.  Smith and Hashemi</a:t>
            </a:r>
            <a:endParaRPr lang="en-US"/>
          </a:p>
        </p:txBody>
      </p:sp>
      <p:sp>
        <p:nvSpPr>
          <p:cNvPr id="13" name="Rectangle 6"/>
          <p:cNvSpPr txBox="1">
            <a:spLocks noChangeArrowheads="1"/>
          </p:cNvSpPr>
          <p:nvPr userDrawn="1"/>
        </p:nvSpPr>
        <p:spPr>
          <a:xfrm>
            <a:off x="0" y="0"/>
            <a:ext cx="9144000" cy="2143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800">
                <a:solidFill>
                  <a:srgbClr val="FFFF00"/>
                </a:solidFill>
                <a:latin typeface="Arial" charset="0"/>
                <a:ea typeface="新細明體" pitchFamily="30" charset="-120"/>
              </a:rPr>
              <a:t>Copyright © The McGraw-Hill Companies, Inc. Permission required for reproduction or display</a:t>
            </a:r>
          </a:p>
          <a:p>
            <a:pPr eaLnBrk="1" hangingPunct="1"/>
            <a:endParaRPr lang="en-US" altLang="zh-TW" sz="800">
              <a:solidFill>
                <a:srgbClr val="FFFF00"/>
              </a:solidFill>
              <a:latin typeface="Arial" charset="0"/>
              <a:ea typeface="新細明體" pitchFamily="30" charset="-120"/>
            </a:endParaRPr>
          </a:p>
        </p:txBody>
      </p:sp>
      <p:pic>
        <p:nvPicPr>
          <p:cNvPr id="5132" name="Picture 13" descr="mcgraw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37" r:id="rId3"/>
    <p:sldLayoutId id="2147483746" r:id="rId4"/>
    <p:sldLayoutId id="2147483747" r:id="rId5"/>
    <p:sldLayoutId id="2147483748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9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5.jpe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4.wmf"/><Relationship Id="rId5" Type="http://schemas.openxmlformats.org/officeDocument/2006/relationships/image" Target="../media/image2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9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3.jpeg"/><Relationship Id="rId4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4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mhesinfil02\Shared\GB\Chapter-6\1045_mpeg2video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\\mhesinfil02\Shared\GB\Chapter-6\1018_mpeg2video.wmv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Figure-2.htm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3.jpeg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2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63.jpeg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67.wmf"/><Relationship Id="rId5" Type="http://schemas.openxmlformats.org/officeDocument/2006/relationships/image" Target="../media/image64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6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73.wmf"/><Relationship Id="rId3" Type="http://schemas.openxmlformats.org/officeDocument/2006/relationships/oleObject" Target="../embeddings/oleObject20.bin"/><Relationship Id="rId7" Type="http://schemas.openxmlformats.org/officeDocument/2006/relationships/image" Target="../media/image74.jpeg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0.wmf"/><Relationship Id="rId11" Type="http://schemas.openxmlformats.org/officeDocument/2006/relationships/image" Target="../media/image72.wmf"/><Relationship Id="rId5" Type="http://schemas.openxmlformats.org/officeDocument/2006/relationships/oleObject" Target="../embeddings/oleObject21.bin"/><Relationship Id="rId10" Type="http://schemas.openxmlformats.org/officeDocument/2006/relationships/oleObject" Target="../embeddings/oleObject23.bin"/><Relationship Id="rId4" Type="http://schemas.openxmlformats.org/officeDocument/2006/relationships/image" Target="../media/image69.wmf"/><Relationship Id="rId9" Type="http://schemas.openxmlformats.org/officeDocument/2006/relationships/image" Target="../media/image71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75.wmf"/><Relationship Id="rId4" Type="http://schemas.openxmlformats.org/officeDocument/2006/relationships/oleObject" Target="../embeddings/oleObject25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microsoft.com/office/2007/relationships/hdphoto" Target="../media/hdphoto2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27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2971800"/>
          </a:xfr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en-US" altLang="zh-TW" sz="5400" b="1" smtClean="0">
                <a:solidFill>
                  <a:schemeClr val="tx1"/>
                </a:solidFill>
                <a:ea typeface="新細明體" pitchFamily="30" charset="-120"/>
              </a:rPr>
              <a:t>CHAPTER  </a:t>
            </a:r>
            <a:br>
              <a:rPr lang="en-US" altLang="zh-TW" sz="5400" b="1" smtClean="0">
                <a:solidFill>
                  <a:schemeClr val="tx1"/>
                </a:solidFill>
                <a:ea typeface="新細明體" pitchFamily="30" charset="-120"/>
              </a:rPr>
            </a:br>
            <a:r>
              <a:rPr lang="en-US" altLang="zh-TW" sz="9600" b="1" smtClean="0">
                <a:solidFill>
                  <a:schemeClr val="tx1"/>
                </a:solidFill>
                <a:ea typeface="新細明體" pitchFamily="30" charset="-120"/>
              </a:rPr>
              <a:t>6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962400"/>
            <a:ext cx="6400800" cy="2667000"/>
          </a:xfrm>
          <a:ln w="76200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b="1" smtClean="0">
                <a:solidFill>
                  <a:srgbClr val="FF6600"/>
                </a:solidFill>
                <a:ea typeface="新細明體" pitchFamily="30" charset="-120"/>
              </a:rPr>
              <a:t>Mechanical Properties</a:t>
            </a:r>
          </a:p>
          <a:p>
            <a:r>
              <a:rPr lang="en-US" altLang="zh-TW" b="1" smtClean="0">
                <a:solidFill>
                  <a:srgbClr val="FF6600"/>
                </a:solidFill>
                <a:ea typeface="新細明體" pitchFamily="30" charset="-120"/>
              </a:rPr>
              <a:t>of</a:t>
            </a:r>
          </a:p>
          <a:p>
            <a:r>
              <a:rPr lang="en-US" altLang="zh-TW" b="1" smtClean="0">
                <a:solidFill>
                  <a:srgbClr val="FF6600"/>
                </a:solidFill>
                <a:ea typeface="新細明體" pitchFamily="30" charset="-120"/>
              </a:rPr>
              <a:t>Metals - I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2743200" y="1066800"/>
            <a:ext cx="3810000" cy="24384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pic>
        <p:nvPicPr>
          <p:cNvPr id="12293" name="Picture 13" descr="mcgra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2C2A991-7789-4339-95A7-8EB1DE720828}" type="slidenum">
              <a:rPr lang="en-US" altLang="zh-TW"/>
              <a:pPr eaLnBrk="1" hangingPunct="1"/>
              <a:t>1</a:t>
            </a:fld>
            <a:endParaRPr lang="en-US" altLang="zh-TW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Extrusion</a:t>
            </a:r>
            <a:r>
              <a:rPr lang="zh-TW" altLang="en-US" sz="3600" b="1" dirty="0" smtClean="0">
                <a:ea typeface="新細明體" pitchFamily="30" charset="-120"/>
              </a:rPr>
              <a:t>  擠型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pic>
        <p:nvPicPr>
          <p:cNvPr id="18436" name="Picture 4" descr="C:\Documents and Settings\Naveen\Desktop\Mcgraw\jpegs\extru-direc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42392"/>
            <a:ext cx="4343400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C:\Documents and Settings\Naveen\Desktop\Mcgraw\jpegs\extru-indirect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61792"/>
            <a:ext cx="37338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6705600" y="1299592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30" charset="-120"/>
              </a:rPr>
              <a:t>Container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705600" y="4118992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30" charset="-120"/>
              </a:rPr>
              <a:t>Container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705600" y="2161605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b="1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172200" y="2213992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chemeClr val="bg1"/>
                </a:solidFill>
                <a:ea typeface="新細明體" pitchFamily="30" charset="-120"/>
              </a:rPr>
              <a:t>Metal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6705600" y="4880992"/>
            <a:ext cx="755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chemeClr val="bg1"/>
                </a:solidFill>
                <a:ea typeface="新細明體" pitchFamily="30" charset="-120"/>
              </a:rPr>
              <a:t>Metal</a:t>
            </a: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8229600" y="2061592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 flipH="1">
            <a:off x="5334000" y="2137792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5" name="Line 15"/>
          <p:cNvSpPr>
            <a:spLocks noChangeShapeType="1"/>
          </p:cNvSpPr>
          <p:nvPr/>
        </p:nvSpPr>
        <p:spPr bwMode="auto">
          <a:xfrm>
            <a:off x="5486400" y="457619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6" name="Line 16"/>
          <p:cNvSpPr>
            <a:spLocks noChangeShapeType="1"/>
          </p:cNvSpPr>
          <p:nvPr/>
        </p:nvSpPr>
        <p:spPr bwMode="auto">
          <a:xfrm flipH="1">
            <a:off x="5410200" y="5033392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7" name="Line 17"/>
          <p:cNvSpPr>
            <a:spLocks noChangeShapeType="1"/>
          </p:cNvSpPr>
          <p:nvPr/>
        </p:nvSpPr>
        <p:spPr bwMode="auto">
          <a:xfrm>
            <a:off x="6096000" y="1451992"/>
            <a:ext cx="45720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8448" name="Text Box 18"/>
          <p:cNvSpPr txBox="1">
            <a:spLocks noChangeArrowheads="1"/>
          </p:cNvSpPr>
          <p:nvPr/>
        </p:nvSpPr>
        <p:spPr bwMode="auto">
          <a:xfrm>
            <a:off x="5775325" y="1109092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新細明體" pitchFamily="30" charset="-120"/>
              </a:rPr>
              <a:t>Die</a:t>
            </a:r>
          </a:p>
        </p:txBody>
      </p:sp>
      <p:sp>
        <p:nvSpPr>
          <p:cNvPr id="18449" name="Text Box 19"/>
          <p:cNvSpPr txBox="1">
            <a:spLocks noChangeArrowheads="1"/>
          </p:cNvSpPr>
          <p:nvPr/>
        </p:nvSpPr>
        <p:spPr bwMode="auto">
          <a:xfrm>
            <a:off x="5105400" y="2975992"/>
            <a:ext cx="1255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Direct</a:t>
            </a:r>
          </a:p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Extrusion</a:t>
            </a:r>
          </a:p>
        </p:txBody>
      </p:sp>
      <p:sp>
        <p:nvSpPr>
          <p:cNvPr id="18450" name="Text Box 20"/>
          <p:cNvSpPr txBox="1">
            <a:spLocks noChangeArrowheads="1"/>
          </p:cNvSpPr>
          <p:nvPr/>
        </p:nvSpPr>
        <p:spPr bwMode="auto">
          <a:xfrm>
            <a:off x="6096000" y="6223779"/>
            <a:ext cx="2320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000" b="1" dirty="0" smtClean="0">
                <a:solidFill>
                  <a:srgbClr val="FF6600"/>
                </a:solidFill>
                <a:ea typeface="新細明體" pitchFamily="30" charset="-120"/>
              </a:rPr>
              <a:t>Indirect Extrusion</a:t>
            </a:r>
            <a:endParaRPr lang="en-US" altLang="zh-TW" sz="2000" b="1" dirty="0">
              <a:solidFill>
                <a:srgbClr val="FF6600"/>
              </a:solidFill>
              <a:ea typeface="新細明體" pitchFamily="30" charset="-120"/>
            </a:endParaRPr>
          </a:p>
        </p:txBody>
      </p:sp>
      <p:sp>
        <p:nvSpPr>
          <p:cNvPr id="18452" name="Slide Number Placeholder 2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42C2030-BF1A-442A-9CE4-80F08F7780DC}" type="slidenum">
              <a:rPr lang="en-US" altLang="zh-TW"/>
              <a:pPr eaLnBrk="1" hangingPunct="1"/>
              <a:t>10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8244408" y="249289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6600"/>
                </a:solidFill>
              </a:rPr>
              <a:t>Ram</a:t>
            </a:r>
            <a:endParaRPr lang="zh-TW" altLang="en-US" sz="2000" b="1" dirty="0">
              <a:solidFill>
                <a:srgbClr val="006600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436096" y="4211796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6600"/>
                </a:solidFill>
              </a:rPr>
              <a:t>Ram</a:t>
            </a:r>
            <a:endParaRPr lang="zh-TW" altLang="en-US" sz="2000" b="1" dirty="0">
              <a:solidFill>
                <a:srgbClr val="0066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908720"/>
            <a:ext cx="4709864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600" dirty="0" smtClean="0">
                <a:ea typeface="新細明體" pitchFamily="30" charset="-120"/>
              </a:rPr>
              <a:t>Metal under high pressure is </a:t>
            </a:r>
            <a:r>
              <a:rPr lang="en-US" altLang="zh-TW" sz="2600" dirty="0" smtClean="0">
                <a:solidFill>
                  <a:srgbClr val="0000FF"/>
                </a:solidFill>
                <a:ea typeface="新細明體" pitchFamily="30" charset="-120"/>
              </a:rPr>
              <a:t>forced through opening </a:t>
            </a:r>
            <a:r>
              <a:rPr lang="en-US" altLang="zh-TW" sz="2600" dirty="0" smtClean="0">
                <a:ea typeface="新細明體" pitchFamily="30" charset="-120"/>
              </a:rPr>
              <a:t>in a die.</a:t>
            </a:r>
          </a:p>
          <a:p>
            <a:pPr>
              <a:lnSpc>
                <a:spcPct val="90000"/>
              </a:lnSpc>
            </a:pPr>
            <a:r>
              <a:rPr lang="en-US" altLang="zh-TW" sz="2600" dirty="0" smtClean="0">
                <a:ea typeface="新細明體" pitchFamily="30" charset="-120"/>
              </a:rPr>
              <a:t>Common Products are cylindrical </a:t>
            </a:r>
            <a:r>
              <a:rPr lang="en-US" altLang="zh-TW" sz="2600" dirty="0" smtClean="0">
                <a:solidFill>
                  <a:srgbClr val="006600"/>
                </a:solidFill>
                <a:ea typeface="新細明體" pitchFamily="30" charset="-120"/>
              </a:rPr>
              <a:t>bars</a:t>
            </a:r>
            <a:r>
              <a:rPr lang="en-US" altLang="zh-TW" sz="2600" dirty="0" smtClean="0">
                <a:ea typeface="新細明體" pitchFamily="30" charset="-120"/>
              </a:rPr>
              <a:t>, hollow </a:t>
            </a:r>
            <a:r>
              <a:rPr lang="en-US" altLang="zh-TW" sz="2600" dirty="0" smtClean="0">
                <a:solidFill>
                  <a:srgbClr val="006600"/>
                </a:solidFill>
                <a:ea typeface="新細明體" pitchFamily="30" charset="-120"/>
              </a:rPr>
              <a:t>tubes</a:t>
            </a:r>
            <a:r>
              <a:rPr lang="en-US" altLang="zh-TW" sz="2600" dirty="0" smtClean="0">
                <a:ea typeface="新細明體" pitchFamily="30" charset="-120"/>
              </a:rPr>
              <a:t>, irregular </a:t>
            </a:r>
            <a:r>
              <a:rPr lang="en-US" altLang="zh-TW" sz="2600" dirty="0">
                <a:solidFill>
                  <a:srgbClr val="006600"/>
                </a:solidFill>
                <a:ea typeface="新細明體" pitchFamily="30" charset="-120"/>
              </a:rPr>
              <a:t>shapes</a:t>
            </a:r>
            <a:r>
              <a:rPr lang="en-US" altLang="zh-TW" sz="2600" dirty="0">
                <a:ea typeface="新細明體" pitchFamily="30" charset="-120"/>
              </a:rPr>
              <a:t> </a:t>
            </a:r>
            <a:r>
              <a:rPr lang="en-US" altLang="zh-TW" sz="2600" dirty="0" smtClean="0">
                <a:ea typeface="新細明體" pitchFamily="30" charset="-120"/>
              </a:rPr>
              <a:t>from aluminum</a:t>
            </a:r>
            <a:r>
              <a:rPr lang="en-US" altLang="zh-TW" sz="2600" dirty="0">
                <a:ea typeface="新細明體" pitchFamily="30" charset="-120"/>
              </a:rPr>
              <a:t>, </a:t>
            </a:r>
            <a:r>
              <a:rPr lang="en-US" altLang="zh-TW" sz="2600" dirty="0" smtClean="0">
                <a:ea typeface="新細明體" pitchFamily="30" charset="-120"/>
              </a:rPr>
              <a:t>copper, even some carbon and stainless steels. </a:t>
            </a:r>
          </a:p>
          <a:p>
            <a:pPr>
              <a:lnSpc>
                <a:spcPct val="90000"/>
              </a:lnSpc>
            </a:pPr>
            <a:r>
              <a:rPr lang="en-US" altLang="zh-TW" sz="2600" dirty="0" smtClean="0">
                <a:ea typeface="新細明體" pitchFamily="30" charset="-120"/>
              </a:rPr>
              <a:t>Normally done at </a:t>
            </a:r>
            <a:r>
              <a:rPr lang="en-US" altLang="zh-TW" sz="2600" dirty="0" smtClean="0">
                <a:solidFill>
                  <a:srgbClr val="FF6600"/>
                </a:solidFill>
                <a:ea typeface="新細明體" pitchFamily="30" charset="-120"/>
              </a:rPr>
              <a:t>high temperature</a:t>
            </a:r>
            <a:r>
              <a:rPr lang="en-US" altLang="zh-TW" sz="2600" dirty="0" smtClean="0">
                <a:ea typeface="新細明體" pitchFamily="30" charset="-12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600" dirty="0" smtClean="0">
                <a:solidFill>
                  <a:srgbClr val="FF0000"/>
                </a:solidFill>
                <a:ea typeface="新細明體" pitchFamily="30" charset="-120"/>
              </a:rPr>
              <a:t>Direct extrusion </a:t>
            </a:r>
            <a:r>
              <a:rPr lang="en-US" altLang="zh-TW" sz="2600" dirty="0" smtClean="0">
                <a:ea typeface="新細明體" pitchFamily="30" charset="-120"/>
              </a:rPr>
              <a:t>vs. </a:t>
            </a:r>
            <a:r>
              <a:rPr lang="en-US" altLang="zh-TW" sz="2600" dirty="0" smtClean="0">
                <a:solidFill>
                  <a:srgbClr val="9900FF"/>
                </a:solidFill>
                <a:ea typeface="新細明體" pitchFamily="30" charset="-120"/>
              </a:rPr>
              <a:t>Indirect extrusion</a:t>
            </a:r>
            <a:r>
              <a:rPr lang="en-US" altLang="zh-TW" sz="2600" dirty="0" smtClean="0">
                <a:ea typeface="新細明體" pitchFamily="30" charset="-12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en-US" altLang="zh-TW" sz="2600" dirty="0" smtClean="0">
                <a:ea typeface="新細明體" pitchFamily="30" charset="-120"/>
              </a:rPr>
              <a:t>Indirect extrusion needs </a:t>
            </a:r>
            <a:r>
              <a:rPr lang="en-US" altLang="zh-TW" sz="2600" dirty="0" smtClean="0">
                <a:solidFill>
                  <a:srgbClr val="0000FF"/>
                </a:solidFill>
                <a:ea typeface="新細明體" pitchFamily="30" charset="-120"/>
              </a:rPr>
              <a:t>less power</a:t>
            </a:r>
            <a:r>
              <a:rPr lang="en-US" altLang="zh-TW" sz="2600" dirty="0" smtClean="0">
                <a:ea typeface="新細明體" pitchFamily="30" charset="-120"/>
              </a:rPr>
              <a:t> however has </a:t>
            </a:r>
            <a:r>
              <a:rPr lang="en-US" altLang="zh-TW" sz="2600" dirty="0" smtClean="0">
                <a:solidFill>
                  <a:srgbClr val="FF0000"/>
                </a:solidFill>
                <a:ea typeface="新細明體" pitchFamily="30" charset="-120"/>
              </a:rPr>
              <a:t>limit on load</a:t>
            </a:r>
            <a:r>
              <a:rPr lang="en-US" altLang="zh-TW" sz="2600" dirty="0" smtClean="0">
                <a:ea typeface="新細明體" pitchFamily="30" charset="-120"/>
              </a:rPr>
              <a:t> applied.</a:t>
            </a:r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5486400" y="5512296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463485" y="5445224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6600"/>
                </a:solidFill>
              </a:rPr>
              <a:t>Ram</a:t>
            </a:r>
            <a:endParaRPr lang="zh-TW" altLang="en-US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Forging</a:t>
            </a:r>
            <a:r>
              <a:rPr lang="zh-TW" altLang="en-US" sz="3600" b="1" kern="0" dirty="0" smtClean="0">
                <a:ea typeface="新細明體" pitchFamily="30" charset="-120"/>
              </a:rPr>
              <a:t>  鍛造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908720"/>
            <a:ext cx="8062664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TW" sz="2600" kern="0" dirty="0" smtClean="0">
                <a:ea typeface="新細明體" pitchFamily="30" charset="-120"/>
              </a:rPr>
              <a:t>Metal, usually hot, is </a:t>
            </a:r>
            <a:r>
              <a:rPr lang="en-US" altLang="zh-TW" sz="2600" kern="0" dirty="0" smtClean="0">
                <a:solidFill>
                  <a:srgbClr val="FF0000"/>
                </a:solidFill>
                <a:ea typeface="新細明體" pitchFamily="30" charset="-120"/>
              </a:rPr>
              <a:t>hammered or pressed </a:t>
            </a:r>
            <a:r>
              <a:rPr lang="en-US" altLang="zh-TW" sz="2600" kern="0" dirty="0" smtClean="0">
                <a:ea typeface="新細明體" pitchFamily="30" charset="-120"/>
              </a:rPr>
              <a:t>into desired shape. Hammer Forging</a:t>
            </a:r>
            <a:r>
              <a:rPr lang="zh-TW" altLang="en-US" sz="2600" kern="0" dirty="0" smtClean="0">
                <a:ea typeface="新細明體" pitchFamily="30" charset="-120"/>
              </a:rPr>
              <a:t> </a:t>
            </a:r>
            <a:r>
              <a:rPr lang="zh-TW" altLang="en-US" sz="2200" b="1" kern="0" dirty="0" smtClean="0">
                <a:ea typeface="新細明體" pitchFamily="30" charset="-120"/>
              </a:rPr>
              <a:t>錘鍛</a:t>
            </a:r>
            <a:r>
              <a:rPr lang="en-US" altLang="zh-TW" sz="2600" kern="0" dirty="0" smtClean="0">
                <a:ea typeface="新細明體" pitchFamily="30" charset="-120"/>
              </a:rPr>
              <a:t> vs. Press Forging</a:t>
            </a:r>
            <a:r>
              <a:rPr lang="zh-TW" altLang="en-US" sz="2600" kern="0" dirty="0" smtClean="0">
                <a:ea typeface="新細明體" pitchFamily="30" charset="-120"/>
              </a:rPr>
              <a:t> </a:t>
            </a:r>
            <a:r>
              <a:rPr lang="zh-TW" altLang="en-US" sz="2200" b="1" kern="0" dirty="0" smtClean="0">
                <a:ea typeface="新細明體" pitchFamily="30" charset="-120"/>
              </a:rPr>
              <a:t>壓鍛</a:t>
            </a:r>
            <a:r>
              <a:rPr lang="en-US" altLang="zh-TW" sz="2600" kern="0" dirty="0" smtClean="0">
                <a:ea typeface="新細明體" pitchFamily="30" charset="-12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altLang="zh-TW" sz="2600" b="1" kern="0" dirty="0" smtClean="0">
                <a:solidFill>
                  <a:srgbClr val="0000FF"/>
                </a:solidFill>
                <a:ea typeface="新細明體" pitchFamily="30" charset="-120"/>
              </a:rPr>
              <a:t>Open die</a:t>
            </a:r>
            <a:r>
              <a:rPr lang="en-US" altLang="zh-TW" sz="2600" b="1" kern="0" dirty="0" smtClean="0">
                <a:ea typeface="新細明體" pitchFamily="30" charset="-120"/>
              </a:rPr>
              <a:t>: </a:t>
            </a:r>
            <a:r>
              <a:rPr lang="en-US" altLang="zh-TW" sz="2600" kern="0" dirty="0" smtClean="0">
                <a:ea typeface="新細明體" pitchFamily="30" charset="-120"/>
              </a:rPr>
              <a:t>Dies are flat or simple in shape.</a:t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>Example products: </a:t>
            </a:r>
            <a:r>
              <a:rPr lang="en-US" altLang="zh-TW" sz="2600" kern="0" dirty="0" smtClean="0">
                <a:solidFill>
                  <a:srgbClr val="9900FF"/>
                </a:solidFill>
                <a:ea typeface="新細明體" pitchFamily="30" charset="-120"/>
              </a:rPr>
              <a:t>Large steel shafts</a:t>
            </a:r>
            <a:r>
              <a:rPr lang="zh-TW" altLang="en-US" sz="2600" kern="0" dirty="0" smtClean="0">
                <a:solidFill>
                  <a:srgbClr val="9900FF"/>
                </a:solidFill>
                <a:ea typeface="新細明體" pitchFamily="30" charset="-120"/>
              </a:rPr>
              <a:t> </a:t>
            </a:r>
            <a:r>
              <a:rPr lang="en-US" altLang="zh-TW" sz="2600" kern="0" dirty="0" smtClean="0">
                <a:ea typeface="新細明體" pitchFamily="30" charset="-120"/>
              </a:rPr>
              <a:t>for electric steam </a:t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>turbines and generators..</a:t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/>
            </a:r>
            <a:br>
              <a:rPr lang="en-US" altLang="zh-TW" sz="2600" kern="0" dirty="0" smtClean="0">
                <a:ea typeface="新細明體" pitchFamily="30" charset="-120"/>
              </a:rPr>
            </a:br>
            <a:endParaRPr lang="en-US" altLang="zh-TW" sz="2600" kern="0" dirty="0" smtClean="0">
              <a:ea typeface="新細明體" pitchFamily="30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600" b="1" kern="0" dirty="0" smtClean="0">
                <a:solidFill>
                  <a:srgbClr val="006600"/>
                </a:solidFill>
                <a:ea typeface="新細明體" pitchFamily="30" charset="-120"/>
              </a:rPr>
              <a:t>Closed die</a:t>
            </a:r>
            <a:r>
              <a:rPr lang="en-US" altLang="zh-TW" sz="2600" kern="0" dirty="0" smtClean="0">
                <a:ea typeface="新細明體" pitchFamily="30" charset="-120"/>
              </a:rPr>
              <a:t>: Dies have upper and lower impressions.</a:t>
            </a:r>
            <a:br>
              <a:rPr lang="en-US" altLang="zh-TW" sz="2600" kern="0" dirty="0" smtClean="0">
                <a:ea typeface="新細明體" pitchFamily="30" charset="-120"/>
              </a:rPr>
            </a:br>
            <a:r>
              <a:rPr lang="en-US" altLang="zh-TW" sz="2600" kern="0" dirty="0" smtClean="0">
                <a:ea typeface="新細明體" pitchFamily="30" charset="-120"/>
              </a:rPr>
              <a:t>Example products: Automobile engine connection rod.                         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810810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12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64704"/>
            <a:ext cx="4032448" cy="572546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39552" y="764704"/>
            <a:ext cx="4320480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zh-TW" sz="2800" kern="0" dirty="0" smtClean="0">
                <a:ea typeface="新細明體" pitchFamily="30" charset="-120"/>
              </a:rPr>
              <a:t>Forging  increases structural </a:t>
            </a:r>
            <a:r>
              <a:rPr lang="en-US" altLang="zh-TW" sz="2800" kern="0" dirty="0" smtClean="0">
                <a:solidFill>
                  <a:srgbClr val="FF0000"/>
                </a:solidFill>
                <a:ea typeface="新細明體" pitchFamily="30" charset="-120"/>
              </a:rPr>
              <a:t>properties</a:t>
            </a:r>
            <a:r>
              <a:rPr lang="en-US" altLang="zh-TW" sz="2800" kern="0" dirty="0" smtClean="0">
                <a:ea typeface="新細明體" pitchFamily="30" charset="-120"/>
              </a:rPr>
              <a:t>,  removes </a:t>
            </a:r>
            <a:r>
              <a:rPr lang="en-US" altLang="zh-TW" sz="2800" kern="0" dirty="0" smtClean="0">
                <a:solidFill>
                  <a:srgbClr val="0000FF"/>
                </a:solidFill>
                <a:ea typeface="新細明體" pitchFamily="30" charset="-120"/>
              </a:rPr>
              <a:t>porosity</a:t>
            </a:r>
            <a:r>
              <a:rPr lang="en-US" altLang="zh-TW" sz="2800" kern="0" dirty="0" smtClean="0">
                <a:ea typeface="新細明體" pitchFamily="30" charset="-120"/>
              </a:rPr>
              <a:t> and increases </a:t>
            </a:r>
            <a:r>
              <a:rPr lang="en-US" altLang="zh-TW" sz="2800" kern="0" dirty="0" smtClean="0">
                <a:solidFill>
                  <a:srgbClr val="FF6600"/>
                </a:solidFill>
                <a:ea typeface="新細明體" pitchFamily="30" charset="-120"/>
              </a:rPr>
              <a:t>homogeneity</a:t>
            </a:r>
            <a:r>
              <a:rPr lang="en-US" altLang="zh-TW" sz="2800" kern="0" dirty="0" smtClean="0">
                <a:ea typeface="新細明體" pitchFamily="30" charset="-120"/>
              </a:rPr>
              <a:t>.</a:t>
            </a:r>
            <a:br>
              <a:rPr lang="en-US" altLang="zh-TW" sz="2800" kern="0" dirty="0" smtClean="0">
                <a:ea typeface="新細明體" pitchFamily="30" charset="-120"/>
              </a:rPr>
            </a:br>
            <a:r>
              <a:rPr lang="en-US" altLang="zh-TW" sz="2800" kern="0" dirty="0" smtClean="0">
                <a:ea typeface="新細明體" pitchFamily="30" charset="-120"/>
              </a:rPr>
              <a:t>Example: A forged wrench will be </a:t>
            </a:r>
            <a:r>
              <a:rPr lang="en-US" altLang="zh-TW" sz="2800" kern="0" dirty="0" smtClean="0">
                <a:solidFill>
                  <a:srgbClr val="006600"/>
                </a:solidFill>
                <a:ea typeface="新細明體" pitchFamily="30" charset="-120"/>
              </a:rPr>
              <a:t>tougher</a:t>
            </a:r>
            <a:r>
              <a:rPr lang="en-US" altLang="zh-TW" sz="2800" kern="0" dirty="0" smtClean="0">
                <a:ea typeface="新細明體" pitchFamily="30" charset="-120"/>
              </a:rPr>
              <a:t> and less likely to break down than cast one.</a:t>
            </a:r>
          </a:p>
          <a:p>
            <a:pPr>
              <a:lnSpc>
                <a:spcPct val="90000"/>
              </a:lnSpc>
            </a:pPr>
            <a:r>
              <a:rPr lang="en-US" altLang="zh-TW" sz="2800" kern="0" dirty="0" smtClean="0">
                <a:solidFill>
                  <a:srgbClr val="0070C0"/>
                </a:solidFill>
                <a:ea typeface="新細明體" pitchFamily="30" charset="-120"/>
              </a:rPr>
              <a:t>Breaking down the as-cast ingot structure </a:t>
            </a:r>
            <a:r>
              <a:rPr lang="en-US" altLang="zh-TW" sz="2800" kern="0" dirty="0" smtClean="0">
                <a:ea typeface="新細明體" pitchFamily="30" charset="-120"/>
              </a:rPr>
              <a:t>and getting more homogeneous, metal is </a:t>
            </a:r>
            <a:r>
              <a:rPr lang="en-US" altLang="zh-TW" sz="2800" kern="0" dirty="0" smtClean="0">
                <a:solidFill>
                  <a:srgbClr val="9900FF"/>
                </a:solidFill>
                <a:ea typeface="新細明體" pitchFamily="30" charset="-120"/>
              </a:rPr>
              <a:t>less likely  to crack </a:t>
            </a:r>
            <a:r>
              <a:rPr lang="en-US" altLang="zh-TW" sz="2800" kern="0" dirty="0" smtClean="0">
                <a:ea typeface="新細明體" pitchFamily="30" charset="-120"/>
              </a:rPr>
              <a:t>during subsequent working.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zh-TW" sz="2800" kern="0" dirty="0" smtClean="0">
                <a:ea typeface="新細明體" pitchFamily="30" charset="-120"/>
              </a:rPr>
              <a:t>            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Forging (</a:t>
            </a:r>
            <a:r>
              <a:rPr lang="en-US" altLang="zh-TW" sz="3600" b="1" kern="0" dirty="0" err="1" smtClean="0">
                <a:ea typeface="新細明體" pitchFamily="30" charset="-120"/>
              </a:rPr>
              <a:t>Cont</a:t>
            </a:r>
            <a:r>
              <a:rPr lang="en-US" altLang="zh-TW" sz="3600" b="1" kern="0" dirty="0" smtClean="0">
                <a:ea typeface="新細明體" pitchFamily="30" charset="-12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158456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13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3"/>
            <a:ext cx="7436801" cy="597666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10,000-ton Press for Steel Forging</a:t>
            </a:r>
          </a:p>
        </p:txBody>
      </p:sp>
    </p:spTree>
    <p:extLst>
      <p:ext uri="{BB962C8B-B14F-4D97-AF65-F5344CB8AC3E}">
        <p14:creationId xmlns:p14="http://schemas.microsoft.com/office/powerpoint/2010/main" val="578785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Drawing</a:t>
            </a:r>
            <a:r>
              <a:rPr lang="zh-TW" altLang="en-US" sz="3600" b="1" dirty="0" smtClean="0">
                <a:ea typeface="新細明體" pitchFamily="30" charset="-120"/>
              </a:rPr>
              <a:t>  抽線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66800"/>
            <a:ext cx="5410200" cy="5791200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Wire drawing</a:t>
            </a:r>
            <a:r>
              <a:rPr lang="en-US" altLang="zh-TW" sz="2400" b="1" dirty="0" smtClean="0">
                <a:ea typeface="新細明體" pitchFamily="30" charset="-120"/>
              </a:rPr>
              <a:t>: </a:t>
            </a:r>
            <a:r>
              <a:rPr lang="en-US" altLang="zh-TW" sz="2400" dirty="0" smtClean="0">
                <a:ea typeface="新細明體" pitchFamily="30" charset="-120"/>
              </a:rPr>
              <a:t>Starting rod or wire is drawn through several drawing dies to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reduce diameter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Precautions: Clean,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Lubrication, Softening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heat treatment.</a:t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Deep drawing</a:t>
            </a:r>
            <a:r>
              <a:rPr lang="en-US" altLang="zh-TW" sz="2400" b="1" dirty="0" smtClean="0">
                <a:ea typeface="新細明體" pitchFamily="30" charset="-120"/>
              </a:rPr>
              <a:t>: </a:t>
            </a:r>
            <a:br>
              <a:rPr lang="en-US" altLang="zh-TW" sz="2400" b="1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Used to shape cup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like articles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from flats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and sheets of metals. </a:t>
            </a:r>
          </a:p>
        </p:txBody>
      </p:sp>
      <p:pic>
        <p:nvPicPr>
          <p:cNvPr id="20484" name="Picture 4" descr="C:\Documents and Settings\Naveen\Desktop\Mcgraw\jpegs\wire-dra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52600"/>
            <a:ext cx="32766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304800" y="2362200"/>
            <a:ext cx="162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30" charset="-120"/>
              </a:rPr>
              <a:t>% cold work =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907704" y="2233613"/>
            <a:ext cx="3170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30" charset="-120"/>
              </a:rPr>
              <a:t>Change in </a:t>
            </a:r>
            <a:r>
              <a:rPr lang="en-US" altLang="zh-TW" b="1" dirty="0" smtClean="0">
                <a:ea typeface="新細明體" pitchFamily="30" charset="-120"/>
              </a:rPr>
              <a:t>cross-sectional </a:t>
            </a:r>
            <a:r>
              <a:rPr lang="en-US" altLang="zh-TW" b="1" dirty="0">
                <a:ea typeface="新細明體" pitchFamily="30" charset="-120"/>
              </a:rPr>
              <a:t>area</a:t>
            </a:r>
          </a:p>
        </p:txBody>
      </p:sp>
      <p:sp>
        <p:nvSpPr>
          <p:cNvPr id="20487" name="Line 7"/>
          <p:cNvSpPr>
            <a:spLocks noChangeShapeType="1"/>
          </p:cNvSpPr>
          <p:nvPr/>
        </p:nvSpPr>
        <p:spPr bwMode="auto">
          <a:xfrm>
            <a:off x="1979712" y="2570679"/>
            <a:ext cx="3125688" cy="2012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2590800" y="2614613"/>
            <a:ext cx="1498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30" charset="-120"/>
              </a:rPr>
              <a:t>Original area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105400" y="2386013"/>
            <a:ext cx="7152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 smtClean="0">
                <a:ea typeface="新細明體" pitchFamily="30" charset="-120"/>
                <a:sym typeface="Symbol"/>
              </a:rPr>
              <a:t></a:t>
            </a:r>
            <a:r>
              <a:rPr lang="en-US" altLang="zh-TW" b="1" dirty="0" smtClean="0">
                <a:ea typeface="新細明體" pitchFamily="30" charset="-120"/>
              </a:rPr>
              <a:t> </a:t>
            </a:r>
            <a:r>
              <a:rPr lang="en-US" altLang="zh-TW" b="1" dirty="0">
                <a:ea typeface="新細明體" pitchFamily="30" charset="-120"/>
              </a:rPr>
              <a:t>100</a:t>
            </a:r>
          </a:p>
        </p:txBody>
      </p:sp>
      <p:sp>
        <p:nvSpPr>
          <p:cNvPr id="20490" name="Line 11"/>
          <p:cNvSpPr>
            <a:spLocks noChangeShapeType="1"/>
          </p:cNvSpPr>
          <p:nvPr/>
        </p:nvSpPr>
        <p:spPr bwMode="auto">
          <a:xfrm flipV="1">
            <a:off x="4876800" y="2895600"/>
            <a:ext cx="990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1" name="Text Box 12"/>
          <p:cNvSpPr txBox="1">
            <a:spLocks noChangeArrowheads="1"/>
          </p:cNvSpPr>
          <p:nvPr/>
        </p:nvSpPr>
        <p:spPr bwMode="auto">
          <a:xfrm>
            <a:off x="4022725" y="3214688"/>
            <a:ext cx="1481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30" charset="-120"/>
              </a:rPr>
              <a:t>Wire or rod</a:t>
            </a:r>
          </a:p>
        </p:txBody>
      </p:sp>
      <p:sp>
        <p:nvSpPr>
          <p:cNvPr id="20492" name="Line 14"/>
          <p:cNvSpPr>
            <a:spLocks noChangeShapeType="1"/>
          </p:cNvSpPr>
          <p:nvPr/>
        </p:nvSpPr>
        <p:spPr bwMode="auto">
          <a:xfrm flipV="1">
            <a:off x="5943600" y="3124200"/>
            <a:ext cx="1066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0493" name="Text Box 15"/>
          <p:cNvSpPr txBox="1">
            <a:spLocks noChangeArrowheads="1"/>
          </p:cNvSpPr>
          <p:nvPr/>
        </p:nvSpPr>
        <p:spPr bwMode="auto">
          <a:xfrm>
            <a:off x="4784725" y="3595688"/>
            <a:ext cx="1489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30" charset="-120"/>
              </a:rPr>
              <a:t>Carbide nib</a:t>
            </a:r>
          </a:p>
        </p:txBody>
      </p:sp>
      <p:sp>
        <p:nvSpPr>
          <p:cNvPr id="20494" name="Line 16"/>
          <p:cNvSpPr>
            <a:spLocks noChangeShapeType="1"/>
          </p:cNvSpPr>
          <p:nvPr/>
        </p:nvSpPr>
        <p:spPr bwMode="auto">
          <a:xfrm>
            <a:off x="6172200" y="2852936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20495" name="Picture 19" descr="smi53586_06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110" y="4000500"/>
            <a:ext cx="5705079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Slide Number Placeholder 1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3CC8D89-C0C6-481F-A944-7C9473827D53}" type="slidenum">
              <a:rPr lang="en-US" altLang="zh-TW"/>
              <a:pPr eaLnBrk="1" hangingPunct="1"/>
              <a:t>14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5653861" y="386104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/>
              <a:t>眼模</a:t>
            </a:r>
            <a:endParaRPr lang="zh-TW" altLang="en-US" b="1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2483768" y="47251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0000FF"/>
                </a:solidFill>
              </a:rPr>
              <a:t>深衝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Stress and Strain in Metals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97767" y="1066800"/>
            <a:ext cx="4352369" cy="55725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 smtClean="0">
                <a:ea typeface="新細明體" pitchFamily="30" charset="-120"/>
              </a:rPr>
              <a:t>Metals undergo deformation under uniaxial tensile force.</a:t>
            </a:r>
          </a:p>
          <a:p>
            <a:pPr>
              <a:lnSpc>
                <a:spcPct val="90000"/>
              </a:lnSpc>
            </a:pP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Elastic deformation</a:t>
            </a:r>
            <a:r>
              <a:rPr lang="en-US" altLang="zh-TW" sz="2400" b="1" dirty="0" smtClean="0">
                <a:ea typeface="新細明體" pitchFamily="30" charset="-120"/>
              </a:rPr>
              <a:t>: </a:t>
            </a:r>
            <a:r>
              <a:rPr lang="en-US" altLang="zh-TW" sz="2400" dirty="0" smtClean="0">
                <a:ea typeface="新細明體" pitchFamily="30" charset="-120"/>
              </a:rPr>
              <a:t>Metal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returns to its original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err="1" smtClean="0">
                <a:ea typeface="新細明體" pitchFamily="30" charset="-120"/>
              </a:rPr>
              <a:t>dimen-sion</a:t>
            </a:r>
            <a:r>
              <a:rPr lang="en-US" altLang="zh-TW" sz="2400" dirty="0" smtClean="0">
                <a:ea typeface="新細明體" pitchFamily="30" charset="-120"/>
              </a:rPr>
              <a:t> after tensile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force is removed.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Atoms are displaced but not to take new positions and return to original positions when force is removed.</a:t>
            </a:r>
          </a:p>
          <a:p>
            <a:pPr>
              <a:lnSpc>
                <a:spcPct val="90000"/>
              </a:lnSpc>
            </a:pP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Plastic deformation</a:t>
            </a:r>
            <a:r>
              <a:rPr lang="en-US" altLang="zh-TW" sz="2400" b="1" dirty="0" smtClean="0">
                <a:ea typeface="新細明體" pitchFamily="30" charset="-120"/>
              </a:rPr>
              <a:t>: </a:t>
            </a:r>
            <a:r>
              <a:rPr lang="en-US" altLang="zh-TW" sz="2400" dirty="0" smtClean="0">
                <a:ea typeface="新細明體" pitchFamily="30" charset="-120"/>
              </a:rPr>
              <a:t>The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metal is deformed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such an extent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that it cannot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return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to its original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dimension. Atoms are permanently displaced. Such as the extensive plastic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deformability of steel.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zh-TW" sz="2400" dirty="0" smtClean="0">
              <a:ea typeface="新細明體" pitchFamily="30" charset="-12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zh-TW" sz="2400" dirty="0" smtClean="0">
                <a:ea typeface="新細明體" pitchFamily="30" charset="-120"/>
              </a:rPr>
              <a:t> </a:t>
            </a:r>
          </a:p>
        </p:txBody>
      </p:sp>
      <p:sp>
        <p:nvSpPr>
          <p:cNvPr id="21511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2B21B2-0200-4AEA-B762-CA25EE0A7A60}" type="slidenum">
              <a:rPr lang="en-US" altLang="zh-TW"/>
              <a:pPr eaLnBrk="1" hangingPunct="1"/>
              <a:t>15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7" y="1052736"/>
            <a:ext cx="4214351" cy="55866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932040" y="5517232"/>
            <a:ext cx="2127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Elastic deformation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Engineering Stress and Strain</a:t>
            </a:r>
          </a:p>
        </p:txBody>
      </p:sp>
      <p:sp>
        <p:nvSpPr>
          <p:cNvPr id="1031" name="Rectangle 8"/>
          <p:cNvSpPr>
            <a:spLocks noGrp="1" noChangeArrowheads="1"/>
          </p:cNvSpPr>
          <p:nvPr>
            <p:ph idx="1"/>
          </p:nvPr>
        </p:nvSpPr>
        <p:spPr>
          <a:xfrm>
            <a:off x="488131" y="1066800"/>
            <a:ext cx="7772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400" b="1" dirty="0" smtClean="0">
                <a:solidFill>
                  <a:srgbClr val="FF6600"/>
                </a:solidFill>
                <a:ea typeface="新細明體" pitchFamily="30" charset="-120"/>
              </a:rPr>
              <a:t>   Engineering stress</a:t>
            </a:r>
            <a:r>
              <a:rPr lang="en-US" altLang="zh-TW" sz="2400" b="1" dirty="0" smtClean="0">
                <a:ea typeface="新細明體" pitchFamily="30" charset="-120"/>
              </a:rPr>
              <a:t>  </a:t>
            </a:r>
            <a:r>
              <a:rPr lang="en-US" altLang="zh-TW" b="1" i="1" dirty="0" smtClean="0">
                <a:ea typeface="新細明體" pitchFamily="30" charset="-120"/>
                <a:cs typeface="Times New Roman" pitchFamily="18" charset="0"/>
              </a:rPr>
              <a:t>σ</a:t>
            </a:r>
            <a:r>
              <a:rPr lang="en-US" altLang="zh-TW" sz="2400" b="1" dirty="0" smtClean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000" b="1" dirty="0" smtClean="0">
                <a:ea typeface="新細明體" pitchFamily="30" charset="-120"/>
                <a:cs typeface="Times New Roman" pitchFamily="18" charset="0"/>
              </a:rPr>
              <a:t>= </a:t>
            </a:r>
          </a:p>
          <a:p>
            <a:endParaRPr lang="en-US" altLang="zh-TW" sz="2000" b="1" dirty="0" smtClean="0">
              <a:ea typeface="新細明體" pitchFamily="30" charset="-120"/>
            </a:endParaRPr>
          </a:p>
        </p:txBody>
      </p:sp>
      <p:sp>
        <p:nvSpPr>
          <p:cNvPr id="1032" name="Line 4"/>
          <p:cNvSpPr>
            <a:spLocks noChangeShapeType="1"/>
          </p:cNvSpPr>
          <p:nvPr/>
        </p:nvSpPr>
        <p:spPr bwMode="auto">
          <a:xfrm>
            <a:off x="1250131" y="2209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3" name="Line 5"/>
          <p:cNvSpPr>
            <a:spLocks noChangeShapeType="1"/>
          </p:cNvSpPr>
          <p:nvPr/>
        </p:nvSpPr>
        <p:spPr bwMode="auto">
          <a:xfrm>
            <a:off x="1707331" y="2209800"/>
            <a:ext cx="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4" name="Freeform 7"/>
          <p:cNvSpPr>
            <a:spLocks/>
          </p:cNvSpPr>
          <p:nvPr/>
        </p:nvSpPr>
        <p:spPr bwMode="auto">
          <a:xfrm>
            <a:off x="1250131" y="3810000"/>
            <a:ext cx="457200" cy="76200"/>
          </a:xfrm>
          <a:custGeom>
            <a:avLst/>
            <a:gdLst>
              <a:gd name="T0" fmla="*/ 0 w 288"/>
              <a:gd name="T1" fmla="*/ 0 h 48"/>
              <a:gd name="T2" fmla="*/ 2147483647 w 288"/>
              <a:gd name="T3" fmla="*/ 2147483647 h 48"/>
              <a:gd name="T4" fmla="*/ 2147483647 w 288"/>
              <a:gd name="T5" fmla="*/ 0 h 48"/>
              <a:gd name="T6" fmla="*/ 0 60000 65536"/>
              <a:gd name="T7" fmla="*/ 0 60000 65536"/>
              <a:gd name="T8" fmla="*/ 0 60000 65536"/>
              <a:gd name="T9" fmla="*/ 0 w 288"/>
              <a:gd name="T10" fmla="*/ 0 h 48"/>
              <a:gd name="T11" fmla="*/ 288 w 288"/>
              <a:gd name="T12" fmla="*/ 48 h 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48">
                <a:moveTo>
                  <a:pt x="0" y="0"/>
                </a:moveTo>
                <a:cubicBezTo>
                  <a:pt x="48" y="24"/>
                  <a:pt x="96" y="48"/>
                  <a:pt x="144" y="48"/>
                </a:cubicBezTo>
                <a:cubicBezTo>
                  <a:pt x="192" y="48"/>
                  <a:pt x="240" y="24"/>
                  <a:pt x="28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pic>
        <p:nvPicPr>
          <p:cNvPr id="1035" name="Picture 9" descr="C:\Documents and Settings\Naveen\Desktop\Mcgraw\jpegs\tensi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1" y="1676400"/>
            <a:ext cx="48768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" name="Line 10"/>
          <p:cNvSpPr>
            <a:spLocks noChangeShapeType="1"/>
          </p:cNvSpPr>
          <p:nvPr/>
        </p:nvSpPr>
        <p:spPr bwMode="auto">
          <a:xfrm flipH="1">
            <a:off x="1173931" y="2590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7" name="Line 11"/>
          <p:cNvSpPr>
            <a:spLocks noChangeShapeType="1"/>
          </p:cNvSpPr>
          <p:nvPr/>
        </p:nvSpPr>
        <p:spPr bwMode="auto">
          <a:xfrm flipH="1">
            <a:off x="1097731" y="44958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8" name="Line 12"/>
          <p:cNvSpPr>
            <a:spLocks noChangeShapeType="1"/>
          </p:cNvSpPr>
          <p:nvPr/>
        </p:nvSpPr>
        <p:spPr bwMode="auto">
          <a:xfrm flipV="1">
            <a:off x="1250131" y="25908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9" name="Line 13"/>
          <p:cNvSpPr>
            <a:spLocks noChangeShapeType="1"/>
          </p:cNvSpPr>
          <p:nvPr/>
        </p:nvSpPr>
        <p:spPr bwMode="auto">
          <a:xfrm>
            <a:off x="1250131" y="3581400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0" name="Line 16"/>
          <p:cNvSpPr>
            <a:spLocks noChangeShapeType="1"/>
          </p:cNvSpPr>
          <p:nvPr/>
        </p:nvSpPr>
        <p:spPr bwMode="auto">
          <a:xfrm>
            <a:off x="945331" y="2743200"/>
            <a:ext cx="7620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548456" y="2452688"/>
            <a:ext cx="450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30" charset="-120"/>
              </a:rPr>
              <a:t>A</a:t>
            </a:r>
            <a:r>
              <a:rPr lang="en-US" altLang="zh-TW" sz="2000" b="1" baseline="-25000">
                <a:ea typeface="新細明體" pitchFamily="30" charset="-120"/>
              </a:rPr>
              <a:t>0</a:t>
            </a: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3002731" y="49530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3" name="Line 19"/>
          <p:cNvSpPr>
            <a:spLocks noChangeShapeType="1"/>
          </p:cNvSpPr>
          <p:nvPr/>
        </p:nvSpPr>
        <p:spPr bwMode="auto">
          <a:xfrm flipV="1">
            <a:off x="3002731" y="17526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4" name="Line 21"/>
          <p:cNvSpPr>
            <a:spLocks noChangeShapeType="1"/>
          </p:cNvSpPr>
          <p:nvPr/>
        </p:nvSpPr>
        <p:spPr bwMode="auto">
          <a:xfrm>
            <a:off x="3307531" y="2209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5" name="Line 22"/>
          <p:cNvSpPr>
            <a:spLocks noChangeShapeType="1"/>
          </p:cNvSpPr>
          <p:nvPr/>
        </p:nvSpPr>
        <p:spPr bwMode="auto">
          <a:xfrm flipH="1" flipV="1">
            <a:off x="3459931" y="22098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6" name="Line 23"/>
          <p:cNvSpPr>
            <a:spLocks noChangeShapeType="1"/>
          </p:cNvSpPr>
          <p:nvPr/>
        </p:nvSpPr>
        <p:spPr bwMode="auto">
          <a:xfrm>
            <a:off x="3459931" y="27432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7" name="Line 24"/>
          <p:cNvSpPr>
            <a:spLocks noChangeShapeType="1"/>
          </p:cNvSpPr>
          <p:nvPr/>
        </p:nvSpPr>
        <p:spPr bwMode="auto">
          <a:xfrm flipH="1">
            <a:off x="2469331" y="22860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8" name="Line 25"/>
          <p:cNvSpPr>
            <a:spLocks noChangeShapeType="1"/>
          </p:cNvSpPr>
          <p:nvPr/>
        </p:nvSpPr>
        <p:spPr bwMode="auto">
          <a:xfrm flipH="1">
            <a:off x="2393131" y="48768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9" name="Line 26"/>
          <p:cNvSpPr>
            <a:spLocks noChangeShapeType="1"/>
          </p:cNvSpPr>
          <p:nvPr/>
        </p:nvSpPr>
        <p:spPr bwMode="auto">
          <a:xfrm flipV="1">
            <a:off x="2545531" y="22860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0" name="Line 27"/>
          <p:cNvSpPr>
            <a:spLocks noChangeShapeType="1"/>
          </p:cNvSpPr>
          <p:nvPr/>
        </p:nvSpPr>
        <p:spPr bwMode="auto">
          <a:xfrm>
            <a:off x="2545531" y="3352800"/>
            <a:ext cx="0" cy="1524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1" name="Line 30"/>
          <p:cNvSpPr>
            <a:spLocks noChangeShapeType="1"/>
          </p:cNvSpPr>
          <p:nvPr/>
        </p:nvSpPr>
        <p:spPr bwMode="auto">
          <a:xfrm flipH="1">
            <a:off x="3307531" y="297180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2" name="Line 31"/>
          <p:cNvSpPr>
            <a:spLocks noChangeShapeType="1"/>
          </p:cNvSpPr>
          <p:nvPr/>
        </p:nvSpPr>
        <p:spPr bwMode="auto">
          <a:xfrm flipH="1">
            <a:off x="3247206" y="4862513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3" name="Line 32"/>
          <p:cNvSpPr>
            <a:spLocks noChangeShapeType="1"/>
          </p:cNvSpPr>
          <p:nvPr/>
        </p:nvSpPr>
        <p:spPr bwMode="auto">
          <a:xfrm flipV="1">
            <a:off x="3399606" y="2957513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4" name="Line 33"/>
          <p:cNvSpPr>
            <a:spLocks noChangeShapeType="1"/>
          </p:cNvSpPr>
          <p:nvPr/>
        </p:nvSpPr>
        <p:spPr bwMode="auto">
          <a:xfrm>
            <a:off x="3399606" y="3948113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5" name="Text Box 35"/>
          <p:cNvSpPr txBox="1">
            <a:spLocks noChangeArrowheads="1"/>
          </p:cNvSpPr>
          <p:nvPr/>
        </p:nvSpPr>
        <p:spPr bwMode="auto">
          <a:xfrm>
            <a:off x="3307530" y="2362200"/>
            <a:ext cx="593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err="1">
                <a:ea typeface="新細明體" pitchFamily="30" charset="-120"/>
                <a:cs typeface="Times New Roman" pitchFamily="18" charset="0"/>
              </a:rPr>
              <a:t>Δ</a:t>
            </a:r>
            <a:r>
              <a:rPr lang="en-US" altLang="zh-TW" sz="2400" b="1" i="1" dirty="0" err="1">
                <a:ea typeface="新細明體" pitchFamily="30" charset="-120"/>
                <a:cs typeface="Times New Roman" pitchFamily="18" charset="0"/>
              </a:rPr>
              <a:t>l</a:t>
            </a:r>
            <a:endParaRPr lang="en-US" altLang="zh-TW" sz="2400" b="1" i="1" dirty="0">
              <a:ea typeface="新細明體" pitchFamily="30" charset="-120"/>
              <a:cs typeface="Times New Roman" pitchFamily="18" charset="0"/>
            </a:endParaRPr>
          </a:p>
          <a:p>
            <a:pPr eaLnBrk="1" hangingPunct="1"/>
            <a:endParaRPr lang="en-US" altLang="zh-TW" sz="2400" b="1" dirty="0">
              <a:ea typeface="新細明體" pitchFamily="30" charset="-120"/>
            </a:endParaRPr>
          </a:p>
        </p:txBody>
      </p:sp>
      <p:sp>
        <p:nvSpPr>
          <p:cNvPr id="1056" name="Line 39"/>
          <p:cNvSpPr>
            <a:spLocks noChangeShapeType="1"/>
          </p:cNvSpPr>
          <p:nvPr/>
        </p:nvSpPr>
        <p:spPr bwMode="auto">
          <a:xfrm flipV="1">
            <a:off x="2393131" y="3581400"/>
            <a:ext cx="60960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57" name="Text Box 40"/>
          <p:cNvSpPr txBox="1">
            <a:spLocks noChangeArrowheads="1"/>
          </p:cNvSpPr>
          <p:nvPr/>
        </p:nvSpPr>
        <p:spPr bwMode="auto">
          <a:xfrm>
            <a:off x="2148656" y="3824288"/>
            <a:ext cx="368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30" charset="-120"/>
              </a:rPr>
              <a:t>A</a:t>
            </a:r>
          </a:p>
        </p:txBody>
      </p:sp>
      <p:sp>
        <p:nvSpPr>
          <p:cNvPr id="1058" name="Text Box 46"/>
          <p:cNvSpPr txBox="1">
            <a:spLocks noChangeArrowheads="1"/>
          </p:cNvSpPr>
          <p:nvPr/>
        </p:nvSpPr>
        <p:spPr bwMode="auto">
          <a:xfrm>
            <a:off x="3901256" y="852488"/>
            <a:ext cx="45002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F (Average uniaxial tensile force)</a:t>
            </a:r>
          </a:p>
        </p:txBody>
      </p:sp>
      <p:sp>
        <p:nvSpPr>
          <p:cNvPr id="1059" name="Line 47"/>
          <p:cNvSpPr>
            <a:spLocks noChangeShapeType="1"/>
          </p:cNvSpPr>
          <p:nvPr/>
        </p:nvSpPr>
        <p:spPr bwMode="auto">
          <a:xfrm>
            <a:off x="3993330" y="1295399"/>
            <a:ext cx="4408131" cy="1875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0" name="Text Box 48"/>
          <p:cNvSpPr txBox="1">
            <a:spLocks noChangeArrowheads="1"/>
          </p:cNvSpPr>
          <p:nvPr/>
        </p:nvSpPr>
        <p:spPr bwMode="auto">
          <a:xfrm>
            <a:off x="3977456" y="1309688"/>
            <a:ext cx="45384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>
                <a:ea typeface="新細明體" pitchFamily="30" charset="-120"/>
              </a:rPr>
              <a:t>A</a:t>
            </a:r>
            <a:r>
              <a:rPr lang="en-US" altLang="zh-TW" sz="2400" b="1" baseline="-25000">
                <a:ea typeface="新細明體" pitchFamily="30" charset="-120"/>
              </a:rPr>
              <a:t>0</a:t>
            </a:r>
            <a:r>
              <a:rPr lang="en-US" altLang="zh-TW" sz="2400" b="1">
                <a:ea typeface="新細明體" pitchFamily="30" charset="-120"/>
              </a:rPr>
              <a:t> (Original cross-sectional area)</a:t>
            </a:r>
          </a:p>
        </p:txBody>
      </p:sp>
      <p:sp>
        <p:nvSpPr>
          <p:cNvPr id="1061" name="Text Box 49"/>
          <p:cNvSpPr txBox="1">
            <a:spLocks noChangeArrowheads="1"/>
          </p:cNvSpPr>
          <p:nvPr/>
        </p:nvSpPr>
        <p:spPr bwMode="auto">
          <a:xfrm>
            <a:off x="3993330" y="1772816"/>
            <a:ext cx="4572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Units of </a:t>
            </a:r>
            <a:r>
              <a:rPr lang="en-US" altLang="zh-TW" sz="2400" b="1" dirty="0" smtClean="0">
                <a:ea typeface="新細明體" pitchFamily="30" charset="-120"/>
              </a:rPr>
              <a:t>stress</a:t>
            </a:r>
            <a:r>
              <a:rPr lang="en-US" altLang="zh-TW" sz="2400" b="1" dirty="0" smtClean="0">
                <a:ea typeface="新細明體" pitchFamily="30" charset="-120"/>
                <a:sym typeface="Symbol"/>
              </a:rPr>
              <a:t>: </a:t>
            </a:r>
            <a:r>
              <a:rPr lang="en-US" altLang="zh-TW" sz="2400" b="1" dirty="0" smtClean="0">
                <a:ea typeface="新細明體" pitchFamily="30" charset="-120"/>
              </a:rPr>
              <a:t>psi (</a:t>
            </a:r>
            <a:r>
              <a:rPr lang="en-US" altLang="zh-TW" sz="2400" b="1" dirty="0" err="1" smtClean="0">
                <a:ea typeface="新細明體" pitchFamily="30" charset="-120"/>
              </a:rPr>
              <a:t>lb</a:t>
            </a:r>
            <a:r>
              <a:rPr lang="en-US" altLang="zh-TW" sz="2400" b="1" i="1" baseline="-25000" dirty="0" err="1" smtClean="0">
                <a:ea typeface="新細明體" pitchFamily="30" charset="-120"/>
              </a:rPr>
              <a:t>f</a:t>
            </a:r>
            <a:r>
              <a:rPr lang="en-US" altLang="zh-TW" sz="2400" b="1" dirty="0" smtClean="0">
                <a:ea typeface="新細明體" pitchFamily="30" charset="-120"/>
              </a:rPr>
              <a:t>/in.</a:t>
            </a:r>
            <a:r>
              <a:rPr lang="en-US" altLang="zh-TW" sz="2400" b="1" baseline="30000" dirty="0" smtClean="0">
                <a:ea typeface="新細明體" pitchFamily="30" charset="-120"/>
              </a:rPr>
              <a:t>2</a:t>
            </a:r>
            <a:r>
              <a:rPr lang="en-US" altLang="zh-TW" sz="2400" b="1" dirty="0" smtClean="0">
                <a:ea typeface="新細明體" pitchFamily="30" charset="-120"/>
              </a:rPr>
              <a:t>) or                       </a:t>
            </a:r>
            <a:br>
              <a:rPr lang="en-US" altLang="zh-TW" sz="2400" b="1" dirty="0" smtClean="0">
                <a:ea typeface="新細明體" pitchFamily="30" charset="-120"/>
              </a:rPr>
            </a:br>
            <a:r>
              <a:rPr lang="en-US" altLang="zh-TW" sz="2400" b="1" dirty="0" smtClean="0">
                <a:ea typeface="新細明體" pitchFamily="30" charset="-120"/>
              </a:rPr>
              <a:t>                          Pa</a:t>
            </a:r>
            <a:r>
              <a:rPr lang="en-US" altLang="zh-TW" sz="2400" b="1" baseline="30000" dirty="0" smtClean="0">
                <a:ea typeface="新細明體" pitchFamily="30" charset="-120"/>
              </a:rPr>
              <a:t> </a:t>
            </a:r>
            <a:r>
              <a:rPr lang="en-US" altLang="zh-TW" sz="2400" b="1" dirty="0">
                <a:ea typeface="新細明體" pitchFamily="30" charset="-120"/>
              </a:rPr>
              <a:t>(</a:t>
            </a:r>
            <a:r>
              <a:rPr lang="en-US" altLang="zh-TW" sz="2400" b="1" dirty="0" smtClean="0">
                <a:ea typeface="新細明體" pitchFamily="30" charset="-120"/>
              </a:rPr>
              <a:t>N/m</a:t>
            </a:r>
            <a:r>
              <a:rPr lang="en-US" altLang="zh-TW" sz="2400" b="1" baseline="30000" dirty="0" smtClean="0">
                <a:ea typeface="新細明體" pitchFamily="30" charset="-120"/>
              </a:rPr>
              <a:t>2</a:t>
            </a:r>
            <a:r>
              <a:rPr lang="en-US" altLang="zh-TW" sz="2400" b="1" dirty="0" smtClean="0">
                <a:ea typeface="新細明體" pitchFamily="30" charset="-120"/>
              </a:rPr>
              <a:t>, </a:t>
            </a:r>
            <a:r>
              <a:rPr lang="en-US" altLang="zh-TW" sz="2400" b="1" dirty="0" err="1" smtClean="0">
                <a:ea typeface="新細明體" pitchFamily="30" charset="-120"/>
              </a:rPr>
              <a:t>Pascals</a:t>
            </a:r>
            <a:r>
              <a:rPr lang="en-US" altLang="zh-TW" sz="2400" b="1" dirty="0" smtClean="0">
                <a:ea typeface="新細明體" pitchFamily="30" charset="-120"/>
              </a:rPr>
              <a:t>)  </a:t>
            </a:r>
            <a:endParaRPr lang="en-US" altLang="zh-TW" sz="2400" b="1" dirty="0">
              <a:ea typeface="新細明體" pitchFamily="30" charset="-120"/>
            </a:endParaRPr>
          </a:p>
        </p:txBody>
      </p:sp>
      <p:sp>
        <p:nvSpPr>
          <p:cNvPr id="1062" name="Text Box 50"/>
          <p:cNvSpPr txBox="1">
            <a:spLocks noChangeArrowheads="1"/>
          </p:cNvSpPr>
          <p:nvPr/>
        </p:nvSpPr>
        <p:spPr bwMode="auto">
          <a:xfrm>
            <a:off x="3995936" y="2564904"/>
            <a:ext cx="467948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FF0000"/>
                </a:solidFill>
                <a:ea typeface="新細明體" pitchFamily="30" charset="-120"/>
              </a:rPr>
              <a:t>1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psi </a:t>
            </a:r>
            <a:r>
              <a:rPr lang="en-US" altLang="zh-TW" sz="2400" b="1" dirty="0">
                <a:solidFill>
                  <a:srgbClr val="FF0000"/>
                </a:solidFill>
                <a:ea typeface="新細明體" pitchFamily="30" charset="-120"/>
              </a:rPr>
              <a:t>= 6.89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  <a:sym typeface="Symbol"/>
              </a:rPr>
              <a:t>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ea typeface="新細明體" pitchFamily="30" charset="-120"/>
              </a:rPr>
              <a:t>10</a:t>
            </a:r>
            <a:r>
              <a:rPr lang="en-US" altLang="zh-TW" sz="2400" b="1" baseline="30000" dirty="0">
                <a:solidFill>
                  <a:srgbClr val="FF0000"/>
                </a:solidFill>
                <a:ea typeface="新細明體" pitchFamily="30" charset="-120"/>
              </a:rPr>
              <a:t>3</a:t>
            </a:r>
            <a:r>
              <a:rPr lang="en-US" altLang="zh-TW" sz="2400" b="1" dirty="0">
                <a:solidFill>
                  <a:srgbClr val="FF0000"/>
                </a:solidFill>
                <a:ea typeface="新細明體" pitchFamily="30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Pa</a:t>
            </a:r>
            <a:b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</a:b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10</a:t>
            </a:r>
            <a:r>
              <a:rPr lang="en-US" altLang="zh-TW" sz="2400" b="1" baseline="30000" dirty="0" smtClean="0">
                <a:solidFill>
                  <a:srgbClr val="FF0000"/>
                </a:solidFill>
                <a:ea typeface="新細明體" pitchFamily="30" charset="-120"/>
              </a:rPr>
              <a:t>6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Pa = 1 MPa = 10.204 </a:t>
            </a:r>
            <a:r>
              <a:rPr lang="en-US" altLang="zh-TW" sz="2400" b="1" dirty="0" err="1" smtClean="0">
                <a:solidFill>
                  <a:srgbClr val="FF0000"/>
                </a:solidFill>
                <a:ea typeface="新細明體" pitchFamily="30" charset="-120"/>
              </a:rPr>
              <a:t>atm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/>
            </a:r>
            <a:b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</a:b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1000 psi = 1 </a:t>
            </a:r>
            <a:r>
              <a:rPr lang="en-US" altLang="zh-TW" sz="2400" b="1" dirty="0" err="1" smtClean="0">
                <a:solidFill>
                  <a:srgbClr val="FF0000"/>
                </a:solidFill>
                <a:ea typeface="新細明體" pitchFamily="30" charset="-120"/>
              </a:rPr>
              <a:t>ksi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= 6.89 MPa</a:t>
            </a:r>
            <a:b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</a:b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1 </a:t>
            </a:r>
            <a:r>
              <a:rPr lang="en-US" altLang="zh-TW" sz="2400" b="1" dirty="0" err="1" smtClean="0">
                <a:solidFill>
                  <a:srgbClr val="FF0000"/>
                </a:solidFill>
                <a:ea typeface="新細明體" pitchFamily="30" charset="-120"/>
              </a:rPr>
              <a:t>kgf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/mm</a:t>
            </a:r>
            <a:r>
              <a:rPr lang="en-US" altLang="zh-TW" sz="2400" b="1" baseline="30000" dirty="0" smtClean="0">
                <a:solidFill>
                  <a:srgbClr val="FF0000"/>
                </a:solidFill>
                <a:ea typeface="新細明體" pitchFamily="30" charset="-120"/>
              </a:rPr>
              <a:t>2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= 9.8 N/mm</a:t>
            </a:r>
            <a:r>
              <a:rPr lang="en-US" altLang="zh-TW" sz="2400" b="1" baseline="30000" dirty="0" smtClean="0">
                <a:solidFill>
                  <a:srgbClr val="FF0000"/>
                </a:solidFill>
                <a:ea typeface="新細明體" pitchFamily="30" charset="-120"/>
              </a:rPr>
              <a:t>2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= 9.8 MPa</a:t>
            </a:r>
            <a:endParaRPr lang="en-US" altLang="zh-TW" sz="2400" b="1" dirty="0">
              <a:solidFill>
                <a:srgbClr val="FF0000"/>
              </a:solidFill>
              <a:ea typeface="新細明體" pitchFamily="30" charset="-120"/>
            </a:endParaRPr>
          </a:p>
        </p:txBody>
      </p:sp>
      <p:sp>
        <p:nvSpPr>
          <p:cNvPr id="1063" name="Text Box 51"/>
          <p:cNvSpPr txBox="1">
            <a:spLocks noChangeArrowheads="1"/>
          </p:cNvSpPr>
          <p:nvPr/>
        </p:nvSpPr>
        <p:spPr bwMode="auto">
          <a:xfrm>
            <a:off x="3654251" y="4155653"/>
            <a:ext cx="32175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FF6600"/>
                </a:solidFill>
                <a:ea typeface="新細明體" pitchFamily="30" charset="-120"/>
              </a:rPr>
              <a:t>Engineering strain</a:t>
            </a:r>
            <a:r>
              <a:rPr lang="en-US" altLang="zh-TW" sz="2400" b="1" dirty="0">
                <a:ea typeface="新細明體" pitchFamily="30" charset="-120"/>
              </a:rPr>
              <a:t> </a:t>
            </a:r>
            <a:r>
              <a:rPr lang="en-US" altLang="zh-TW" sz="2400" b="1" dirty="0" smtClean="0">
                <a:ea typeface="新細明體" pitchFamily="30" charset="-120"/>
              </a:rPr>
              <a:t> </a:t>
            </a:r>
            <a:r>
              <a:rPr lang="en-US" altLang="zh-TW" sz="3200" b="1" i="1" dirty="0">
                <a:ea typeface="新細明體" pitchFamily="30" charset="-120"/>
                <a:cs typeface="Times New Roman" pitchFamily="18" charset="0"/>
              </a:rPr>
              <a:t>ε</a:t>
            </a:r>
            <a:r>
              <a:rPr lang="en-US" altLang="zh-TW" sz="2400" b="1" dirty="0">
                <a:ea typeface="新細明體" pitchFamily="30" charset="-120"/>
                <a:cs typeface="Times New Roman" pitchFamily="18" charset="0"/>
              </a:rPr>
              <a:t> =</a:t>
            </a:r>
          </a:p>
          <a:p>
            <a:pPr eaLnBrk="1" hangingPunct="1"/>
            <a:endParaRPr lang="en-US" altLang="zh-TW" sz="2400" b="1" dirty="0">
              <a:ea typeface="新細明體" pitchFamily="30" charset="-120"/>
            </a:endParaRPr>
          </a:p>
        </p:txBody>
      </p:sp>
      <p:sp>
        <p:nvSpPr>
          <p:cNvPr id="1064" name="Text Box 52"/>
          <p:cNvSpPr txBox="1">
            <a:spLocks noChangeArrowheads="1"/>
          </p:cNvSpPr>
          <p:nvPr/>
        </p:nvSpPr>
        <p:spPr bwMode="auto">
          <a:xfrm>
            <a:off x="6754848" y="4119463"/>
            <a:ext cx="24256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Change in length</a:t>
            </a:r>
          </a:p>
        </p:txBody>
      </p:sp>
      <p:sp>
        <p:nvSpPr>
          <p:cNvPr id="1065" name="Line 53"/>
          <p:cNvSpPr>
            <a:spLocks noChangeShapeType="1"/>
          </p:cNvSpPr>
          <p:nvPr/>
        </p:nvSpPr>
        <p:spPr bwMode="auto">
          <a:xfrm>
            <a:off x="6812730" y="4553322"/>
            <a:ext cx="2257389" cy="2780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66" name="Text Box 54"/>
          <p:cNvSpPr txBox="1">
            <a:spLocks noChangeArrowheads="1"/>
          </p:cNvSpPr>
          <p:nvPr/>
        </p:nvSpPr>
        <p:spPr bwMode="auto">
          <a:xfrm>
            <a:off x="6771023" y="4509120"/>
            <a:ext cx="2268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Original  length</a:t>
            </a:r>
          </a:p>
        </p:txBody>
      </p:sp>
      <p:graphicFrame>
        <p:nvGraphicFramePr>
          <p:cNvPr id="1026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1516162"/>
              </p:ext>
            </p:extLst>
          </p:nvPr>
        </p:nvGraphicFramePr>
        <p:xfrm>
          <a:off x="6760344" y="4931940"/>
          <a:ext cx="184308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" name="方程式" r:id="rId4" imgW="812520" imgH="431640" progId="Equation.3">
                  <p:embed/>
                </p:oleObj>
              </mc:Choice>
              <mc:Fallback>
                <p:oleObj name="方程式" r:id="rId4" imgW="812520" imgH="431640" progId="Equation.3">
                  <p:embed/>
                  <p:pic>
                    <p:nvPicPr>
                      <p:cNvPr id="0" name="Picture 2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0344" y="4931940"/>
                        <a:ext cx="1843087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261562"/>
              </p:ext>
            </p:extLst>
          </p:nvPr>
        </p:nvGraphicFramePr>
        <p:xfrm>
          <a:off x="2409006" y="2819400"/>
          <a:ext cx="26035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" name="方程式" r:id="rId6" imgW="101520" imgH="177480" progId="Equation.3">
                  <p:embed/>
                </p:oleObj>
              </mc:Choice>
              <mc:Fallback>
                <p:oleObj name="方程式" r:id="rId6" imgW="101520" imgH="177480" progId="Equation.3">
                  <p:embed/>
                  <p:pic>
                    <p:nvPicPr>
                      <p:cNvPr id="0" name="Picture 2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9006" y="2819400"/>
                        <a:ext cx="26035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807358"/>
              </p:ext>
            </p:extLst>
          </p:nvPr>
        </p:nvGraphicFramePr>
        <p:xfrm>
          <a:off x="1080269" y="3124200"/>
          <a:ext cx="2952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方程式" r:id="rId8" imgW="126720" imgH="228600" progId="Equation.3">
                  <p:embed/>
                </p:oleObj>
              </mc:Choice>
              <mc:Fallback>
                <p:oleObj name="方程式" r:id="rId8" imgW="126720" imgH="228600" progId="Equation.3">
                  <p:embed/>
                  <p:pic>
                    <p:nvPicPr>
                      <p:cNvPr id="0" name="Picture 2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269" y="3124200"/>
                        <a:ext cx="2952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065504"/>
              </p:ext>
            </p:extLst>
          </p:nvPr>
        </p:nvGraphicFramePr>
        <p:xfrm>
          <a:off x="3290069" y="3429000"/>
          <a:ext cx="2952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方程式" r:id="rId10" imgW="126720" imgH="228600" progId="Equation.3">
                  <p:embed/>
                </p:oleObj>
              </mc:Choice>
              <mc:Fallback>
                <p:oleObj name="方程式" r:id="rId10" imgW="126720" imgH="228600" progId="Equation.3">
                  <p:embed/>
                  <p:pic>
                    <p:nvPicPr>
                      <p:cNvPr id="0" name="Picture 2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0069" y="3429000"/>
                        <a:ext cx="29527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7" name="Text Box 60"/>
          <p:cNvSpPr txBox="1">
            <a:spLocks noChangeArrowheads="1"/>
          </p:cNvSpPr>
          <p:nvPr/>
        </p:nvSpPr>
        <p:spPr bwMode="auto">
          <a:xfrm>
            <a:off x="2325366" y="5603453"/>
            <a:ext cx="44294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0000FF"/>
                </a:solidFill>
                <a:ea typeface="新細明體" pitchFamily="30" charset="-120"/>
              </a:rPr>
              <a:t>Units of strain are in/in or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m/m </a:t>
            </a:r>
            <a:endParaRPr lang="en-US" altLang="zh-TW" sz="2400" b="1" dirty="0">
              <a:solidFill>
                <a:srgbClr val="0000FF"/>
              </a:solidFill>
              <a:ea typeface="新細明體" pitchFamily="30" charset="-120"/>
            </a:endParaRPr>
          </a:p>
        </p:txBody>
      </p:sp>
      <p:sp>
        <p:nvSpPr>
          <p:cNvPr id="1069" name="Slide Number Placeholder 4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806F5EC-C273-42BF-8F9B-DC8B1BF43953}" type="slidenum">
              <a:rPr lang="en-US" altLang="zh-TW"/>
              <a:pPr eaLnBrk="1" hangingPunct="1"/>
              <a:t>16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2697931" y="60651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47" name="Text Box 60"/>
          <p:cNvSpPr txBox="1">
            <a:spLocks noChangeArrowheads="1"/>
          </p:cNvSpPr>
          <p:nvPr/>
        </p:nvSpPr>
        <p:spPr bwMode="auto">
          <a:xfrm>
            <a:off x="683568" y="6125234"/>
            <a:ext cx="81227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200" b="1" dirty="0" smtClean="0">
                <a:solidFill>
                  <a:srgbClr val="0000FF"/>
                </a:solidFill>
                <a:ea typeface="新細明體" pitchFamily="30" charset="-120"/>
              </a:rPr>
              <a:t>% engineering strain </a:t>
            </a:r>
            <a:r>
              <a:rPr lang="en-US" altLang="zh-TW" sz="2200" b="1" dirty="0">
                <a:solidFill>
                  <a:srgbClr val="0000FF"/>
                </a:solidFill>
                <a:ea typeface="新細明體" pitchFamily="30" charset="-120"/>
              </a:rPr>
              <a:t>= engineering </a:t>
            </a:r>
            <a:r>
              <a:rPr lang="en-US" altLang="zh-TW" sz="2200" b="1" dirty="0" smtClean="0">
                <a:solidFill>
                  <a:srgbClr val="0000FF"/>
                </a:solidFill>
                <a:ea typeface="新細明體" pitchFamily="30" charset="-120"/>
              </a:rPr>
              <a:t>strain </a:t>
            </a:r>
            <a:r>
              <a:rPr lang="en-US" altLang="zh-TW" sz="2200" b="1" dirty="0" smtClean="0">
                <a:solidFill>
                  <a:srgbClr val="0000FF"/>
                </a:solidFill>
                <a:ea typeface="新細明體" pitchFamily="30" charset="-120"/>
                <a:sym typeface="Symbol"/>
              </a:rPr>
              <a:t> 100% = % elongation</a:t>
            </a:r>
            <a:endParaRPr lang="en-US" altLang="zh-TW" sz="2200" b="1" dirty="0">
              <a:solidFill>
                <a:srgbClr val="0000FF"/>
              </a:solidFill>
              <a:ea typeface="新細明體" pitchFamily="30" charset="-120"/>
            </a:endParaRPr>
          </a:p>
        </p:txBody>
      </p: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3604391" y="5026967"/>
            <a:ext cx="3523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Gage Length: 51 mm </a:t>
            </a:r>
            <a:endParaRPr lang="en-US" altLang="zh-TW" sz="2400" b="1" dirty="0">
              <a:solidFill>
                <a:srgbClr val="0000FF"/>
              </a:solidFill>
              <a:ea typeface="新細明體" pitchFamily="30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Poisson’s Ratio</a:t>
            </a: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475041"/>
              </p:ext>
            </p:extLst>
          </p:nvPr>
        </p:nvGraphicFramePr>
        <p:xfrm>
          <a:off x="421482" y="908720"/>
          <a:ext cx="5483663" cy="11014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07" name="方程式" r:id="rId3" imgW="2209680" imgH="444240" progId="Equation.3">
                  <p:embed/>
                </p:oleObj>
              </mc:Choice>
              <mc:Fallback>
                <p:oleObj name="方程式" r:id="rId3" imgW="2209680" imgH="444240" progId="Equation.3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2" y="908720"/>
                        <a:ext cx="5483663" cy="11014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75"/>
          <a:stretch/>
        </p:blipFill>
        <p:spPr>
          <a:xfrm>
            <a:off x="6212531" y="1196752"/>
            <a:ext cx="2712993" cy="51845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r="68927"/>
          <a:stretch/>
        </p:blipFill>
        <p:spPr>
          <a:xfrm>
            <a:off x="553902" y="3252050"/>
            <a:ext cx="3413955" cy="3561325"/>
          </a:xfrm>
          <a:prstGeom prst="rect">
            <a:avLst/>
          </a:prstGeom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422597" y="2044005"/>
            <a:ext cx="4248279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  <a:sym typeface="Symbol"/>
              </a:rPr>
              <a:t>: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Poisson’s ratio</a:t>
            </a:r>
            <a:r>
              <a:rPr lang="zh-TW" altLang="en-US" sz="2400" b="1" dirty="0" smtClean="0">
                <a:solidFill>
                  <a:srgbClr val="FF0000"/>
                </a:solidFill>
                <a:ea typeface="新細明體" pitchFamily="30" charset="-120"/>
              </a:rPr>
              <a:t> 波益松比值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Ideal materials: 0.5</a:t>
            </a:r>
          </a:p>
          <a:p>
            <a:pPr eaLnBrk="1" hangingPunct="1"/>
            <a:r>
              <a:rPr lang="en-US" altLang="zh-TW" sz="2400" dirty="0" smtClean="0">
                <a:ea typeface="新細明體" pitchFamily="30" charset="-120"/>
              </a:rPr>
              <a:t>Real </a:t>
            </a:r>
            <a:r>
              <a:rPr lang="en-US" altLang="zh-TW" sz="2400" dirty="0">
                <a:ea typeface="新細明體" pitchFamily="30" charset="-120"/>
              </a:rPr>
              <a:t>materials: </a:t>
            </a:r>
            <a:r>
              <a:rPr lang="en-US" altLang="zh-TW" sz="2400" dirty="0" smtClean="0">
                <a:ea typeface="新細明體" pitchFamily="30" charset="-120"/>
              </a:rPr>
              <a:t>0.25 </a:t>
            </a:r>
            <a:r>
              <a:rPr lang="en-US" altLang="zh-TW" sz="2400" dirty="0">
                <a:ea typeface="新細明體" pitchFamily="30" charset="-120"/>
              </a:rPr>
              <a:t>to </a:t>
            </a:r>
            <a:r>
              <a:rPr lang="en-US" altLang="zh-TW" sz="2400" dirty="0" smtClean="0">
                <a:ea typeface="新細明體" pitchFamily="30" charset="-120"/>
              </a:rPr>
              <a:t>0.4, (0.3).</a:t>
            </a:r>
            <a:endParaRPr lang="en-US" altLang="zh-TW" sz="2400" dirty="0">
              <a:solidFill>
                <a:schemeClr val="accent2"/>
              </a:solidFill>
              <a:ea typeface="新細明體" pitchFamily="30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8" t="4378"/>
          <a:stretch/>
        </p:blipFill>
        <p:spPr>
          <a:xfrm>
            <a:off x="3871391" y="3252050"/>
            <a:ext cx="1708721" cy="3561326"/>
          </a:xfrm>
          <a:prstGeom prst="rect">
            <a:avLst/>
          </a:prstGeom>
        </p:spPr>
      </p:pic>
      <p:cxnSp>
        <p:nvCxnSpPr>
          <p:cNvPr id="10" name="直線接點 9"/>
          <p:cNvCxnSpPr/>
          <p:nvPr/>
        </p:nvCxnSpPr>
        <p:spPr bwMode="auto">
          <a:xfrm>
            <a:off x="553902" y="5157192"/>
            <a:ext cx="46661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線接點 11"/>
          <p:cNvCxnSpPr/>
          <p:nvPr/>
        </p:nvCxnSpPr>
        <p:spPr bwMode="auto">
          <a:xfrm>
            <a:off x="539552" y="6093296"/>
            <a:ext cx="466617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13274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Shear Stress and Shear Strain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27992" y="1064096"/>
            <a:ext cx="7772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zh-TW" sz="2400" b="1" dirty="0" smtClean="0">
                <a:solidFill>
                  <a:srgbClr val="CC3300"/>
                </a:solidFill>
                <a:ea typeface="新細明體" pitchFamily="30" charset="-120"/>
              </a:rPr>
              <a:t>Shear stress</a:t>
            </a:r>
            <a:r>
              <a:rPr lang="en-US" altLang="zh-TW" sz="2400" b="1" dirty="0" smtClean="0">
                <a:ea typeface="新細明體" pitchFamily="30" charset="-120"/>
              </a:rPr>
              <a:t> </a:t>
            </a:r>
            <a:r>
              <a:rPr lang="en-US" altLang="zh-TW" sz="2400" b="1" i="1" dirty="0" smtClean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τ</a:t>
            </a:r>
            <a:r>
              <a:rPr lang="zh-TW" altLang="en-US" sz="2400" b="1" dirty="0" smtClean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ea typeface="新細明體" pitchFamily="30" charset="-120"/>
              </a:rPr>
              <a:t>= 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3966543" y="836712"/>
            <a:ext cx="21387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S (Shear force)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2848000" y="1283568"/>
            <a:ext cx="4532312" cy="203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843808" y="1303933"/>
            <a:ext cx="50831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400" b="1" dirty="0">
                <a:ea typeface="新細明體" pitchFamily="30" charset="-120"/>
              </a:rPr>
              <a:t>A (Area of shear force application)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323528" y="1916832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chemeClr val="accent2"/>
                </a:solidFill>
                <a:ea typeface="新細明體" pitchFamily="30" charset="-120"/>
              </a:rPr>
              <a:t>Shear </a:t>
            </a:r>
            <a:r>
              <a:rPr lang="en-US" altLang="zh-TW" sz="2400" b="1" dirty="0" smtClean="0">
                <a:solidFill>
                  <a:schemeClr val="accent2"/>
                </a:solidFill>
                <a:ea typeface="新細明體" pitchFamily="30" charset="-120"/>
              </a:rPr>
              <a:t>strain</a:t>
            </a:r>
            <a:r>
              <a:rPr lang="zh-TW" altLang="en-US" sz="2400" b="1" dirty="0" smtClean="0">
                <a:solidFill>
                  <a:schemeClr val="accent2"/>
                </a:solidFill>
                <a:ea typeface="新細明體" pitchFamily="30" charset="-120"/>
              </a:rPr>
              <a:t> </a:t>
            </a:r>
            <a:r>
              <a:rPr lang="en-US" altLang="zh-TW" sz="2400" b="1" i="1" dirty="0" smtClean="0">
                <a:solidFill>
                  <a:schemeClr val="accent2"/>
                </a:solidFill>
                <a:ea typeface="新細明體" pitchFamily="30" charset="-120"/>
                <a:cs typeface="Times New Roman" pitchFamily="18" charset="0"/>
              </a:rPr>
              <a:t>γ</a:t>
            </a:r>
            <a:r>
              <a:rPr lang="zh-TW" altLang="en-US" sz="2400" b="1" dirty="0" smtClean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ea typeface="新細明體" pitchFamily="30" charset="-120"/>
              </a:rPr>
              <a:t>= </a:t>
            </a:r>
            <a:endParaRPr lang="en-US" altLang="zh-TW" sz="2400" b="1" dirty="0">
              <a:ea typeface="新細明體" pitchFamily="30" charset="-12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702496" y="1700808"/>
            <a:ext cx="4660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Amount of shear </a:t>
            </a:r>
            <a:r>
              <a:rPr lang="en-US" altLang="zh-TW" sz="2400" b="1" dirty="0" smtClean="0">
                <a:ea typeface="新細明體" pitchFamily="30" charset="-120"/>
              </a:rPr>
              <a:t>displacement </a:t>
            </a:r>
            <a:r>
              <a:rPr lang="en-US" altLang="zh-TW" sz="2400" b="1" i="1" dirty="0" smtClean="0">
                <a:ea typeface="新細明體" pitchFamily="30" charset="-120"/>
              </a:rPr>
              <a:t>a</a:t>
            </a:r>
            <a:endParaRPr lang="en-US" altLang="zh-TW" sz="2400" b="1" i="1" dirty="0">
              <a:ea typeface="新細明體" pitchFamily="30" charset="-120"/>
            </a:endParaRPr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auto">
          <a:xfrm flipV="1">
            <a:off x="2627784" y="2147663"/>
            <a:ext cx="4512335" cy="99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2627784" y="2162944"/>
            <a:ext cx="48518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Distance </a:t>
            </a:r>
            <a:r>
              <a:rPr lang="en-US" altLang="zh-TW" sz="2400" b="1" dirty="0" smtClean="0">
                <a:ea typeface="新細明體" pitchFamily="30" charset="-120"/>
              </a:rPr>
              <a:t>over </a:t>
            </a:r>
            <a:r>
              <a:rPr lang="en-US" altLang="zh-TW" sz="2400" b="1" dirty="0">
                <a:ea typeface="新細明體" pitchFamily="30" charset="-120"/>
              </a:rPr>
              <a:t>which shear </a:t>
            </a:r>
            <a:r>
              <a:rPr lang="en-US" altLang="zh-TW" sz="2400" b="1" dirty="0" smtClean="0">
                <a:ea typeface="新細明體" pitchFamily="30" charset="-120"/>
              </a:rPr>
              <a:t>acts </a:t>
            </a:r>
            <a:r>
              <a:rPr lang="en-US" altLang="zh-TW" sz="2400" b="1" i="1" dirty="0" smtClean="0">
                <a:ea typeface="新細明體" pitchFamily="30" charset="-120"/>
              </a:rPr>
              <a:t>h</a:t>
            </a:r>
            <a:endParaRPr lang="en-US" altLang="zh-TW" sz="2400" b="1" i="1" dirty="0">
              <a:ea typeface="新細明體" pitchFamily="30" charset="-120"/>
            </a:endParaRPr>
          </a:p>
        </p:txBody>
      </p: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343593" y="2780928"/>
            <a:ext cx="3705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smtClean="0">
                <a:solidFill>
                  <a:srgbClr val="CC3300"/>
                </a:solidFill>
                <a:ea typeface="新細明體" pitchFamily="30" charset="-120"/>
              </a:rPr>
              <a:t>Shear </a:t>
            </a:r>
            <a:r>
              <a:rPr lang="en-US" altLang="zh-TW" sz="2400" b="1" dirty="0">
                <a:solidFill>
                  <a:srgbClr val="CC3300"/>
                </a:solidFill>
                <a:ea typeface="新細明體" pitchFamily="30" charset="-120"/>
              </a:rPr>
              <a:t>Modulus</a:t>
            </a:r>
            <a:r>
              <a:rPr lang="en-US" altLang="zh-TW" sz="2400" b="1" dirty="0">
                <a:ea typeface="新細明體" pitchFamily="30" charset="-120"/>
              </a:rPr>
              <a:t>  </a:t>
            </a:r>
            <a:r>
              <a:rPr lang="en-US" altLang="zh-TW" sz="2400" b="1" i="1" dirty="0">
                <a:ea typeface="新細明體" pitchFamily="30" charset="-120"/>
              </a:rPr>
              <a:t>G</a:t>
            </a:r>
            <a:r>
              <a:rPr lang="en-US" altLang="zh-TW" sz="2400" b="1" dirty="0">
                <a:ea typeface="新細明體" pitchFamily="30" charset="-120"/>
              </a:rPr>
              <a:t> =   </a:t>
            </a:r>
            <a:r>
              <a:rPr lang="en-US" altLang="zh-TW" sz="2400" b="1" i="1" dirty="0">
                <a:ea typeface="新細明體" pitchFamily="30" charset="-120"/>
                <a:cs typeface="Times New Roman" pitchFamily="18" charset="0"/>
              </a:rPr>
              <a:t>τ</a:t>
            </a:r>
            <a:r>
              <a:rPr lang="en-US" altLang="zh-TW" sz="2400" b="1" dirty="0">
                <a:ea typeface="新細明體" pitchFamily="30" charset="-120"/>
              </a:rPr>
              <a:t> / </a:t>
            </a:r>
            <a:r>
              <a:rPr lang="en-US" altLang="zh-TW" sz="2400" b="1" i="1" dirty="0">
                <a:ea typeface="新細明體" pitchFamily="30" charset="-120"/>
                <a:cs typeface="Times New Roman" pitchFamily="18" charset="0"/>
              </a:rPr>
              <a:t>γ</a:t>
            </a:r>
            <a:r>
              <a:rPr lang="en-US" altLang="zh-TW" sz="2400" b="1" dirty="0">
                <a:ea typeface="新細明體" pitchFamily="30" charset="-120"/>
              </a:rPr>
              <a:t>  </a:t>
            </a:r>
          </a:p>
        </p:txBody>
      </p:sp>
      <p:sp>
        <p:nvSpPr>
          <p:cNvPr id="22540" name="Text Box 13"/>
          <p:cNvSpPr txBox="1">
            <a:spLocks noChangeArrowheads="1"/>
          </p:cNvSpPr>
          <p:nvPr/>
        </p:nvSpPr>
        <p:spPr bwMode="auto">
          <a:xfrm>
            <a:off x="822325" y="51435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/>
          </a:p>
        </p:txBody>
      </p:sp>
      <p:pic>
        <p:nvPicPr>
          <p:cNvPr id="22541" name="Picture 16" descr="smi53586_061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8" t="26628"/>
          <a:stretch/>
        </p:blipFill>
        <p:spPr bwMode="auto">
          <a:xfrm>
            <a:off x="5364088" y="2708919"/>
            <a:ext cx="3654681" cy="3960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F13ADC-8D76-4169-8654-183DF2E1444A}" type="slidenum">
              <a:rPr lang="en-US" altLang="zh-TW"/>
              <a:pPr eaLnBrk="1" hangingPunct="1"/>
              <a:t>18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7630596" y="1052736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/>
              <a:t>(Pa, psi)</a:t>
            </a:r>
            <a:endParaRPr lang="zh-TW" altLang="en-US" sz="2400" b="1" dirty="0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7140119" y="1933129"/>
            <a:ext cx="25922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2400" b="1" dirty="0" smtClean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 smtClean="0">
                <a:ea typeface="新細明體" pitchFamily="30" charset="-120"/>
              </a:rPr>
              <a:t>= tan </a:t>
            </a:r>
            <a:r>
              <a:rPr lang="en-US" altLang="zh-TW" sz="2400" b="1" i="1" dirty="0" smtClean="0">
                <a:ea typeface="新細明體" pitchFamily="30" charset="-120"/>
                <a:sym typeface="Symbol"/>
              </a:rPr>
              <a:t></a:t>
            </a:r>
            <a:r>
              <a:rPr lang="en-US" altLang="zh-TW" sz="2400" b="1" dirty="0" smtClean="0">
                <a:ea typeface="新細明體" pitchFamily="30" charset="-120"/>
              </a:rPr>
              <a:t> </a:t>
            </a:r>
            <a:endParaRPr lang="en-US" altLang="zh-TW" sz="2400" b="1" dirty="0">
              <a:ea typeface="新細明體" pitchFamily="30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r="75319"/>
          <a:stretch/>
        </p:blipFill>
        <p:spPr>
          <a:xfrm>
            <a:off x="107505" y="4457700"/>
            <a:ext cx="2026096" cy="2355676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15345" r="42949"/>
          <a:stretch/>
        </p:blipFill>
        <p:spPr>
          <a:xfrm>
            <a:off x="2123729" y="4457700"/>
            <a:ext cx="2088232" cy="235567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0" t="15345" r="17998"/>
          <a:stretch/>
        </p:blipFill>
        <p:spPr>
          <a:xfrm>
            <a:off x="4139952" y="4457700"/>
            <a:ext cx="1526171" cy="2355676"/>
          </a:xfrm>
          <a:prstGeom prst="rect">
            <a:avLst/>
          </a:prstGeom>
        </p:spPr>
      </p:pic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343593" y="3462099"/>
            <a:ext cx="43973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006600"/>
                </a:solidFill>
                <a:ea typeface="新細明體" pitchFamily="30" charset="-120"/>
              </a:rPr>
              <a:t>Shear Modulus </a:t>
            </a:r>
            <a:r>
              <a:rPr lang="en-US" altLang="zh-TW" sz="2400" b="1" i="1" dirty="0" smtClean="0">
                <a:solidFill>
                  <a:srgbClr val="006600"/>
                </a:solidFill>
                <a:ea typeface="新細明體" pitchFamily="30" charset="-120"/>
              </a:rPr>
              <a:t>G</a:t>
            </a:r>
            <a:r>
              <a:rPr lang="zh-TW" altLang="en-US" sz="2400" b="1" i="1" dirty="0" smtClean="0">
                <a:solidFill>
                  <a:srgbClr val="006600"/>
                </a:solidFill>
                <a:ea typeface="新細明體" pitchFamily="30" charset="-120"/>
              </a:rPr>
              <a:t> </a:t>
            </a:r>
            <a:r>
              <a:rPr lang="zh-TW" altLang="en-US" sz="2400" b="1" dirty="0" smtClean="0">
                <a:solidFill>
                  <a:srgbClr val="006600"/>
                </a:solidFill>
                <a:ea typeface="新細明體" pitchFamily="30" charset="-120"/>
              </a:rPr>
              <a:t>剪模數</a:t>
            </a:r>
            <a:endParaRPr lang="en-US" altLang="zh-TW" sz="2400" b="1" dirty="0" smtClean="0">
              <a:solidFill>
                <a:srgbClr val="006600"/>
              </a:solidFill>
              <a:ea typeface="新細明體" pitchFamily="30" charset="-120"/>
            </a:endParaRPr>
          </a:p>
          <a:p>
            <a:pPr eaLnBrk="1" hangingPunct="1"/>
            <a:r>
              <a:rPr lang="en-US" altLang="zh-TW" sz="2400" b="1" dirty="0" smtClean="0">
                <a:solidFill>
                  <a:srgbClr val="006600"/>
                </a:solidFill>
                <a:ea typeface="新細明體" pitchFamily="30" charset="-120"/>
              </a:rPr>
              <a:t>~ 0.35-0.40 Elastic Modulus </a:t>
            </a:r>
            <a:r>
              <a:rPr lang="en-US" altLang="zh-TW" sz="2400" b="1" i="1" dirty="0" smtClean="0">
                <a:solidFill>
                  <a:srgbClr val="006600"/>
                </a:solidFill>
                <a:ea typeface="新細明體" pitchFamily="30" charset="-120"/>
              </a:rPr>
              <a:t>E</a:t>
            </a:r>
            <a:r>
              <a:rPr lang="en-US" altLang="zh-TW" sz="2400" b="1" dirty="0" smtClean="0">
                <a:solidFill>
                  <a:srgbClr val="006600"/>
                </a:solidFill>
                <a:ea typeface="新細明體" pitchFamily="30" charset="-120"/>
              </a:rPr>
              <a:t>    </a:t>
            </a:r>
            <a:endParaRPr lang="en-US" altLang="zh-TW" sz="2400" b="1" dirty="0">
              <a:solidFill>
                <a:srgbClr val="006600"/>
              </a:solidFill>
              <a:ea typeface="新細明體" pitchFamily="30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2"/>
            <a:ext cx="4269814" cy="5805264"/>
          </a:xfr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1567A8-5021-4C34-BC0E-A79E4E1FEFBE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Tensile Test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2736"/>
            <a:ext cx="4198422" cy="4752528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20072" y="5791200"/>
            <a:ext cx="35283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dirty="0" smtClean="0">
                <a:ea typeface="新細明體" pitchFamily="30" charset="-120"/>
              </a:rPr>
              <a:t>Strain </a:t>
            </a:r>
            <a:r>
              <a:rPr lang="en-US" altLang="zh-TW" sz="2400" dirty="0">
                <a:ea typeface="新細明體" pitchFamily="30" charset="-120"/>
              </a:rPr>
              <a:t>data is obtained from </a:t>
            </a:r>
            <a:r>
              <a:rPr lang="en-US" altLang="zh-TW" sz="2400" b="1" dirty="0">
                <a:solidFill>
                  <a:srgbClr val="0000FF"/>
                </a:solidFill>
                <a:ea typeface="新細明體" pitchFamily="30" charset="-120"/>
              </a:rPr>
              <a:t>Extensometer</a:t>
            </a:r>
            <a:r>
              <a:rPr lang="en-US" altLang="zh-TW" sz="2400" b="1" dirty="0">
                <a:ea typeface="新細明體" pitchFamily="30" charset="-12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5803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48" y="692696"/>
            <a:ext cx="8136904" cy="438523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Manufacturing of Automobile Parts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61070" y="4886349"/>
            <a:ext cx="867645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chemeClr val="accent2"/>
                </a:solidFill>
              </a:rPr>
              <a:t>Body panels </a:t>
            </a:r>
            <a:r>
              <a:rPr lang="en-US" altLang="zh-TW" sz="2400" dirty="0" smtClean="0"/>
              <a:t>are </a:t>
            </a:r>
            <a:r>
              <a:rPr lang="en-US" altLang="zh-TW" sz="2400" dirty="0" smtClean="0">
                <a:solidFill>
                  <a:srgbClr val="9900FF"/>
                </a:solidFill>
              </a:rPr>
              <a:t>stamped</a:t>
            </a:r>
            <a:r>
              <a:rPr lang="en-US" altLang="zh-TW" sz="2400" dirty="0" smtClean="0"/>
              <a:t> from steel sheets and are then </a:t>
            </a:r>
            <a:r>
              <a:rPr lang="en-US" altLang="zh-TW" sz="2400" dirty="0" smtClean="0">
                <a:solidFill>
                  <a:srgbClr val="9900FF"/>
                </a:solidFill>
              </a:rPr>
              <a:t>spot-welded</a:t>
            </a:r>
            <a:r>
              <a:rPr lang="en-US" altLang="zh-TW" sz="2400" dirty="0" smtClean="0"/>
              <a:t> together (Left). Complex and nonsymmetrical parts such as bevel gear or universal joints are forged almost ready to install (Right).</a:t>
            </a:r>
          </a:p>
          <a:p>
            <a:r>
              <a:rPr lang="en-US" altLang="zh-TW" sz="2400" dirty="0" smtClean="0">
                <a:solidFill>
                  <a:srgbClr val="FF0000"/>
                </a:solidFill>
              </a:rPr>
              <a:t>Processing </a:t>
            </a:r>
            <a:r>
              <a:rPr lang="en-US" altLang="zh-TW" sz="2400" dirty="0" smtClean="0">
                <a:solidFill>
                  <a:srgbClr val="FF0000"/>
                </a:solidFill>
                <a:sym typeface="Symbol"/>
              </a:rPr>
              <a:t> Stress &amp; Strain  Hardness  Plastic Deformation</a:t>
            </a:r>
            <a:br>
              <a:rPr lang="en-US" altLang="zh-TW" sz="2400" dirty="0" smtClean="0">
                <a:solidFill>
                  <a:srgbClr val="FF0000"/>
                </a:solidFill>
                <a:sym typeface="Symbol"/>
              </a:rPr>
            </a:br>
            <a:r>
              <a:rPr lang="en-US" altLang="zh-TW" sz="2400" dirty="0" smtClean="0">
                <a:solidFill>
                  <a:srgbClr val="FF0000"/>
                </a:solidFill>
                <a:sym typeface="Symbol"/>
              </a:rPr>
              <a:t> Solid-solution Strengthening  Annealing  </a:t>
            </a:r>
            <a:r>
              <a:rPr lang="en-US" altLang="zh-TW" sz="2400" dirty="0" err="1" smtClean="0">
                <a:solidFill>
                  <a:srgbClr val="FF0000"/>
                </a:solidFill>
                <a:sym typeface="Symbol"/>
              </a:rPr>
              <a:t>Superplasticity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771800" y="4653136"/>
            <a:ext cx="6463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TW" altLang="en-US" b="1" smtClean="0">
                <a:solidFill>
                  <a:srgbClr val="9900FF"/>
                </a:solidFill>
              </a:rPr>
              <a:t>沖壓</a:t>
            </a:r>
            <a:endParaRPr lang="zh-TW" altLang="en-US" b="1">
              <a:solidFill>
                <a:srgbClr val="9900FF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5527246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錐齒輪</a:t>
            </a:r>
          </a:p>
        </p:txBody>
      </p:sp>
    </p:spTree>
    <p:extLst>
      <p:ext uri="{BB962C8B-B14F-4D97-AF65-F5344CB8AC3E}">
        <p14:creationId xmlns:p14="http://schemas.microsoft.com/office/powerpoint/2010/main" val="30778159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Tensile Test (</a:t>
            </a:r>
            <a:r>
              <a:rPr lang="en-US" altLang="zh-TW" sz="3600" b="1" kern="0" dirty="0" err="1" smtClean="0">
                <a:ea typeface="新細明體" pitchFamily="30" charset="-120"/>
              </a:rPr>
              <a:t>Cont</a:t>
            </a:r>
            <a:r>
              <a:rPr lang="en-US" altLang="zh-TW" sz="3600" b="1" kern="0" dirty="0" smtClean="0">
                <a:ea typeface="新細明體" pitchFamily="30" charset="-120"/>
              </a:rPr>
              <a:t>…)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762000"/>
            <a:ext cx="4392489" cy="518916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73"/>
          <a:stretch/>
        </p:blipFill>
        <p:spPr>
          <a:xfrm>
            <a:off x="5004048" y="764704"/>
            <a:ext cx="4007930" cy="28679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1"/>
          <a:stretch/>
        </p:blipFill>
        <p:spPr>
          <a:xfrm>
            <a:off x="4808998" y="3789040"/>
            <a:ext cx="4335002" cy="2546440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43608" y="5910371"/>
            <a:ext cx="29039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dirty="0">
                <a:ea typeface="新細明體" pitchFamily="30" charset="-120"/>
              </a:rPr>
              <a:t>Force data is obtained from </a:t>
            </a:r>
            <a:r>
              <a:rPr lang="en-US" altLang="zh-TW" sz="2400" b="1" dirty="0">
                <a:solidFill>
                  <a:srgbClr val="0000FF"/>
                </a:solidFill>
                <a:ea typeface="新細明體" pitchFamily="30" charset="-120"/>
              </a:rPr>
              <a:t>Load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cell.</a:t>
            </a:r>
            <a:endParaRPr lang="en-US" altLang="zh-TW" sz="2400" b="1" dirty="0">
              <a:solidFill>
                <a:srgbClr val="0000FF"/>
              </a:solidFill>
              <a:ea typeface="新細明體" pitchFamily="30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004048" y="3068960"/>
            <a:ext cx="354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Standard round 5.08 cm specimen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860032" y="6325869"/>
            <a:ext cx="4094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Standard rectangular 5.08 cm specimen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0" name="Text Box 60"/>
          <p:cNvSpPr txBox="1">
            <a:spLocks noChangeArrowheads="1"/>
          </p:cNvSpPr>
          <p:nvPr/>
        </p:nvSpPr>
        <p:spPr bwMode="auto">
          <a:xfrm>
            <a:off x="7022013" y="2699628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zh-TW" altLang="en-US" sz="1400" b="1" dirty="0" smtClean="0">
                <a:ea typeface="新細明體" pitchFamily="30" charset="-120"/>
              </a:rPr>
              <a:t>標距</a:t>
            </a:r>
            <a:endParaRPr lang="en-US" altLang="zh-TW" sz="1400" b="1" dirty="0">
              <a:ea typeface="新細明體" pitchFamily="3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2333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" descr="6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22" y="962744"/>
            <a:ext cx="359754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en-US" altLang="zh-TW" smtClean="0">
                <a:ea typeface="新細明體" pitchFamily="30" charset="-120"/>
              </a:rPr>
              <a:t>Tensile Test (Cont)</a:t>
            </a:r>
          </a:p>
        </p:txBody>
      </p:sp>
      <p:sp>
        <p:nvSpPr>
          <p:cNvPr id="75782" name="Text Box 7"/>
          <p:cNvSpPr txBox="1">
            <a:spLocks noChangeArrowheads="1"/>
          </p:cNvSpPr>
          <p:nvPr/>
        </p:nvSpPr>
        <p:spPr bwMode="auto">
          <a:xfrm>
            <a:off x="6874124" y="4365104"/>
            <a:ext cx="20183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 smtClean="0">
                <a:solidFill>
                  <a:srgbClr val="FF3300"/>
                </a:solidFill>
                <a:ea typeface="ＭＳ Ｐゴシック" pitchFamily="30" charset="-128"/>
              </a:rPr>
              <a:t>Engineering stress-strain curve of Al 7075-T6</a:t>
            </a:r>
            <a:endParaRPr lang="en-US" altLang="zh-TW" sz="2000" b="1" dirty="0">
              <a:solidFill>
                <a:srgbClr val="FF3300"/>
              </a:solidFill>
              <a:ea typeface="ＭＳ Ｐゴシック" pitchFamily="30" charset="-128"/>
            </a:endParaRPr>
          </a:p>
        </p:txBody>
      </p:sp>
      <p:pic>
        <p:nvPicPr>
          <p:cNvPr id="75783" name="Picture 13" descr="mcgra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4313"/>
            <a:ext cx="10858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Slide Number Placeholder 7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B0DCFD9C-D98C-443F-AC9E-7E6AF81E8ABA}" type="slidenum">
              <a:rPr lang="en-US" altLang="zh-TW" b="1">
                <a:ea typeface="ＭＳ Ｐゴシック" pitchFamily="30" charset="-128"/>
              </a:rPr>
              <a:pPr algn="r" eaLnBrk="1" hangingPunct="1"/>
              <a:t>21</a:t>
            </a:fld>
            <a:endParaRPr lang="en-US" altLang="zh-TW" b="1">
              <a:ea typeface="ＭＳ Ｐゴシック" pitchFamily="30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Tensile Test (</a:t>
            </a:r>
            <a:r>
              <a:rPr lang="en-US" altLang="zh-TW" sz="3600" b="1" kern="0" dirty="0" err="1" smtClean="0">
                <a:ea typeface="新細明體" pitchFamily="30" charset="-120"/>
              </a:rPr>
              <a:t>Cont</a:t>
            </a:r>
            <a:r>
              <a:rPr lang="en-US" altLang="zh-TW" sz="3600" b="1" kern="0" dirty="0" smtClean="0">
                <a:ea typeface="新細明體" pitchFamily="30" charset="-120"/>
              </a:rPr>
              <a:t>…)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5800" y="908720"/>
            <a:ext cx="4534272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600" b="1" kern="0" dirty="0" smtClean="0">
                <a:solidFill>
                  <a:srgbClr val="0000FF"/>
                </a:solidFill>
                <a:ea typeface="新細明體" pitchFamily="30" charset="-120"/>
              </a:rPr>
              <a:t>Strength</a:t>
            </a:r>
            <a:r>
              <a:rPr lang="en-US" altLang="zh-TW" sz="2600" kern="0" dirty="0" smtClean="0">
                <a:ea typeface="新細明體" pitchFamily="30" charset="-120"/>
              </a:rPr>
              <a:t> of materials can be tested by pulling the metal to failure.</a:t>
            </a:r>
          </a:p>
          <a:p>
            <a:pPr eaLnBrk="1" hangingPunct="1"/>
            <a:r>
              <a:rPr lang="en-US" altLang="zh-TW" sz="2600" dirty="0" smtClean="0">
                <a:ea typeface="新細明體" pitchFamily="30" charset="-120"/>
              </a:rPr>
              <a:t>Force </a:t>
            </a:r>
            <a:r>
              <a:rPr lang="en-US" altLang="zh-TW" sz="2600" dirty="0">
                <a:ea typeface="新細明體" pitchFamily="30" charset="-120"/>
              </a:rPr>
              <a:t>data is obtained from </a:t>
            </a:r>
            <a:r>
              <a:rPr lang="en-US" altLang="zh-TW" sz="2600" b="1" dirty="0">
                <a:solidFill>
                  <a:srgbClr val="0000FF"/>
                </a:solidFill>
                <a:ea typeface="新細明體" pitchFamily="30" charset="-120"/>
              </a:rPr>
              <a:t>Load </a:t>
            </a:r>
            <a:r>
              <a:rPr lang="en-US" altLang="zh-TW" sz="2600" b="1" dirty="0" smtClean="0">
                <a:solidFill>
                  <a:srgbClr val="0000FF"/>
                </a:solidFill>
                <a:ea typeface="新細明體" pitchFamily="30" charset="-120"/>
              </a:rPr>
              <a:t>cell.</a:t>
            </a:r>
            <a:r>
              <a:rPr lang="zh-TW" altLang="en-US" sz="2600" b="1" dirty="0" smtClean="0">
                <a:solidFill>
                  <a:srgbClr val="0000FF"/>
                </a:solidFill>
                <a:ea typeface="新細明體" pitchFamily="30" charset="-120"/>
              </a:rPr>
              <a:t> 荷重元</a:t>
            </a:r>
            <a:endParaRPr lang="en-US" altLang="zh-TW" sz="2600" b="1" dirty="0">
              <a:solidFill>
                <a:srgbClr val="0000FF"/>
              </a:solidFill>
              <a:ea typeface="新細明體" pitchFamily="30" charset="-120"/>
            </a:endParaRPr>
          </a:p>
          <a:p>
            <a:pPr eaLnBrk="1" hangingPunct="1"/>
            <a:r>
              <a:rPr lang="en-US" altLang="zh-TW" sz="2600" dirty="0">
                <a:ea typeface="新細明體" pitchFamily="30" charset="-120"/>
              </a:rPr>
              <a:t>Strain data is obtained from </a:t>
            </a:r>
            <a:r>
              <a:rPr lang="en-US" altLang="zh-TW" sz="2600" b="1" dirty="0">
                <a:solidFill>
                  <a:srgbClr val="0000FF"/>
                </a:solidFill>
                <a:ea typeface="新細明體" pitchFamily="30" charset="-120"/>
              </a:rPr>
              <a:t>Extensometer</a:t>
            </a:r>
            <a:r>
              <a:rPr lang="en-US" altLang="zh-TW" sz="2600" b="1" dirty="0" smtClean="0">
                <a:solidFill>
                  <a:srgbClr val="0000FF"/>
                </a:solidFill>
                <a:ea typeface="新細明體" pitchFamily="30" charset="-120"/>
              </a:rPr>
              <a:t>.</a:t>
            </a:r>
            <a:r>
              <a:rPr lang="zh-TW" altLang="en-US" sz="2600" b="1" dirty="0" smtClean="0">
                <a:solidFill>
                  <a:srgbClr val="0000FF"/>
                </a:solidFill>
                <a:ea typeface="新細明體" pitchFamily="30" charset="-120"/>
              </a:rPr>
              <a:t> 伸長計</a:t>
            </a:r>
            <a:endParaRPr lang="en-US" altLang="zh-TW" sz="2600" b="1" dirty="0" smtClean="0">
              <a:solidFill>
                <a:srgbClr val="0000FF"/>
              </a:solidFill>
              <a:ea typeface="新細明體" pitchFamily="30" charset="-120"/>
            </a:endParaRPr>
          </a:p>
          <a:p>
            <a:pPr eaLnBrk="1" hangingPunct="1"/>
            <a:r>
              <a:rPr lang="en-US" altLang="zh-TW" sz="2600" dirty="0" smtClean="0">
                <a:ea typeface="新細明體" pitchFamily="30" charset="-120"/>
              </a:rPr>
              <a:t>The force data can be converted to engineering stress and the plot of </a:t>
            </a:r>
            <a:r>
              <a:rPr lang="en-US" altLang="zh-TW" sz="2600" b="1" dirty="0">
                <a:solidFill>
                  <a:srgbClr val="0000FF"/>
                </a:solidFill>
                <a:ea typeface="新細明體" pitchFamily="30" charset="-120"/>
              </a:rPr>
              <a:t>engineering stress </a:t>
            </a:r>
            <a:r>
              <a:rPr lang="en-US" altLang="zh-TW" sz="2600" b="1" dirty="0" smtClean="0">
                <a:solidFill>
                  <a:srgbClr val="0000FF"/>
                </a:solidFill>
                <a:ea typeface="新細明體" pitchFamily="30" charset="-120"/>
              </a:rPr>
              <a:t>versus </a:t>
            </a:r>
            <a:r>
              <a:rPr lang="en-US" altLang="zh-TW" sz="2600" b="1" dirty="0">
                <a:solidFill>
                  <a:srgbClr val="0000FF"/>
                </a:solidFill>
                <a:ea typeface="新細明體" pitchFamily="30" charset="-120"/>
              </a:rPr>
              <a:t>engineering </a:t>
            </a:r>
            <a:r>
              <a:rPr lang="en-US" altLang="zh-TW" sz="2600" b="1" dirty="0" smtClean="0">
                <a:solidFill>
                  <a:srgbClr val="0000FF"/>
                </a:solidFill>
                <a:ea typeface="新細明體" pitchFamily="30" charset="-120"/>
              </a:rPr>
              <a:t>strain</a:t>
            </a:r>
            <a:r>
              <a:rPr lang="en-US" altLang="zh-TW" sz="2600" dirty="0" smtClean="0">
                <a:ea typeface="新細明體" pitchFamily="30" charset="-120"/>
              </a:rPr>
              <a:t> can be constructed.</a:t>
            </a:r>
            <a:endParaRPr lang="en-US" altLang="zh-TW" sz="2600" dirty="0">
              <a:ea typeface="新細明體" pitchFamily="30" charset="-120"/>
            </a:endParaRPr>
          </a:p>
          <a:p>
            <a:endParaRPr lang="en-US" altLang="zh-TW" sz="2600" kern="0" dirty="0" smtClean="0">
              <a:ea typeface="新細明體" pitchFamily="30" charset="-120"/>
            </a:endParaRPr>
          </a:p>
          <a:p>
            <a:pPr>
              <a:buFontTx/>
              <a:buNone/>
            </a:pPr>
            <a:endParaRPr lang="en-US" altLang="zh-TW" sz="2600" kern="0" dirty="0" smtClean="0">
              <a:ea typeface="新細明體" pitchFamily="30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956376" y="11874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UTS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300192" y="1988840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YS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324005" y="399577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E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796785" y="5688543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% </a:t>
            </a:r>
            <a:r>
              <a:rPr lang="en-US" altLang="zh-TW" b="1" dirty="0" err="1" smtClean="0">
                <a:solidFill>
                  <a:srgbClr val="0000FF"/>
                </a:solidFill>
              </a:rPr>
              <a:t>elon</a:t>
            </a:r>
            <a:r>
              <a:rPr lang="en-US" altLang="zh-TW" b="1" dirty="0" smtClean="0">
                <a:solidFill>
                  <a:srgbClr val="0000FF"/>
                </a:solidFill>
              </a:rPr>
              <a:t>.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>
                <a:ea typeface="新細明體" pitchFamily="30" charset="-120"/>
              </a:rPr>
              <a:t>Modulus of </a:t>
            </a:r>
            <a:r>
              <a:rPr lang="en-US" altLang="zh-TW" sz="3600" b="1" dirty="0" smtClean="0">
                <a:ea typeface="新細明體" pitchFamily="30" charset="-120"/>
              </a:rPr>
              <a:t>Elasticity</a:t>
            </a:r>
            <a:r>
              <a:rPr lang="zh-TW" altLang="en-US" sz="3600" b="1" dirty="0" smtClean="0">
                <a:ea typeface="新細明體" pitchFamily="30" charset="-120"/>
              </a:rPr>
              <a:t>  彈性模數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37307"/>
            <a:ext cx="8077200" cy="2879725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Modulus of elasticity (</a:t>
            </a:r>
            <a:r>
              <a:rPr lang="en-US" altLang="zh-TW" sz="2400" b="1" i="1" dirty="0" smtClean="0">
                <a:solidFill>
                  <a:srgbClr val="FF0000"/>
                </a:solidFill>
                <a:ea typeface="新細明體" pitchFamily="30" charset="-120"/>
              </a:rPr>
              <a:t>E,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or Young’s Modulus): </a:t>
            </a:r>
            <a:r>
              <a:rPr lang="en-US" altLang="zh-TW" sz="2400" dirty="0" smtClean="0">
                <a:ea typeface="新細明體" pitchFamily="30" charset="-120"/>
              </a:rPr>
              <a:t>Stress and strain are linearly related in elastic region. (Hooke’s law)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              </a:t>
            </a:r>
            <a:r>
              <a:rPr lang="en-US" altLang="zh-TW" sz="2400" b="1" i="1" dirty="0" smtClean="0">
                <a:ea typeface="新細明體" pitchFamily="30" charset="-120"/>
                <a:sym typeface="Symbol"/>
              </a:rPr>
              <a:t></a:t>
            </a:r>
            <a:r>
              <a:rPr lang="en-US" altLang="zh-TW" sz="2400" b="1" i="1" dirty="0" smtClean="0">
                <a:ea typeface="新細明體" pitchFamily="30" charset="-120"/>
              </a:rPr>
              <a:t>  = E </a:t>
            </a:r>
            <a:r>
              <a:rPr lang="en-US" altLang="zh-TW" sz="2400" b="1" i="1" dirty="0" smtClean="0">
                <a:ea typeface="新細明體" pitchFamily="30" charset="-120"/>
                <a:sym typeface="Symbol"/>
              </a:rPr>
              <a:t>      </a:t>
            </a:r>
            <a:r>
              <a:rPr lang="en-US" altLang="zh-TW" sz="2400" b="1" dirty="0" smtClean="0">
                <a:ea typeface="新細明體" pitchFamily="30" charset="-120"/>
                <a:sym typeface="Symbol"/>
              </a:rPr>
              <a:t>or</a:t>
            </a:r>
            <a:endParaRPr lang="en-US" altLang="zh-TW" sz="2400" b="1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Higher the bonding strength,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higher is the modulus of elasticity.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041525" y="2336304"/>
            <a:ext cx="718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i="1" dirty="0">
                <a:ea typeface="新細明體" pitchFamily="30" charset="-120"/>
              </a:rPr>
              <a:t>E</a:t>
            </a:r>
            <a:r>
              <a:rPr lang="en-US" altLang="zh-TW" sz="2400" b="1" dirty="0">
                <a:ea typeface="新細明體" pitchFamily="30" charset="-120"/>
              </a:rPr>
              <a:t> = 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2743199" y="2550616"/>
            <a:ext cx="175679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2400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2743200" y="2060848"/>
            <a:ext cx="14919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i="1" dirty="0">
                <a:ea typeface="新細明體" pitchFamily="30" charset="-120"/>
                <a:cs typeface="Times New Roman" pitchFamily="18" charset="0"/>
              </a:rPr>
              <a:t>σ</a:t>
            </a:r>
            <a:r>
              <a:rPr lang="en-US" altLang="zh-TW" sz="2400" b="1" dirty="0">
                <a:ea typeface="新細明體" pitchFamily="30" charset="-120"/>
              </a:rPr>
              <a:t>  (Stress)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803525" y="2522513"/>
            <a:ext cx="14959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i="1" dirty="0">
                <a:ea typeface="新細明體" pitchFamily="30" charset="-120"/>
                <a:cs typeface="Times New Roman" pitchFamily="18" charset="0"/>
              </a:rPr>
              <a:t>ε</a:t>
            </a:r>
            <a:r>
              <a:rPr lang="en-US" altLang="zh-TW" sz="2400" b="1" dirty="0">
                <a:ea typeface="新細明體" pitchFamily="30" charset="-120"/>
              </a:rPr>
              <a:t>  (Strain)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867400" y="16764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>
            <a:off x="5867400" y="3581400"/>
            <a:ext cx="220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5867400" y="1905000"/>
            <a:ext cx="14478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1" name="Line 12"/>
          <p:cNvSpPr>
            <a:spLocks noChangeShapeType="1"/>
          </p:cNvSpPr>
          <p:nvPr/>
        </p:nvSpPr>
        <p:spPr bwMode="auto">
          <a:xfrm>
            <a:off x="7042724" y="2219672"/>
            <a:ext cx="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 flipH="1">
            <a:off x="6300192" y="3124200"/>
            <a:ext cx="7620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13" name="Text Box 14"/>
          <p:cNvSpPr txBox="1">
            <a:spLocks noChangeArrowheads="1"/>
          </p:cNvSpPr>
          <p:nvPr/>
        </p:nvSpPr>
        <p:spPr bwMode="auto">
          <a:xfrm>
            <a:off x="5026063" y="2384669"/>
            <a:ext cx="831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chemeClr val="accent2"/>
                </a:solidFill>
                <a:ea typeface="新細明體" pitchFamily="30" charset="-120"/>
              </a:rPr>
              <a:t>Stress</a:t>
            </a:r>
          </a:p>
        </p:txBody>
      </p:sp>
      <p:sp>
        <p:nvSpPr>
          <p:cNvPr id="25614" name="Text Box 15"/>
          <p:cNvSpPr txBox="1">
            <a:spLocks noChangeArrowheads="1"/>
          </p:cNvSpPr>
          <p:nvPr/>
        </p:nvSpPr>
        <p:spPr bwMode="auto">
          <a:xfrm>
            <a:off x="6612512" y="3554759"/>
            <a:ext cx="860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chemeClr val="accent2"/>
                </a:solidFill>
                <a:ea typeface="新細明體" pitchFamily="30" charset="-120"/>
              </a:rPr>
              <a:t>Strain</a:t>
            </a:r>
          </a:p>
        </p:txBody>
      </p:sp>
      <p:sp>
        <p:nvSpPr>
          <p:cNvPr id="25615" name="Text Box 16"/>
          <p:cNvSpPr txBox="1">
            <a:spLocks noChangeArrowheads="1"/>
          </p:cNvSpPr>
          <p:nvPr/>
        </p:nvSpPr>
        <p:spPr bwMode="auto">
          <a:xfrm>
            <a:off x="6019800" y="3886200"/>
            <a:ext cx="29394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solidFill>
                  <a:srgbClr val="CC3300"/>
                </a:solidFill>
                <a:ea typeface="新細明體" pitchFamily="30" charset="-120"/>
              </a:rPr>
              <a:t>Linear portion of the</a:t>
            </a:r>
          </a:p>
          <a:p>
            <a:pPr eaLnBrk="1" hangingPunct="1"/>
            <a:r>
              <a:rPr lang="en-US" altLang="zh-TW" sz="2400" b="1" dirty="0">
                <a:solidFill>
                  <a:srgbClr val="CC3300"/>
                </a:solidFill>
                <a:ea typeface="新細明體" pitchFamily="30" charset="-120"/>
              </a:rPr>
              <a:t>stress strain curve</a:t>
            </a:r>
          </a:p>
        </p:txBody>
      </p:sp>
      <p:sp>
        <p:nvSpPr>
          <p:cNvPr id="25616" name="Text Box 17"/>
          <p:cNvSpPr txBox="1">
            <a:spLocks noChangeArrowheads="1"/>
          </p:cNvSpPr>
          <p:nvPr/>
        </p:nvSpPr>
        <p:spPr bwMode="auto">
          <a:xfrm>
            <a:off x="6553200" y="31242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zh-TW" sz="2000" b="1"/>
          </a:p>
        </p:txBody>
      </p:sp>
      <p:sp>
        <p:nvSpPr>
          <p:cNvPr id="25617" name="Text Box 19"/>
          <p:cNvSpPr txBox="1">
            <a:spLocks noChangeArrowheads="1"/>
          </p:cNvSpPr>
          <p:nvPr/>
        </p:nvSpPr>
        <p:spPr bwMode="auto">
          <a:xfrm>
            <a:off x="6496073" y="3027620"/>
            <a:ext cx="668215" cy="4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err="1">
                <a:ea typeface="新細明體" pitchFamily="30" charset="-120"/>
                <a:cs typeface="Times New Roman" pitchFamily="18" charset="0"/>
              </a:rPr>
              <a:t>Δ</a:t>
            </a:r>
            <a:r>
              <a:rPr lang="en-US" altLang="zh-TW" sz="2400" b="1" i="1" dirty="0" err="1">
                <a:ea typeface="新細明體" pitchFamily="30" charset="-120"/>
                <a:cs typeface="Times New Roman" pitchFamily="18" charset="0"/>
              </a:rPr>
              <a:t>ε</a:t>
            </a:r>
            <a:r>
              <a:rPr lang="en-US" altLang="zh-TW" sz="2400" b="1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>
                <a:ea typeface="新細明體" pitchFamily="30" charset="-120"/>
              </a:rPr>
              <a:t> </a:t>
            </a:r>
          </a:p>
        </p:txBody>
      </p:sp>
      <p:sp>
        <p:nvSpPr>
          <p:cNvPr id="25618" name="Text Box 21"/>
          <p:cNvSpPr txBox="1">
            <a:spLocks noChangeArrowheads="1"/>
          </p:cNvSpPr>
          <p:nvPr/>
        </p:nvSpPr>
        <p:spPr bwMode="auto">
          <a:xfrm>
            <a:off x="7042725" y="2492896"/>
            <a:ext cx="69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err="1">
                <a:ea typeface="新細明體" pitchFamily="30" charset="-120"/>
                <a:cs typeface="Times New Roman" pitchFamily="18" charset="0"/>
              </a:rPr>
              <a:t>Δ</a:t>
            </a:r>
            <a:r>
              <a:rPr lang="en-US" altLang="zh-TW" sz="2400" b="1" i="1" dirty="0" err="1">
                <a:ea typeface="新細明體" pitchFamily="30" charset="-120"/>
                <a:cs typeface="Times New Roman" pitchFamily="18" charset="0"/>
              </a:rPr>
              <a:t>σ</a:t>
            </a:r>
            <a:r>
              <a:rPr lang="en-US" altLang="zh-TW" sz="2400" b="1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>
                <a:ea typeface="新細明體" pitchFamily="30" charset="-120"/>
              </a:rPr>
              <a:t> </a:t>
            </a:r>
          </a:p>
        </p:txBody>
      </p:sp>
      <p:sp>
        <p:nvSpPr>
          <p:cNvPr id="25619" name="Text Box 22"/>
          <p:cNvSpPr txBox="1">
            <a:spLocks noChangeArrowheads="1"/>
          </p:cNvSpPr>
          <p:nvPr/>
        </p:nvSpPr>
        <p:spPr bwMode="auto">
          <a:xfrm>
            <a:off x="7669958" y="2224088"/>
            <a:ext cx="7184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i="1" dirty="0">
                <a:ea typeface="新細明體" pitchFamily="30" charset="-120"/>
              </a:rPr>
              <a:t>E</a:t>
            </a:r>
            <a:r>
              <a:rPr lang="en-US" altLang="zh-TW" sz="2400" b="1" dirty="0">
                <a:ea typeface="新細明體" pitchFamily="30" charset="-120"/>
              </a:rPr>
              <a:t> = </a:t>
            </a:r>
          </a:p>
        </p:txBody>
      </p:sp>
      <p:sp>
        <p:nvSpPr>
          <p:cNvPr id="25620" name="Text Box 23"/>
          <p:cNvSpPr txBox="1">
            <a:spLocks noChangeArrowheads="1"/>
          </p:cNvSpPr>
          <p:nvPr/>
        </p:nvSpPr>
        <p:spPr bwMode="auto">
          <a:xfrm>
            <a:off x="8266861" y="1988840"/>
            <a:ext cx="6976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err="1">
                <a:ea typeface="新細明體" pitchFamily="30" charset="-120"/>
                <a:cs typeface="Times New Roman" pitchFamily="18" charset="0"/>
              </a:rPr>
              <a:t>Δσ</a:t>
            </a:r>
            <a:r>
              <a:rPr lang="en-US" altLang="zh-TW" sz="2400" b="1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>
                <a:ea typeface="新細明體" pitchFamily="30" charset="-120"/>
              </a:rPr>
              <a:t> </a:t>
            </a:r>
          </a:p>
        </p:txBody>
      </p:sp>
      <p:sp>
        <p:nvSpPr>
          <p:cNvPr id="25621" name="Line 24"/>
          <p:cNvSpPr>
            <a:spLocks noChangeShapeType="1"/>
          </p:cNvSpPr>
          <p:nvPr/>
        </p:nvSpPr>
        <p:spPr bwMode="auto">
          <a:xfrm>
            <a:off x="8305800" y="24384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5622" name="Text Box 25"/>
          <p:cNvSpPr txBox="1">
            <a:spLocks noChangeArrowheads="1"/>
          </p:cNvSpPr>
          <p:nvPr/>
        </p:nvSpPr>
        <p:spPr bwMode="auto">
          <a:xfrm>
            <a:off x="8244927" y="2391271"/>
            <a:ext cx="7195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 err="1">
                <a:ea typeface="新細明體" pitchFamily="30" charset="-120"/>
                <a:cs typeface="Times New Roman" pitchFamily="18" charset="0"/>
              </a:rPr>
              <a:t>Δε</a:t>
            </a:r>
            <a:r>
              <a:rPr lang="en-US" altLang="zh-TW" sz="2400" b="1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400" b="1" dirty="0">
                <a:ea typeface="新細明體" pitchFamily="30" charset="-120"/>
              </a:rPr>
              <a:t> </a:t>
            </a:r>
          </a:p>
        </p:txBody>
      </p:sp>
      <p:sp>
        <p:nvSpPr>
          <p:cNvPr id="25624" name="Slide Number Placeholder 2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685ED8-5DFF-478F-9D68-E9B93E695020}" type="slidenum">
              <a:rPr lang="en-US" altLang="zh-TW"/>
              <a:pPr eaLnBrk="1" hangingPunct="1"/>
              <a:t>22</a:t>
            </a:fld>
            <a:endParaRPr lang="en-US" altLang="zh-TW"/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5" r="75319"/>
          <a:stretch/>
        </p:blipFill>
        <p:spPr>
          <a:xfrm>
            <a:off x="568154" y="3789040"/>
            <a:ext cx="2635694" cy="3064436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15345" r="42949"/>
          <a:stretch/>
        </p:blipFill>
        <p:spPr>
          <a:xfrm>
            <a:off x="3167844" y="3789040"/>
            <a:ext cx="2699556" cy="306896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80111" y="4955684"/>
            <a:ext cx="35638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i="1" dirty="0" err="1" smtClean="0">
                <a:ea typeface="新細明體" pitchFamily="30" charset="-120"/>
              </a:rPr>
              <a:t>E</a:t>
            </a:r>
            <a:r>
              <a:rPr lang="en-US" altLang="zh-TW" sz="2400" baseline="-25000" dirty="0" err="1" smtClean="0">
                <a:ea typeface="新細明體" pitchFamily="30" charset="-120"/>
              </a:rPr>
              <a:t>steel</a:t>
            </a:r>
            <a:r>
              <a:rPr lang="en-US" altLang="zh-TW" sz="2400" dirty="0" smtClean="0">
                <a:ea typeface="新細明體" pitchFamily="30" charset="-120"/>
              </a:rPr>
              <a:t> = </a:t>
            </a:r>
            <a:r>
              <a:rPr lang="en-US" altLang="zh-TW" sz="2400" dirty="0">
                <a:ea typeface="新細明體" pitchFamily="30" charset="-120"/>
              </a:rPr>
              <a:t>207 </a:t>
            </a:r>
            <a:r>
              <a:rPr lang="en-US" altLang="zh-TW" sz="2400" dirty="0" err="1">
                <a:ea typeface="新細明體" pitchFamily="30" charset="-120"/>
              </a:rPr>
              <a:t>GPa</a:t>
            </a:r>
            <a:r>
              <a:rPr lang="en-US" altLang="zh-TW" sz="2400" dirty="0">
                <a:ea typeface="新細明體" pitchFamily="30" charset="-120"/>
              </a:rPr>
              <a:t>.</a:t>
            </a:r>
          </a:p>
          <a:p>
            <a:r>
              <a:rPr lang="en-US" altLang="zh-TW" sz="2400" i="1" dirty="0" err="1" smtClean="0">
                <a:ea typeface="新細明體" pitchFamily="30" charset="-120"/>
              </a:rPr>
              <a:t>E</a:t>
            </a:r>
            <a:r>
              <a:rPr lang="en-US" altLang="zh-TW" sz="2400" baseline="-25000" dirty="0" err="1" smtClean="0">
                <a:ea typeface="新細明體" pitchFamily="30" charset="-120"/>
              </a:rPr>
              <a:t>Aluminum</a:t>
            </a:r>
            <a:r>
              <a:rPr lang="en-US" altLang="zh-TW" sz="2400" dirty="0" smtClean="0">
                <a:ea typeface="新細明體" pitchFamily="30" charset="-120"/>
              </a:rPr>
              <a:t> = 69-76 </a:t>
            </a:r>
            <a:r>
              <a:rPr lang="en-US" altLang="zh-TW" sz="2400" dirty="0" err="1" smtClean="0">
                <a:ea typeface="新細明體" pitchFamily="30" charset="-120"/>
              </a:rPr>
              <a:t>GPa</a:t>
            </a:r>
            <a:endParaRPr lang="en-US" altLang="zh-TW" sz="2400" dirty="0" smtClean="0">
              <a:ea typeface="新細明體" pitchFamily="30" charset="-120"/>
            </a:endParaRPr>
          </a:p>
          <a:p>
            <a:pPr marL="171450" indent="-171450"/>
            <a:r>
              <a:rPr lang="en-US" altLang="zh-TW" sz="2400" dirty="0" smtClean="0">
                <a:ea typeface="新細明體" pitchFamily="30" charset="-120"/>
                <a:sym typeface="Symbol"/>
              </a:rPr>
              <a:t></a:t>
            </a:r>
            <a:r>
              <a:rPr lang="en-US" altLang="zh-TW" sz="2400" dirty="0" smtClean="0">
                <a:ea typeface="新細明體" pitchFamily="30" charset="-120"/>
              </a:rPr>
              <a:t>Modulus </a:t>
            </a:r>
            <a:r>
              <a:rPr lang="en-US" altLang="zh-TW" sz="2400" b="1" dirty="0" smtClean="0">
                <a:solidFill>
                  <a:srgbClr val="9900FF"/>
                </a:solidFill>
                <a:ea typeface="新細明體" pitchFamily="30" charset="-120"/>
              </a:rPr>
              <a:t>does not </a:t>
            </a:r>
            <a:r>
              <a:rPr lang="en-US" altLang="zh-TW" sz="2400" dirty="0" smtClean="0">
                <a:ea typeface="新細明體" pitchFamily="30" charset="-120"/>
              </a:rPr>
              <a:t>change with increasing stress.</a:t>
            </a:r>
            <a:endParaRPr lang="en-US" altLang="zh-TW" sz="2400" dirty="0">
              <a:ea typeface="新細明體" pitchFamily="30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Yield Strength  </a:t>
            </a:r>
            <a:r>
              <a:rPr lang="zh-TW" altLang="en-US" sz="3600" b="1" dirty="0" smtClean="0">
                <a:ea typeface="新細明體" pitchFamily="30" charset="-120"/>
              </a:rPr>
              <a:t>降伏強度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5536" y="980728"/>
            <a:ext cx="4392488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Yield strength </a:t>
            </a:r>
            <a:r>
              <a:rPr lang="en-US" altLang="zh-TW" sz="2400" dirty="0" smtClean="0">
                <a:ea typeface="新細明體" pitchFamily="30" charset="-120"/>
              </a:rPr>
              <a:t>is strength at metal or alloy show significant amount of plastic deformation.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YS</a:t>
            </a:r>
            <a:r>
              <a:rPr lang="en-US" altLang="zh-TW" sz="2400" dirty="0" smtClean="0">
                <a:ea typeface="新細明體" pitchFamily="30" charset="-120"/>
              </a:rPr>
              <a:t> is very importance for engineering design.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0.2% offset yield strength </a:t>
            </a:r>
            <a:r>
              <a:rPr lang="en-US" altLang="zh-TW" sz="2400" dirty="0" smtClean="0">
                <a:ea typeface="新細明體" pitchFamily="30" charset="-120"/>
              </a:rPr>
              <a:t>is that strength at which 0.2% plastic deformation takes place.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dirty="0" smtClean="0">
                <a:ea typeface="新細明體" pitchFamily="30" charset="-120"/>
              </a:rPr>
              <a:t>Construction line, starting at 0.2% strain and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parallel to elastic region</a:t>
            </a:r>
            <a:r>
              <a:rPr lang="en-US" altLang="zh-TW" sz="2400" dirty="0" smtClean="0">
                <a:ea typeface="新細明體" pitchFamily="30" charset="-120"/>
              </a:rPr>
              <a:t> is drawn to 0.2% offset yield strength.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dirty="0">
                <a:solidFill>
                  <a:srgbClr val="006600"/>
                </a:solidFill>
                <a:ea typeface="新細明體" pitchFamily="30" charset="-120"/>
              </a:rPr>
              <a:t>0.1% offset yield strength </a:t>
            </a:r>
            <a:r>
              <a:rPr lang="en-US" altLang="zh-TW" sz="2400" dirty="0">
                <a:ea typeface="新細明體" pitchFamily="30" charset="-120"/>
              </a:rPr>
              <a:t>is commonly used in the United Kingdom.</a:t>
            </a:r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76805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912FE48-2EC0-4023-BC41-8B050F4D94DB}" type="slidenum">
              <a:rPr lang="en-US" altLang="zh-TW" b="1">
                <a:ea typeface="ＭＳ Ｐゴシック" pitchFamily="30" charset="-128"/>
              </a:rPr>
              <a:pPr algn="r" eaLnBrk="1" hangingPunct="1"/>
              <a:t>23</a:t>
            </a:fld>
            <a:endParaRPr lang="en-US" altLang="zh-TW" b="1">
              <a:ea typeface="ＭＳ Ｐゴシック" pitchFamily="30" charset="-128"/>
            </a:endParaRPr>
          </a:p>
        </p:txBody>
      </p:sp>
      <p:pic>
        <p:nvPicPr>
          <p:cNvPr id="76806" name="Picture 6" descr="62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/>
          <a:stretch/>
        </p:blipFill>
        <p:spPr bwMode="auto">
          <a:xfrm>
            <a:off x="4762645" y="787946"/>
            <a:ext cx="4381356" cy="584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436096" y="940658"/>
            <a:ext cx="1160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537 MPa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002340" y="269962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</a:rPr>
              <a:t>偏位降伏強度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Ultimate tensile strength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836712"/>
            <a:ext cx="4994275" cy="50292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Ultimate tensile strength </a:t>
            </a:r>
            <a:r>
              <a:rPr lang="en-US" altLang="zh-TW" sz="2400" dirty="0" smtClean="0">
                <a:ea typeface="新細明體" pitchFamily="30" charset="-120"/>
              </a:rPr>
              <a:t>(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UTS</a:t>
            </a:r>
            <a:r>
              <a:rPr lang="en-US" altLang="zh-TW" sz="2400" dirty="0" smtClean="0">
                <a:ea typeface="新細明體" pitchFamily="30" charset="-120"/>
              </a:rPr>
              <a:t>) is the maximum strength reached by the engineering stress strain curve.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Necking</a:t>
            </a:r>
            <a:r>
              <a:rPr lang="en-US" altLang="zh-TW" sz="2400" dirty="0" smtClean="0">
                <a:ea typeface="新細明體" pitchFamily="30" charset="-120"/>
              </a:rPr>
              <a:t> starts after UTS is reached.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altLang="zh-TW" sz="2400" dirty="0" smtClean="0">
              <a:ea typeface="新細明體" pitchFamily="30" charset="-12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altLang="zh-TW" sz="2400" dirty="0" smtClean="0">
              <a:ea typeface="新細明體" pitchFamily="30" charset="-120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dirty="0" smtClean="0">
                <a:ea typeface="新細明體" pitchFamily="30" charset="-120"/>
              </a:rPr>
              <a:t>More ductile the metal is,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more</a:t>
            </a:r>
            <a:b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</a:b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is the necking</a:t>
            </a:r>
            <a:r>
              <a:rPr lang="en-US" altLang="zh-TW" sz="2400" dirty="0" smtClean="0">
                <a:ea typeface="新細明體" pitchFamily="30" charset="-120"/>
              </a:rPr>
              <a:t> before failure.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Stress increases till failure</a:t>
            </a:r>
            <a:r>
              <a:rPr lang="en-US" altLang="zh-TW" sz="2400" dirty="0" smtClean="0">
                <a:ea typeface="新細明體" pitchFamily="30" charset="-120"/>
              </a:rPr>
              <a:t>. Drop     in stress strain curve is due to stress    calculation based on original area.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dirty="0" smtClean="0">
                <a:ea typeface="新細明體" pitchFamily="30" charset="-120"/>
              </a:rPr>
              <a:t>UTS is not used much in design. It can indicate the presence of defects and the tolerance before fracture. </a:t>
            </a:r>
          </a:p>
        </p:txBody>
      </p:sp>
      <p:pic>
        <p:nvPicPr>
          <p:cNvPr id="27662" name="Picture 17" descr="smi53586_06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8875"/>
            <a:ext cx="50641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3" name="Slide Number Placeholder 1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E4710C2-E791-4513-AAFC-6659830B2112}" type="slidenum">
              <a:rPr lang="en-US" altLang="zh-TW"/>
              <a:pPr eaLnBrk="1" hangingPunct="1"/>
              <a:t>24</a:t>
            </a:fld>
            <a:endParaRPr lang="en-US" altLang="zh-TW"/>
          </a:p>
        </p:txBody>
      </p:sp>
      <p:pic>
        <p:nvPicPr>
          <p:cNvPr id="16" name="Picture 10" descr="6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22" y="962744"/>
            <a:ext cx="3597542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660232" y="4625841"/>
            <a:ext cx="20183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 smtClean="0">
                <a:solidFill>
                  <a:srgbClr val="FF3300"/>
                </a:solidFill>
                <a:ea typeface="ＭＳ Ｐゴシック" pitchFamily="30" charset="-128"/>
              </a:rPr>
              <a:t>Engineering stress-strain curve of Al 7075-T6</a:t>
            </a:r>
            <a:endParaRPr lang="en-US" altLang="zh-TW" sz="2000" b="1" dirty="0">
              <a:solidFill>
                <a:srgbClr val="FF3300"/>
              </a:solidFill>
              <a:ea typeface="ＭＳ Ｐゴシック" pitchFamily="30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Ultimate Tensile Strength</a:t>
            </a:r>
            <a:r>
              <a:rPr lang="zh-TW" altLang="en-US" sz="3600" b="1" kern="0" dirty="0" smtClean="0">
                <a:ea typeface="新細明體" pitchFamily="30" charset="-120"/>
              </a:rPr>
              <a:t>  抗拉強度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7668344" y="908720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UTS =</a:t>
            </a:r>
          </a:p>
          <a:p>
            <a:r>
              <a:rPr lang="en-US" altLang="zh-TW" b="1" dirty="0" smtClean="0">
                <a:solidFill>
                  <a:srgbClr val="0000FF"/>
                </a:solidFill>
              </a:rPr>
              <a:t>600 MPa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29" name="Picture 4" descr="C:\Documents and Settings\Naveen\Desktop\Mcgraw\jpegs\stress-strain-al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423" y="2276872"/>
            <a:ext cx="2067842" cy="21523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6934810" y="3697287"/>
            <a:ext cx="15552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b="1" dirty="0">
                <a:solidFill>
                  <a:schemeClr val="accent2"/>
                </a:solidFill>
                <a:ea typeface="新細明體" charset="-120"/>
              </a:rPr>
              <a:t>Al 2024-Annealed</a:t>
            </a:r>
          </a:p>
        </p:txBody>
      </p:sp>
      <p:sp>
        <p:nvSpPr>
          <p:cNvPr id="37" name="Rectangle 6"/>
          <p:cNvSpPr>
            <a:spLocks noChangeArrowheads="1"/>
          </p:cNvSpPr>
          <p:nvPr/>
        </p:nvSpPr>
        <p:spPr bwMode="auto">
          <a:xfrm>
            <a:off x="6936041" y="2276872"/>
            <a:ext cx="15963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b="1" dirty="0">
                <a:solidFill>
                  <a:srgbClr val="FF66CC"/>
                </a:solidFill>
                <a:ea typeface="新細明體" charset="-120"/>
              </a:rPr>
              <a:t>Al 2024-Tempered</a:t>
            </a:r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 flipV="1">
            <a:off x="7543800" y="2636912"/>
            <a:ext cx="453399" cy="48619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400"/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7498834" y="3353036"/>
            <a:ext cx="271665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1400"/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934810" y="3123108"/>
            <a:ext cx="12650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1400" b="1" dirty="0">
                <a:ea typeface="新細明體" charset="-120"/>
              </a:rPr>
              <a:t>Necking Point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850037" y="22048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0000FF"/>
                </a:solidFill>
              </a:rPr>
              <a:t>頸縮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4" name="直線單箭頭接點 3"/>
          <p:cNvCxnSpPr/>
          <p:nvPr/>
        </p:nvCxnSpPr>
        <p:spPr bwMode="auto">
          <a:xfrm>
            <a:off x="1547664" y="2404919"/>
            <a:ext cx="1235918" cy="23199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Percent Elongation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066800"/>
            <a:ext cx="8001000" cy="5562600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Percent elongation </a:t>
            </a:r>
            <a:r>
              <a:rPr lang="en-US" altLang="zh-TW" sz="2400" dirty="0" smtClean="0">
                <a:ea typeface="新細明體" pitchFamily="30" charset="-120"/>
              </a:rPr>
              <a:t>is a measure of ductility of a material.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It is the elongation of the metal before fracture expressed as percentage of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original length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endParaRPr lang="en-US" altLang="zh-TW" sz="2400" dirty="0" smtClean="0">
              <a:ea typeface="新細明體" pitchFamily="30" charset="-120"/>
            </a:endParaRPr>
          </a:p>
          <a:p>
            <a:pPr>
              <a:buFontTx/>
              <a:buNone/>
            </a:pPr>
            <a:r>
              <a:rPr lang="en-US" altLang="zh-TW" sz="2400" dirty="0" smtClean="0">
                <a:ea typeface="新細明體" pitchFamily="30" charset="-120"/>
              </a:rPr>
              <a:t>       </a:t>
            </a:r>
          </a:p>
          <a:p>
            <a:pPr>
              <a:buFontTx/>
              <a:buNone/>
            </a:pP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Measured using an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extensometer</a:t>
            </a:r>
            <a:r>
              <a:rPr lang="en-US" altLang="zh-TW" sz="2400" dirty="0" smtClean="0">
                <a:ea typeface="新細明體" pitchFamily="30" charset="-120"/>
              </a:rPr>
              <a:t> or a caliper </a:t>
            </a:r>
            <a:r>
              <a:rPr lang="en-US" altLang="zh-TW" sz="2400" dirty="0" smtClean="0">
                <a:solidFill>
                  <a:srgbClr val="FF6600"/>
                </a:solidFill>
                <a:ea typeface="新細明體" pitchFamily="30" charset="-120"/>
              </a:rPr>
              <a:t>fitting the fractured metal </a:t>
            </a:r>
            <a:r>
              <a:rPr lang="en-US" altLang="zh-TW" sz="2400" dirty="0" smtClean="0">
                <a:ea typeface="新細明體" pitchFamily="30" charset="-120"/>
              </a:rPr>
              <a:t>together (gage marker).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Example: Percent elongation of pure aluminum is  35%.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                For 7076-T6 aluminum alloy, it is 11%.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Low percent elongation may indicate the presence of 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porosities, inclusions, or overheating damage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201139" y="2276872"/>
            <a:ext cx="3171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Final </a:t>
            </a:r>
            <a:r>
              <a:rPr lang="en-US" altLang="zh-TW" sz="2000" b="1" dirty="0" smtClean="0">
                <a:ea typeface="ＭＳ Ｐゴシック" pitchFamily="30" charset="-128"/>
              </a:rPr>
              <a:t>length </a:t>
            </a:r>
            <a:r>
              <a:rPr lang="en-US" altLang="zh-TW" sz="2000" b="1" dirty="0">
                <a:ea typeface="ＭＳ Ｐゴシック" pitchFamily="30" charset="-128"/>
              </a:rPr>
              <a:t>– </a:t>
            </a:r>
            <a:r>
              <a:rPr lang="en-US" altLang="zh-TW" sz="2000" b="1" dirty="0" smtClean="0">
                <a:ea typeface="ＭＳ Ｐゴシック" pitchFamily="30" charset="-128"/>
              </a:rPr>
              <a:t>Initial length</a:t>
            </a:r>
            <a:endParaRPr lang="en-US" altLang="zh-TW" sz="2000" b="1" dirty="0">
              <a:ea typeface="ＭＳ Ｐゴシック" pitchFamily="30" charset="-128"/>
            </a:endParaRPr>
          </a:p>
        </p:txBody>
      </p:sp>
      <p:sp>
        <p:nvSpPr>
          <p:cNvPr id="77829" name="Line 6"/>
          <p:cNvSpPr>
            <a:spLocks noChangeShapeType="1"/>
          </p:cNvSpPr>
          <p:nvPr/>
        </p:nvSpPr>
        <p:spPr bwMode="auto">
          <a:xfrm flipV="1">
            <a:off x="3093916" y="2707273"/>
            <a:ext cx="3357164" cy="12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2000"/>
          </a:p>
        </p:txBody>
      </p:sp>
      <p:sp>
        <p:nvSpPr>
          <p:cNvPr id="77830" name="Text Box 7"/>
          <p:cNvSpPr txBox="1">
            <a:spLocks noChangeArrowheads="1"/>
          </p:cNvSpPr>
          <p:nvPr/>
        </p:nvSpPr>
        <p:spPr bwMode="auto">
          <a:xfrm>
            <a:off x="4053605" y="2734072"/>
            <a:ext cx="15985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Initial </a:t>
            </a:r>
            <a:r>
              <a:rPr lang="en-US" altLang="zh-TW" sz="2000" b="1" dirty="0" smtClean="0">
                <a:ea typeface="ＭＳ Ｐゴシック" pitchFamily="30" charset="-128"/>
              </a:rPr>
              <a:t>length</a:t>
            </a:r>
            <a:endParaRPr lang="en-US" altLang="zh-TW" sz="2000" b="1" dirty="0">
              <a:ea typeface="ＭＳ Ｐゴシック" pitchFamily="30" charset="-128"/>
            </a:endParaRPr>
          </a:p>
        </p:txBody>
      </p:sp>
      <p:sp>
        <p:nvSpPr>
          <p:cNvPr id="77832" name="Slide Number Placeholder 7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9BCB172-F5B7-40E1-A7A1-4F63DEDE0380}" type="slidenum">
              <a:rPr lang="en-US" altLang="zh-TW" b="1">
                <a:ea typeface="ＭＳ Ｐゴシック" pitchFamily="30" charset="-128"/>
              </a:rPr>
              <a:pPr algn="r" eaLnBrk="1" hangingPunct="1"/>
              <a:t>25</a:t>
            </a:fld>
            <a:endParaRPr lang="en-US" altLang="zh-TW" b="1">
              <a:ea typeface="ＭＳ Ｐゴシック" pitchFamily="30" charset="-128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3166" y="2507218"/>
            <a:ext cx="2358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ea typeface="新細明體" pitchFamily="30" charset="-120"/>
              </a:rPr>
              <a:t>% Elongation = </a:t>
            </a:r>
            <a:endParaRPr lang="zh-TW" altLang="en-US" sz="2000" b="1" dirty="0"/>
          </a:p>
        </p:txBody>
      </p:sp>
      <p:sp>
        <p:nvSpPr>
          <p:cNvPr id="10" name="矩形 9"/>
          <p:cNvSpPr/>
          <p:nvPr/>
        </p:nvSpPr>
        <p:spPr>
          <a:xfrm>
            <a:off x="6451080" y="2420888"/>
            <a:ext cx="1179357" cy="41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ea typeface="新細明體" pitchFamily="30" charset="-120"/>
                <a:sym typeface="Symbol"/>
              </a:rPr>
              <a:t> 100%</a:t>
            </a:r>
            <a:r>
              <a:rPr lang="en-US" altLang="zh-TW" sz="2000" b="1" dirty="0" smtClean="0">
                <a:ea typeface="新細明體" pitchFamily="30" charset="-120"/>
              </a:rPr>
              <a:t> </a:t>
            </a:r>
            <a:endParaRPr lang="zh-TW" altLang="en-US" sz="2000" b="1" dirty="0"/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498147"/>
              </p:ext>
            </p:extLst>
          </p:nvPr>
        </p:nvGraphicFramePr>
        <p:xfrm>
          <a:off x="2771800" y="3051344"/>
          <a:ext cx="2266108" cy="1025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5" name="方程式" r:id="rId3" imgW="952200" imgH="431640" progId="Equation.3">
                  <p:embed/>
                </p:oleObj>
              </mc:Choice>
              <mc:Fallback>
                <p:oleObj name="方程式" r:id="rId3" imgW="952200" imgH="43164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3051344"/>
                        <a:ext cx="2266108" cy="10257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Percent Reduction in Area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980728"/>
            <a:ext cx="7772400" cy="5029200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Percent reduction in area</a:t>
            </a:r>
            <a:r>
              <a:rPr lang="en-US" altLang="zh-TW" sz="2400" dirty="0" smtClean="0">
                <a:ea typeface="新細明體" pitchFamily="30" charset="-120"/>
              </a:rPr>
              <a:t> is also a measure of ductility.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The diameter (in general, r</a:t>
            </a:r>
            <a:r>
              <a:rPr lang="en-US" altLang="zh-TW" sz="2400" baseline="-25000" dirty="0" smtClean="0">
                <a:ea typeface="新細明體" pitchFamily="30" charset="-120"/>
              </a:rPr>
              <a:t>0</a:t>
            </a:r>
            <a:r>
              <a:rPr lang="en-US" altLang="zh-TW" sz="2400" dirty="0" smtClean="0">
                <a:ea typeface="新細明體" pitchFamily="30" charset="-120"/>
              </a:rPr>
              <a:t> = 12.7 mm) of fractured end of specimen is measured using caliper.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Percent reduction in area in metals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decreases in case of presence of porosity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Example: 12.7 mm dia.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  </a:t>
            </a:r>
            <a:r>
              <a:rPr lang="en-US" altLang="zh-TW" sz="2400" dirty="0" smtClean="0">
                <a:ea typeface="新細明體" pitchFamily="30" charset="-120"/>
              </a:rPr>
              <a:t>8.7 </a:t>
            </a:r>
            <a:r>
              <a:rPr lang="en-US" altLang="zh-TW" sz="2400" dirty="0">
                <a:ea typeface="新細明體" pitchFamily="30" charset="-120"/>
              </a:rPr>
              <a:t>mm dia. </a:t>
            </a:r>
            <a:endParaRPr lang="en-US" altLang="zh-TW" sz="2400" dirty="0" smtClean="0">
              <a:ea typeface="新細明體" pitchFamily="30" charset="-120"/>
            </a:endParaRPr>
          </a:p>
          <a:p>
            <a:pPr>
              <a:buFontTx/>
              <a:buNone/>
            </a:pPr>
            <a:endParaRPr lang="en-US" altLang="zh-TW" sz="2400" dirty="0" smtClean="0">
              <a:ea typeface="新細明體" pitchFamily="30" charset="-120"/>
            </a:endParaRPr>
          </a:p>
          <a:p>
            <a:pPr>
              <a:buFontTx/>
              <a:buNone/>
            </a:pPr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78859" name="Slide Number Placeholder 11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DF995F9-DD39-4E92-967B-13F127F4A1D8}" type="slidenum">
              <a:rPr lang="en-US" altLang="zh-TW" b="1">
                <a:ea typeface="ＭＳ Ｐゴシック" pitchFamily="30" charset="-128"/>
              </a:rPr>
              <a:pPr algn="r" eaLnBrk="1" hangingPunct="1"/>
              <a:t>26</a:t>
            </a:fld>
            <a:endParaRPr lang="en-US" altLang="zh-TW" b="1">
              <a:ea typeface="ＭＳ Ｐゴシック" pitchFamily="30" charset="-128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201139" y="2276872"/>
            <a:ext cx="27642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Final </a:t>
            </a:r>
            <a:r>
              <a:rPr lang="en-US" altLang="zh-TW" sz="2000" b="1" dirty="0" smtClean="0">
                <a:ea typeface="ＭＳ Ｐゴシック" pitchFamily="30" charset="-128"/>
              </a:rPr>
              <a:t>area </a:t>
            </a:r>
            <a:r>
              <a:rPr lang="en-US" altLang="zh-TW" sz="2000" b="1" dirty="0">
                <a:ea typeface="ＭＳ Ｐゴシック" pitchFamily="30" charset="-128"/>
              </a:rPr>
              <a:t>– </a:t>
            </a:r>
            <a:r>
              <a:rPr lang="en-US" altLang="zh-TW" sz="2000" b="1" dirty="0" smtClean="0">
                <a:ea typeface="ＭＳ Ｐゴシック" pitchFamily="30" charset="-128"/>
              </a:rPr>
              <a:t>Initial area</a:t>
            </a:r>
            <a:endParaRPr lang="en-US" altLang="zh-TW" sz="2000" b="1" dirty="0">
              <a:ea typeface="ＭＳ Ｐゴシック" pitchFamily="30" charset="-128"/>
            </a:endParaRPr>
          </a:p>
        </p:txBody>
      </p:sp>
      <p:sp>
        <p:nvSpPr>
          <p:cNvPr id="14" name="Line 6"/>
          <p:cNvSpPr>
            <a:spLocks noChangeShapeType="1"/>
          </p:cNvSpPr>
          <p:nvPr/>
        </p:nvSpPr>
        <p:spPr bwMode="auto">
          <a:xfrm flipV="1">
            <a:off x="3093916" y="2707272"/>
            <a:ext cx="2871506" cy="125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200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053605" y="2734072"/>
            <a:ext cx="13951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Initial </a:t>
            </a:r>
            <a:r>
              <a:rPr lang="en-US" altLang="zh-TW" sz="2000" b="1" dirty="0" smtClean="0">
                <a:ea typeface="ＭＳ Ｐゴシック" pitchFamily="30" charset="-128"/>
              </a:rPr>
              <a:t>area</a:t>
            </a:r>
            <a:endParaRPr lang="en-US" altLang="zh-TW" sz="2000" b="1" dirty="0">
              <a:ea typeface="ＭＳ Ｐゴシック" pitchFamily="30" charset="-128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33166" y="2507218"/>
            <a:ext cx="2358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>
                <a:ea typeface="新細明體" pitchFamily="30" charset="-120"/>
              </a:rPr>
              <a:t>% Elongation = </a:t>
            </a:r>
            <a:endParaRPr lang="zh-TW" altLang="en-US" sz="2000" b="1" dirty="0"/>
          </a:p>
        </p:txBody>
      </p:sp>
      <p:sp>
        <p:nvSpPr>
          <p:cNvPr id="17" name="矩形 16"/>
          <p:cNvSpPr/>
          <p:nvPr/>
        </p:nvSpPr>
        <p:spPr>
          <a:xfrm>
            <a:off x="6012160" y="2420888"/>
            <a:ext cx="1179357" cy="414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b="1" dirty="0" smtClean="0">
                <a:ea typeface="新細明體" pitchFamily="30" charset="-120"/>
                <a:sym typeface="Symbol"/>
              </a:rPr>
              <a:t> 100%</a:t>
            </a:r>
            <a:r>
              <a:rPr lang="en-US" altLang="zh-TW" sz="2000" b="1" dirty="0" smtClean="0">
                <a:ea typeface="新細明體" pitchFamily="30" charset="-120"/>
              </a:rPr>
              <a:t> </a:t>
            </a:r>
            <a:endParaRPr lang="zh-TW" altLang="en-US" sz="2000" b="1" dirty="0"/>
          </a:p>
        </p:txBody>
      </p:sp>
      <p:graphicFrame>
        <p:nvGraphicFramePr>
          <p:cNvPr id="18" name="物件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8617254"/>
              </p:ext>
            </p:extLst>
          </p:nvPr>
        </p:nvGraphicFramePr>
        <p:xfrm>
          <a:off x="2560638" y="3036888"/>
          <a:ext cx="2687637" cy="105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7" name="方程式" r:id="rId3" imgW="1130040" imgH="444240" progId="Equation.3">
                  <p:embed/>
                </p:oleObj>
              </mc:Choice>
              <mc:Fallback>
                <p:oleObj name="方程式" r:id="rId3" imgW="1130040" imgH="444240" progId="Equation.3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0638" y="3036888"/>
                        <a:ext cx="2687637" cy="1055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0110778"/>
              </p:ext>
            </p:extLst>
          </p:nvPr>
        </p:nvGraphicFramePr>
        <p:xfrm>
          <a:off x="639390" y="5517232"/>
          <a:ext cx="8325098" cy="82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98" name="方程式" r:id="rId5" imgW="4457520" imgH="444240" progId="Equation.3">
                  <p:embed/>
                </p:oleObj>
              </mc:Choice>
              <mc:Fallback>
                <p:oleObj name="方程式" r:id="rId5" imgW="4457520" imgH="444240" progId="Equation.3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390" y="5517232"/>
                        <a:ext cx="8325098" cy="8292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27</a:t>
            </a:fld>
            <a:endParaRPr lang="en-US" altLang="zh-TW"/>
          </a:p>
        </p:txBody>
      </p:sp>
      <p:pic>
        <p:nvPicPr>
          <p:cNvPr id="3" name="Picture 13" descr="6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9319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Engineering Stress-Strain Curves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2339752" y="980728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</a:rPr>
              <a:t>1654 MPa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641078" y="5517232"/>
            <a:ext cx="1354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b="1" dirty="0" smtClean="0">
                <a:solidFill>
                  <a:srgbClr val="0000FF"/>
                </a:solidFill>
              </a:rPr>
              <a:t>241 MPa</a:t>
            </a:r>
            <a:endParaRPr lang="zh-TW" alt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940152" y="1835532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 err="1" smtClean="0">
                <a:solidFill>
                  <a:srgbClr val="FF0000"/>
                </a:solidFill>
              </a:rPr>
              <a:t>Maraging</a:t>
            </a:r>
            <a:r>
              <a:rPr lang="en-US" altLang="zh-TW" b="1" dirty="0" smtClean="0">
                <a:solidFill>
                  <a:srgbClr val="FF0000"/>
                </a:solidFill>
              </a:rPr>
              <a:t> Steel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69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True Stress – True Strain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905024"/>
            <a:ext cx="7772400" cy="5952976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True stress and true strain </a:t>
            </a:r>
            <a:r>
              <a:rPr lang="en-US" altLang="zh-TW" sz="2400" dirty="0" smtClean="0">
                <a:ea typeface="新細明體" pitchFamily="30" charset="-120"/>
              </a:rPr>
              <a:t>are based upon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instantaneous cross-sectional area and length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True Stress =   </a:t>
            </a:r>
            <a:r>
              <a:rPr lang="en-US" altLang="zh-TW" sz="2400" dirty="0" err="1" smtClean="0">
                <a:ea typeface="新細明體" pitchFamily="30" charset="-120"/>
                <a:cs typeface="Times New Roman" pitchFamily="18" charset="0"/>
              </a:rPr>
              <a:t>σ</a:t>
            </a:r>
            <a:r>
              <a:rPr lang="en-US" altLang="zh-TW" sz="2400" baseline="-30000" dirty="0" err="1" smtClean="0">
                <a:ea typeface="新細明體" pitchFamily="30" charset="-120"/>
                <a:cs typeface="Times New Roman" pitchFamily="18" charset="0"/>
              </a:rPr>
              <a:t>t</a:t>
            </a:r>
            <a:r>
              <a:rPr lang="en-US" altLang="zh-TW" sz="2400" dirty="0" smtClean="0">
                <a:ea typeface="新細明體" pitchFamily="30" charset="-120"/>
                <a:cs typeface="Times New Roman" pitchFamily="18" charset="0"/>
              </a:rPr>
              <a:t> =</a:t>
            </a:r>
            <a:br>
              <a:rPr lang="en-US" altLang="zh-TW" sz="2400" dirty="0" smtClean="0">
                <a:ea typeface="新細明體" pitchFamily="30" charset="-120"/>
                <a:cs typeface="Times New Roman" pitchFamily="18" charset="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True Strain =  </a:t>
            </a:r>
            <a:r>
              <a:rPr lang="en-US" altLang="zh-TW" sz="2400" dirty="0" err="1" smtClean="0">
                <a:ea typeface="新細明體" pitchFamily="30" charset="-120"/>
                <a:cs typeface="Times New Roman" pitchFamily="18" charset="0"/>
              </a:rPr>
              <a:t>ε</a:t>
            </a:r>
            <a:r>
              <a:rPr lang="en-US" altLang="zh-TW" sz="2400" baseline="-30000" dirty="0" err="1" smtClean="0">
                <a:ea typeface="新細明體" pitchFamily="30" charset="-120"/>
                <a:cs typeface="Times New Roman" pitchFamily="18" charset="0"/>
              </a:rPr>
              <a:t>t</a:t>
            </a:r>
            <a:r>
              <a:rPr lang="en-US" altLang="zh-TW" sz="2400" dirty="0" smtClean="0">
                <a:ea typeface="新細明體" pitchFamily="30" charset="-120"/>
              </a:rPr>
              <a:t>  =</a:t>
            </a:r>
          </a:p>
          <a:p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True stress is always greater than engineering stress</a:t>
            </a:r>
            <a:r>
              <a:rPr lang="en-US" altLang="zh-TW" sz="2400" dirty="0" smtClean="0">
                <a:ea typeface="新細明體" pitchFamily="30" charset="-120"/>
              </a:rPr>
              <a:t>. True stress-strain curves are used for research.</a:t>
            </a:r>
          </a:p>
          <a:p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4990728" y="4616301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F</a:t>
            </a:r>
          </a:p>
        </p:txBody>
      </p:sp>
      <p:sp>
        <p:nvSpPr>
          <p:cNvPr id="80901" name="Line 5"/>
          <p:cNvSpPr>
            <a:spLocks noChangeShapeType="1"/>
          </p:cNvSpPr>
          <p:nvPr/>
        </p:nvSpPr>
        <p:spPr bwMode="auto">
          <a:xfrm>
            <a:off x="3923928" y="4941168"/>
            <a:ext cx="2590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3923928" y="4904333"/>
            <a:ext cx="2660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ＭＳ Ｐゴシック" pitchFamily="30" charset="-128"/>
              </a:rPr>
              <a:t>A</a:t>
            </a:r>
            <a:r>
              <a:rPr lang="en-US" altLang="zh-TW" sz="2000" b="1" baseline="-25000" dirty="0">
                <a:ea typeface="ＭＳ Ｐゴシック" pitchFamily="30" charset="-128"/>
              </a:rPr>
              <a:t>i </a:t>
            </a:r>
            <a:r>
              <a:rPr lang="en-US" altLang="zh-TW" sz="2000" b="1" dirty="0">
                <a:ea typeface="ＭＳ Ｐゴシック" pitchFamily="30" charset="-128"/>
              </a:rPr>
              <a:t>(instantaneous area)</a:t>
            </a:r>
            <a:endParaRPr lang="en-US" altLang="zh-TW" sz="2000" b="1" baseline="-25000" dirty="0">
              <a:ea typeface="ＭＳ Ｐゴシック" pitchFamily="30" charset="-128"/>
            </a:endParaRPr>
          </a:p>
        </p:txBody>
      </p:sp>
      <p:graphicFrame>
        <p:nvGraphicFramePr>
          <p:cNvPr id="80903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793479"/>
              </p:ext>
            </p:extLst>
          </p:nvPr>
        </p:nvGraphicFramePr>
        <p:xfrm>
          <a:off x="3527425" y="5156200"/>
          <a:ext cx="54102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77" name="方程式" r:id="rId3" imgW="2933640" imgH="482400" progId="Equation.3">
                  <p:embed/>
                </p:oleObj>
              </mc:Choice>
              <mc:Fallback>
                <p:oleObj name="方程式" r:id="rId3" imgW="2933640" imgH="482400" progId="Equation.3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7425" y="5156200"/>
                        <a:ext cx="5410200" cy="936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5" name="Slide Number Placeholder 9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B513EAA-00C3-45BF-AEF0-BFCE0C6DF1E3}" type="slidenum">
              <a:rPr lang="en-US" altLang="zh-TW" b="1">
                <a:ea typeface="ＭＳ Ｐゴシック" pitchFamily="30" charset="-128"/>
              </a:rPr>
              <a:pPr algn="r" eaLnBrk="1" hangingPunct="1"/>
              <a:t>28</a:t>
            </a:fld>
            <a:endParaRPr lang="en-US" altLang="zh-TW" b="1">
              <a:ea typeface="ＭＳ Ｐゴシック" pitchFamily="30" charset="-128"/>
            </a:endParaRPr>
          </a:p>
        </p:txBody>
      </p:sp>
      <p:pic>
        <p:nvPicPr>
          <p:cNvPr id="80906" name="Picture 10" descr="62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2599"/>
            <a:ext cx="5886074" cy="279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263549" y="3645024"/>
            <a:ext cx="1794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Low-carbon steel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3" name="文字方塊 2"/>
          <p:cNvSpPr txBox="1"/>
          <p:nvPr/>
        </p:nvSpPr>
        <p:spPr>
          <a:xfrm>
            <a:off x="179512" y="212447"/>
            <a:ext cx="878497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EP 6.8  </a:t>
            </a:r>
            <a:r>
              <a:rPr lang="en-US" altLang="zh-TW" sz="2400" dirty="0" smtClean="0"/>
              <a:t>Compare the engineering stress and strain with the true stress and strain for the tensile test of a low-carbon steel. Load: </a:t>
            </a:r>
            <a:r>
              <a:rPr lang="en-US" altLang="zh-TW" sz="2400" dirty="0" smtClean="0">
                <a:solidFill>
                  <a:srgbClr val="0000FF"/>
                </a:solidFill>
              </a:rPr>
              <a:t>69,000 N</a:t>
            </a:r>
            <a:r>
              <a:rPr lang="en-US" altLang="zh-TW" sz="2400" dirty="0" smtClean="0"/>
              <a:t>, Instantaneous diameter (69,000 N): </a:t>
            </a:r>
            <a:r>
              <a:rPr lang="en-US" altLang="zh-TW" sz="2400" dirty="0" smtClean="0">
                <a:solidFill>
                  <a:srgbClr val="CC3300"/>
                </a:solidFill>
              </a:rPr>
              <a:t>1.20 cm</a:t>
            </a:r>
            <a:r>
              <a:rPr lang="en-US" altLang="zh-TW" sz="2400" dirty="0" smtClean="0">
                <a:solidFill>
                  <a:srgbClr val="9900FF"/>
                </a:solidFill>
              </a:rPr>
              <a:t>, </a:t>
            </a:r>
            <a:r>
              <a:rPr lang="en-US" altLang="zh-TW" sz="2400" dirty="0" smtClean="0"/>
              <a:t>Initial </a:t>
            </a:r>
            <a:r>
              <a:rPr lang="en-US" altLang="zh-TW" sz="2400" dirty="0"/>
              <a:t>diameter: </a:t>
            </a:r>
            <a:r>
              <a:rPr lang="en-US" altLang="zh-TW" sz="2400" dirty="0">
                <a:solidFill>
                  <a:srgbClr val="9900FF"/>
                </a:solidFill>
              </a:rPr>
              <a:t>1.27 cm</a:t>
            </a:r>
            <a:r>
              <a:rPr lang="en-US" altLang="zh-TW" sz="2400" dirty="0" smtClean="0"/>
              <a:t>.</a:t>
            </a:r>
            <a:endParaRPr lang="zh-TW" altLang="en-US" sz="2400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851695"/>
              </p:ext>
            </p:extLst>
          </p:nvPr>
        </p:nvGraphicFramePr>
        <p:xfrm>
          <a:off x="288925" y="1735138"/>
          <a:ext cx="8596313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68" name="方程式" r:id="rId3" imgW="4520880" imgH="2209680" progId="Equation.3">
                  <p:embed/>
                </p:oleObj>
              </mc:Choice>
              <mc:Fallback>
                <p:oleObj name="方程式" r:id="rId3" imgW="4520880" imgH="2209680" progId="Equation.3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925" y="1735138"/>
                        <a:ext cx="8596313" cy="428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61165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Processing of Metals - Casting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352128"/>
            <a:ext cx="8280920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Most metals are first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Melted</a:t>
            </a:r>
            <a:r>
              <a:rPr lang="en-US" altLang="zh-TW" sz="2400" dirty="0" smtClean="0">
                <a:ea typeface="新細明體" pitchFamily="30" charset="-120"/>
              </a:rPr>
              <a:t> in a furnace </a:t>
            </a:r>
            <a:r>
              <a:rPr lang="en-US" altLang="zh-TW" sz="2400" dirty="0" smtClean="0">
                <a:sym typeface="Symbol"/>
              </a:rPr>
              <a:t>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Alloying</a:t>
            </a:r>
            <a:r>
              <a:rPr lang="en-US" altLang="zh-TW" sz="2400" dirty="0" smtClean="0">
                <a:ea typeface="新細明體" pitchFamily="30" charset="-120"/>
              </a:rPr>
              <a:t> is done if required (e.g. Al + Mg) </a:t>
            </a:r>
            <a:r>
              <a:rPr lang="en-US" altLang="zh-TW" sz="2400" dirty="0" smtClean="0">
                <a:sym typeface="Symbol"/>
              </a:rPr>
              <a:t></a:t>
            </a:r>
            <a:r>
              <a:rPr lang="en-US" altLang="zh-TW" sz="2400" dirty="0" smtClean="0">
                <a:ea typeface="新細明體" pitchFamily="30" charset="-120"/>
              </a:rPr>
              <a:t>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Degassing</a:t>
            </a:r>
            <a:r>
              <a:rPr lang="en-US" altLang="zh-TW" sz="2400" dirty="0" smtClean="0">
                <a:ea typeface="新細明體" pitchFamily="30" charset="-120"/>
              </a:rPr>
              <a:t> and De-slag </a:t>
            </a:r>
            <a:r>
              <a:rPr lang="en-US" altLang="zh-TW" sz="2400" dirty="0">
                <a:sym typeface="Symbol"/>
              </a:rPr>
              <a:t> </a:t>
            </a:r>
            <a:r>
              <a:rPr lang="en-US" altLang="zh-TW" sz="2400" dirty="0" smtClean="0">
                <a:ea typeface="新細明體" pitchFamily="30" charset="-120"/>
              </a:rPr>
              <a:t>Large sheet ingots or extrusion ingots (billets) are then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Cast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Slab, plates, sheets and bars are then produced from ingots by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Rolling</a:t>
            </a:r>
            <a:r>
              <a:rPr lang="zh-TW" altLang="en-US" sz="2400" b="1" dirty="0" smtClean="0">
                <a:solidFill>
                  <a:srgbClr val="FF0000"/>
                </a:solidFill>
                <a:ea typeface="新細明體" pitchFamily="30" charset="-120"/>
              </a:rPr>
              <a:t>軋延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r>
              <a:rPr lang="zh-TW" altLang="en-US" sz="2400" dirty="0" smtClean="0">
                <a:ea typeface="新細明體" pitchFamily="30" charset="-120"/>
              </a:rPr>
              <a:t>  </a:t>
            </a:r>
            <a:r>
              <a:rPr lang="zh-TW" altLang="en-US" sz="2000" b="1" dirty="0" smtClean="0">
                <a:ea typeface="新細明體" pitchFamily="30" charset="-120"/>
              </a:rPr>
              <a:t>扁坯、厚板、薄板</a:t>
            </a:r>
            <a:endParaRPr lang="en-US" altLang="zh-TW" sz="2000" b="1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Channels and structural shapes are produced by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Extrusion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Wrought</a:t>
            </a:r>
            <a:r>
              <a:rPr lang="zh-TW" altLang="en-US" sz="2400" b="1" dirty="0" smtClean="0">
                <a:solidFill>
                  <a:srgbClr val="0000FF"/>
                </a:solidFill>
                <a:ea typeface="新細明體" pitchFamily="30" charset="-120"/>
              </a:rPr>
              <a:t>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alloy</a:t>
            </a:r>
            <a:r>
              <a:rPr lang="zh-TW" altLang="en-US" sz="2400" b="1" dirty="0" smtClean="0">
                <a:solidFill>
                  <a:srgbClr val="0000FF"/>
                </a:solidFill>
                <a:ea typeface="新細明體" pitchFamily="30" charset="-120"/>
              </a:rPr>
              <a:t> 鍛造合金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products</a:t>
            </a:r>
            <a:r>
              <a:rPr lang="en-US" altLang="zh-TW" sz="2400" dirty="0" smtClean="0">
                <a:ea typeface="新細明體" pitchFamily="30" charset="-120"/>
              </a:rPr>
              <a:t>:  via hot and cold work processes.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Some small parts can be cast as final product. Only a small amount of machining or other finishing operation is required.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Cast Products and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Casting Alloys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Example: Automobile Piston. </a:t>
            </a:r>
          </a:p>
        </p:txBody>
      </p:sp>
      <p:sp>
        <p:nvSpPr>
          <p:cNvPr id="13316" name="Rectangle 23"/>
          <p:cNvSpPr>
            <a:spLocks noChangeArrowheads="1"/>
          </p:cNvSpPr>
          <p:nvPr/>
        </p:nvSpPr>
        <p:spPr bwMode="auto">
          <a:xfrm>
            <a:off x="0" y="64912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zh-TW" altLang="zh-TW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331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BD5DEEC-4298-4744-AB75-57C243AEA127}" type="slidenum">
              <a:rPr lang="en-US" altLang="zh-TW"/>
              <a:pPr eaLnBrk="1" hangingPunct="1"/>
              <a:t>3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05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Tensile Test – 1018 Steel (Low Carbon)</a:t>
            </a:r>
          </a:p>
        </p:txBody>
      </p:sp>
      <p:sp>
        <p:nvSpPr>
          <p:cNvPr id="91141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073803B5-BB10-411E-A9B9-2A48BC3ADE18}" type="slidenum">
              <a:rPr lang="en-US" altLang="zh-TW" b="1">
                <a:ea typeface="新細明體" pitchFamily="30" charset="-120"/>
              </a:rPr>
              <a:pPr algn="r" eaLnBrk="1" hangingPunct="1"/>
              <a:t>30</a:t>
            </a:fld>
            <a:endParaRPr lang="en-US" altLang="zh-TW" b="1">
              <a:ea typeface="新細明體" pitchFamily="30" charset="-120"/>
            </a:endParaRPr>
          </a:p>
        </p:txBody>
      </p:sp>
      <p:pic>
        <p:nvPicPr>
          <p:cNvPr id="91143" name="1045_mpeg2vide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27392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0" name="Text Box 2052"/>
          <p:cNvSpPr txBox="1">
            <a:spLocks noChangeArrowheads="1"/>
          </p:cNvSpPr>
          <p:nvPr/>
        </p:nvSpPr>
        <p:spPr bwMode="auto">
          <a:xfrm>
            <a:off x="539552" y="5229200"/>
            <a:ext cx="81497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Tensile strength = 440 </a:t>
            </a:r>
            <a:r>
              <a:rPr lang="en-US" altLang="zh-TW" sz="2400" b="1" dirty="0" smtClean="0">
                <a:ea typeface="新細明體" pitchFamily="30" charset="-120"/>
              </a:rPr>
              <a:t>MPa, </a:t>
            </a:r>
            <a:r>
              <a:rPr lang="en-US" altLang="zh-TW" sz="2400" b="1" dirty="0">
                <a:ea typeface="新細明體" pitchFamily="30" charset="-120"/>
              </a:rPr>
              <a:t>Modulus of Elasticity = 205 </a:t>
            </a:r>
            <a:r>
              <a:rPr lang="en-US" altLang="zh-TW" sz="2400" b="1" dirty="0" err="1" smtClean="0">
                <a:ea typeface="新細明體" pitchFamily="30" charset="-120"/>
              </a:rPr>
              <a:t>GPa</a:t>
            </a:r>
            <a:endParaRPr lang="en-US" altLang="zh-TW" sz="2400" b="1" dirty="0">
              <a:ea typeface="新細明體" pitchFamily="30" charset="-120"/>
            </a:endParaRPr>
          </a:p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Reduction in area = 40%, </a:t>
            </a:r>
            <a:r>
              <a:rPr lang="en-US" altLang="zh-TW" sz="2400" b="1" dirty="0" smtClean="0">
                <a:ea typeface="新細明體" pitchFamily="30" charset="-120"/>
              </a:rPr>
              <a:t>	Elongation </a:t>
            </a:r>
            <a:r>
              <a:rPr lang="en-US" altLang="zh-TW" sz="2400" b="1" dirty="0">
                <a:ea typeface="新細明體" pitchFamily="30" charset="-120"/>
              </a:rPr>
              <a:t>= 15%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1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Tensile Test 1045 Steel (Medium Carbon)</a:t>
            </a:r>
          </a:p>
        </p:txBody>
      </p:sp>
      <p:sp>
        <p:nvSpPr>
          <p:cNvPr id="90117" name="Slide Number Placeholder 5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61730B5B-24D8-488D-AB71-D606B691C786}" type="slidenum">
              <a:rPr lang="en-US" altLang="zh-TW" b="1">
                <a:ea typeface="新細明體" pitchFamily="30" charset="-120"/>
              </a:rPr>
              <a:pPr algn="r" eaLnBrk="1" hangingPunct="1"/>
              <a:t>31</a:t>
            </a:fld>
            <a:endParaRPr lang="en-US" altLang="zh-TW" b="1">
              <a:ea typeface="新細明體" pitchFamily="30" charset="-120"/>
            </a:endParaRPr>
          </a:p>
        </p:txBody>
      </p:sp>
      <p:pic>
        <p:nvPicPr>
          <p:cNvPr id="90119" name="1018_mpeg2video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741680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827584" y="5229200"/>
            <a:ext cx="7510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Tensile Strength = 696 </a:t>
            </a:r>
            <a:r>
              <a:rPr lang="en-US" altLang="zh-TW" sz="2400" b="1" dirty="0" smtClean="0">
                <a:ea typeface="新細明體" pitchFamily="30" charset="-120"/>
              </a:rPr>
              <a:t>MPa</a:t>
            </a:r>
            <a:r>
              <a:rPr lang="en-US" altLang="zh-TW" sz="2400" b="1" dirty="0">
                <a:ea typeface="新細明體" pitchFamily="30" charset="-120"/>
              </a:rPr>
              <a:t>, Elastic Modulus = 207 </a:t>
            </a:r>
            <a:r>
              <a:rPr lang="en-US" altLang="zh-TW" sz="2400" b="1" dirty="0" err="1" smtClean="0">
                <a:ea typeface="新細明體" pitchFamily="30" charset="-120"/>
              </a:rPr>
              <a:t>GPa</a:t>
            </a:r>
            <a:endParaRPr lang="en-US" altLang="zh-TW" sz="2400" b="1" dirty="0">
              <a:ea typeface="新細明體" pitchFamily="30" charset="-120"/>
            </a:endParaRPr>
          </a:p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Area reduction = 40%, </a:t>
            </a:r>
            <a:r>
              <a:rPr lang="en-US" altLang="zh-TW" sz="2400" b="1" dirty="0" smtClean="0">
                <a:ea typeface="新細明體" pitchFamily="30" charset="-120"/>
              </a:rPr>
              <a:t>	 Elongation </a:t>
            </a:r>
            <a:r>
              <a:rPr lang="en-US" altLang="zh-TW" sz="2400" b="1" dirty="0">
                <a:ea typeface="新細明體" pitchFamily="30" charset="-120"/>
              </a:rPr>
              <a:t>= 10%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90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0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0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0119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Hardness and Hardness Testing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908720"/>
            <a:ext cx="7772400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Hardness is a measure of the resistance of a metal to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permanent</a:t>
            </a:r>
            <a:r>
              <a:rPr lang="en-US" altLang="zh-TW" sz="2400" dirty="0" smtClean="0">
                <a:ea typeface="新細明體" pitchFamily="30" charset="-120"/>
              </a:rPr>
              <a:t> (plastic) deformation.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 General procedure:</a:t>
            </a: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704528" y="2356520"/>
            <a:ext cx="2667000" cy="990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/>
              <a:t>Press the indenter that</a:t>
            </a:r>
          </a:p>
          <a:p>
            <a:pPr algn="ctr">
              <a:defRPr/>
            </a:pPr>
            <a:r>
              <a:rPr lang="en-US" sz="2000" b="1" dirty="0"/>
              <a:t>is harder than the metal</a:t>
            </a:r>
          </a:p>
          <a:p>
            <a:pPr algn="ctr">
              <a:defRPr/>
            </a:pPr>
            <a:r>
              <a:rPr lang="en-US" sz="2000" b="1" dirty="0" smtClean="0"/>
              <a:t>into </a:t>
            </a:r>
            <a:r>
              <a:rPr lang="en-US" sz="2000" b="1" dirty="0"/>
              <a:t>metal </a:t>
            </a:r>
            <a:r>
              <a:rPr lang="en-US" sz="2000" b="1" dirty="0" smtClean="0"/>
              <a:t>surface</a:t>
            </a:r>
            <a:endParaRPr lang="en-US" sz="2000" b="1" dirty="0"/>
          </a:p>
        </p:txBody>
      </p:sp>
      <p:sp>
        <p:nvSpPr>
          <p:cNvPr id="185350" name="Rectangle 6"/>
          <p:cNvSpPr>
            <a:spLocks noChangeArrowheads="1"/>
          </p:cNvSpPr>
          <p:nvPr/>
        </p:nvSpPr>
        <p:spPr bwMode="auto">
          <a:xfrm>
            <a:off x="780728" y="3880520"/>
            <a:ext cx="25908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/>
              <a:t>Withdraw the indenter</a:t>
            </a:r>
          </a:p>
        </p:txBody>
      </p:sp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780728" y="5099720"/>
            <a:ext cx="2590800" cy="914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/>
              <a:t>Measure hardness by </a:t>
            </a:r>
          </a:p>
          <a:p>
            <a:pPr algn="ctr">
              <a:defRPr/>
            </a:pPr>
            <a:r>
              <a:rPr lang="en-US" sz="2000" b="1" dirty="0"/>
              <a:t>measuring depth or</a:t>
            </a:r>
          </a:p>
          <a:p>
            <a:pPr algn="ctr">
              <a:defRPr/>
            </a:pPr>
            <a:r>
              <a:rPr lang="en-US" sz="2000" b="1" dirty="0"/>
              <a:t>width of </a:t>
            </a:r>
            <a:r>
              <a:rPr lang="en-US" sz="2000" b="1" dirty="0" smtClean="0"/>
              <a:t>indentation</a:t>
            </a:r>
            <a:endParaRPr lang="en-US" sz="2000" b="1" dirty="0"/>
          </a:p>
        </p:txBody>
      </p:sp>
      <p:sp>
        <p:nvSpPr>
          <p:cNvPr id="185354" name="AutoShape 10"/>
          <p:cNvSpPr>
            <a:spLocks noChangeArrowheads="1"/>
          </p:cNvSpPr>
          <p:nvPr/>
        </p:nvSpPr>
        <p:spPr bwMode="auto">
          <a:xfrm>
            <a:off x="1847528" y="3347120"/>
            <a:ext cx="304800" cy="533400"/>
          </a:xfrm>
          <a:prstGeom prst="downArrow">
            <a:avLst>
              <a:gd name="adj1" fmla="val 50000"/>
              <a:gd name="adj2" fmla="val 4375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185355" name="AutoShape 11"/>
          <p:cNvSpPr>
            <a:spLocks noChangeArrowheads="1"/>
          </p:cNvSpPr>
          <p:nvPr/>
        </p:nvSpPr>
        <p:spPr bwMode="auto">
          <a:xfrm>
            <a:off x="1847528" y="441392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pic>
        <p:nvPicPr>
          <p:cNvPr id="32777" name="Picture 13" descr="smi53586_06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791" y="1780853"/>
            <a:ext cx="5418316" cy="452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4"/>
          <p:cNvSpPr txBox="1">
            <a:spLocks noChangeArrowheads="1"/>
          </p:cNvSpPr>
          <p:nvPr/>
        </p:nvSpPr>
        <p:spPr bwMode="auto">
          <a:xfrm>
            <a:off x="3632473" y="6165304"/>
            <a:ext cx="338779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Rockwell </a:t>
            </a:r>
            <a:r>
              <a:rPr lang="en-US" altLang="zh-TW" sz="2000" b="1" dirty="0" smtClean="0">
                <a:solidFill>
                  <a:srgbClr val="FF3300"/>
                </a:solidFill>
                <a:ea typeface="新細明體" pitchFamily="30" charset="-120"/>
              </a:rPr>
              <a:t>hardness tester</a:t>
            </a:r>
            <a:endParaRPr lang="en-US" altLang="zh-TW" sz="2000" b="1" dirty="0">
              <a:solidFill>
                <a:srgbClr val="FF3300"/>
              </a:solidFill>
              <a:ea typeface="新細明體" pitchFamily="30" charset="-120"/>
            </a:endParaRPr>
          </a:p>
        </p:txBody>
      </p:sp>
      <p:sp>
        <p:nvSpPr>
          <p:cNvPr id="32780" name="Slide Number Placeholder 1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1F44E0E-F7CE-4829-BE5F-6AA7C7FA7D09}" type="slidenum">
              <a:rPr lang="en-US" altLang="zh-TW"/>
              <a:pPr eaLnBrk="1" hangingPunct="1"/>
              <a:t>32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33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659359"/>
            <a:ext cx="7128791" cy="619138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smtClean="0">
                <a:ea typeface="新細明體" pitchFamily="30" charset="-120"/>
              </a:rPr>
              <a:t>Hardness Tests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5346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CA" altLang="zh-TW" sz="3600" b="1" dirty="0" smtClean="0"/>
              <a:t>Hardness: Virtual Lab Module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>
          <a:xfrm>
            <a:off x="323528" y="764704"/>
            <a:ext cx="8640960" cy="5331296"/>
          </a:xfrm>
        </p:spPr>
        <p:txBody>
          <a:bodyPr/>
          <a:lstStyle/>
          <a:p>
            <a:r>
              <a:rPr lang="en-CA" altLang="zh-TW" sz="2400" b="1" dirty="0" smtClean="0">
                <a:solidFill>
                  <a:srgbClr val="0000FF"/>
                </a:solidFill>
              </a:rPr>
              <a:t>A relationship </a:t>
            </a:r>
            <a:r>
              <a:rPr lang="en-CA" altLang="zh-TW" sz="2400" dirty="0" smtClean="0"/>
              <a:t>between hardness and strength can be established.</a:t>
            </a:r>
          </a:p>
          <a:p>
            <a:r>
              <a:rPr lang="en-CA" altLang="zh-TW" sz="2400" dirty="0" smtClean="0"/>
              <a:t>The hardness test is much simpler than tensile test and can be </a:t>
            </a:r>
            <a:r>
              <a:rPr lang="en-CA" altLang="zh-TW" sz="2400" dirty="0" err="1" smtClean="0">
                <a:solidFill>
                  <a:srgbClr val="FF0000"/>
                </a:solidFill>
              </a:rPr>
              <a:t>nondestructive</a:t>
            </a:r>
            <a:r>
              <a:rPr lang="en-CA" altLang="zh-TW" sz="2400" dirty="0" smtClean="0"/>
              <a:t>. </a:t>
            </a:r>
            <a:r>
              <a:rPr lang="en-CA" altLang="zh-TW" sz="2400" dirty="0" smtClean="0">
                <a:sym typeface="Symbol"/>
              </a:rPr>
              <a:t> For quality control.</a:t>
            </a:r>
            <a:r>
              <a:rPr lang="en-CA" altLang="zh-TW" sz="2400" dirty="0" smtClean="0"/>
              <a:t> </a:t>
            </a:r>
          </a:p>
          <a:p>
            <a:r>
              <a:rPr lang="en-CA" altLang="zh-TW" sz="2400" dirty="0" smtClean="0"/>
              <a:t>Click below to view the virtual lab module related to Rockwell hardness tester and scales.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5DA26E3-7437-4108-9F8D-745E310DCF0B}" type="slidenum">
              <a:rPr lang="en-US" altLang="zh-TW"/>
              <a:pPr eaLnBrk="1" hangingPunct="1"/>
              <a:t>34</a:t>
            </a:fld>
            <a:endParaRPr lang="en-US" altLang="zh-TW"/>
          </a:p>
        </p:txBody>
      </p:sp>
      <p:pic>
        <p:nvPicPr>
          <p:cNvPr id="34822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731419" cy="338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Plastic Deformation in Single Crystals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1066800"/>
            <a:ext cx="8029575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Plastic deformation (Zn) of single crystal results in step markings on surface          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slip bands</a:t>
            </a:r>
            <a:r>
              <a:rPr lang="en-US" altLang="zh-TW" sz="2000" b="1" dirty="0" smtClean="0">
                <a:solidFill>
                  <a:srgbClr val="FF0000"/>
                </a:solidFill>
                <a:ea typeface="新細明體" pitchFamily="30" charset="-120"/>
              </a:rPr>
              <a:t>. </a:t>
            </a:r>
            <a:r>
              <a:rPr lang="zh-TW" altLang="en-US" sz="2000" b="1" dirty="0" smtClean="0">
                <a:solidFill>
                  <a:srgbClr val="FF0000"/>
                </a:solidFill>
                <a:ea typeface="新細明體" pitchFamily="30" charset="-120"/>
              </a:rPr>
              <a:t>滑移帶</a:t>
            </a:r>
            <a:endParaRPr lang="en-US" altLang="zh-TW" sz="2000" b="1" dirty="0" smtClean="0">
              <a:solidFill>
                <a:srgbClr val="FF0000"/>
              </a:solidFill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Atoms on specific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crystallographic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planes (slip planes)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slip to cause slip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bands.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Slip is restricted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primarily to slip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on the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HCP basal </a:t>
            </a:r>
            <a:b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</a:b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planes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</p:txBody>
      </p:sp>
      <p:sp>
        <p:nvSpPr>
          <p:cNvPr id="187396" name="AutoShape 4"/>
          <p:cNvSpPr>
            <a:spLocks noChangeArrowheads="1"/>
          </p:cNvSpPr>
          <p:nvPr/>
        </p:nvSpPr>
        <p:spPr bwMode="auto">
          <a:xfrm>
            <a:off x="3449638" y="1533526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pic>
        <p:nvPicPr>
          <p:cNvPr id="38918" name="Picture 10" descr="smi53586_06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5233"/>
            <a:ext cx="5940152" cy="472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Line 9"/>
          <p:cNvSpPr>
            <a:spLocks noChangeShapeType="1"/>
          </p:cNvSpPr>
          <p:nvPr/>
        </p:nvSpPr>
        <p:spPr bwMode="auto">
          <a:xfrm flipH="1">
            <a:off x="4283968" y="2475496"/>
            <a:ext cx="972554" cy="18896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8921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268470B-8F3A-4287-95F0-FFE419F8757A}" type="slidenum">
              <a:rPr lang="en-US" altLang="zh-TW"/>
              <a:pPr eaLnBrk="1" hangingPunct="1"/>
              <a:t>35</a:t>
            </a:fld>
            <a:endParaRPr lang="en-US" altLang="zh-TW"/>
          </a:p>
        </p:txBody>
      </p:sp>
      <p:sp>
        <p:nvSpPr>
          <p:cNvPr id="38917" name="Text Box 10"/>
          <p:cNvSpPr txBox="1">
            <a:spLocks noChangeArrowheads="1"/>
          </p:cNvSpPr>
          <p:nvPr/>
        </p:nvSpPr>
        <p:spPr bwMode="auto">
          <a:xfrm>
            <a:off x="4854711" y="1988840"/>
            <a:ext cx="1319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0000"/>
                </a:solidFill>
                <a:ea typeface="新細明體" pitchFamily="30" charset="-120"/>
              </a:rPr>
              <a:t>Slip bands</a:t>
            </a: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396742" y="2420888"/>
            <a:ext cx="777182" cy="26642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Slip Bands and Slip Planes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36712"/>
            <a:ext cx="8496944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Slip bands in ductile metals (Cu, Al) are uniform. (</a:t>
            </a:r>
            <a:r>
              <a:rPr lang="en-US" altLang="zh-TW" sz="2400" b="1" dirty="0" smtClean="0">
                <a:solidFill>
                  <a:srgbClr val="CC3300"/>
                </a:solidFill>
                <a:ea typeface="新細明體" pitchFamily="30" charset="-120"/>
              </a:rPr>
              <a:t>Fig. 6.27</a:t>
            </a:r>
            <a:r>
              <a:rPr lang="en-US" altLang="zh-TW" sz="2400" dirty="0" smtClean="0">
                <a:ea typeface="新細明體" pitchFamily="30" charset="-120"/>
              </a:rPr>
              <a:t>)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Slip occurs in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many slip planes within slip bands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Slip </a:t>
            </a:r>
            <a:r>
              <a:rPr lang="en-US" altLang="zh-TW" sz="2400" dirty="0">
                <a:ea typeface="新細明體" pitchFamily="30" charset="-120"/>
              </a:rPr>
              <a:t>lines </a:t>
            </a:r>
            <a:r>
              <a:rPr lang="en-US" altLang="zh-TW" sz="2400" dirty="0" smtClean="0">
                <a:ea typeface="新細明體" pitchFamily="30" charset="-120"/>
              </a:rPr>
              <a:t>(offset </a:t>
            </a:r>
            <a:r>
              <a:rPr lang="en-US" altLang="zh-TW" sz="2400" dirty="0">
                <a:ea typeface="新細明體" pitchFamily="30" charset="-120"/>
              </a:rPr>
              <a:t>by about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2000 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/>
                <a:ea typeface="新細明體" pitchFamily="30" charset="-120"/>
                <a:cs typeface="Times New Roman"/>
              </a:rPr>
              <a:t>Å</a:t>
            </a:r>
            <a:r>
              <a:rPr lang="en-US" altLang="zh-TW" sz="2400" dirty="0" smtClean="0">
                <a:ea typeface="新細明體" pitchFamily="30" charset="-120"/>
              </a:rPr>
              <a:t>) are  about 50-500 </a:t>
            </a:r>
            <a:r>
              <a:rPr lang="en-US" altLang="zh-TW" sz="2400" dirty="0">
                <a:ea typeface="新細明體" pitchFamily="30" charset="-120"/>
              </a:rPr>
              <a:t>atoms apart </a:t>
            </a:r>
            <a:r>
              <a:rPr lang="en-US" altLang="zh-TW" sz="2400" dirty="0" smtClean="0">
                <a:ea typeface="新細明體" pitchFamily="30" charset="-120"/>
              </a:rPr>
              <a:t>(~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200 </a:t>
            </a:r>
            <a:r>
              <a:rPr lang="en-US" altLang="zh-TW" sz="2400" dirty="0">
                <a:solidFill>
                  <a:srgbClr val="FF0000"/>
                </a:solidFill>
                <a:ea typeface="新細明體" pitchFamily="30" charset="-120"/>
                <a:cs typeface="Times New Roman"/>
              </a:rPr>
              <a:t>Å</a:t>
            </a:r>
            <a:r>
              <a:rPr lang="en-US" altLang="zh-TW" sz="2400" dirty="0">
                <a:ea typeface="新細明體" pitchFamily="30" charset="-120"/>
              </a:rPr>
              <a:t>), </a:t>
            </a:r>
            <a:r>
              <a:rPr lang="en-US" altLang="zh-TW" sz="2400" dirty="0" smtClean="0">
                <a:ea typeface="新細明體" pitchFamily="30" charset="-120"/>
              </a:rPr>
              <a:t>where slip band are commonly separated by about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10000 atom diameters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pPr>
              <a:buFontTx/>
              <a:buNone/>
            </a:pPr>
            <a:endParaRPr lang="en-US" altLang="zh-TW" sz="2400" dirty="0" smtClean="0">
              <a:ea typeface="新細明體" pitchFamily="30" charset="-120"/>
            </a:endParaRPr>
          </a:p>
        </p:txBody>
      </p:sp>
      <p:pic>
        <p:nvPicPr>
          <p:cNvPr id="39940" name="Picture 4" descr="C:\Documents and Settings\Naveen\Desktop\Mcgraw\jpegs\slip plane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00151"/>
            <a:ext cx="54864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C49B36-93D5-46A1-A425-0B308B6673F4}" type="slidenum">
              <a:rPr lang="en-US" altLang="zh-TW"/>
              <a:pPr eaLnBrk="1" hangingPunct="1"/>
              <a:t>36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2924944"/>
            <a:ext cx="3650089" cy="3168352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395536" y="6093296"/>
            <a:ext cx="377218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9900FF"/>
                </a:solidFill>
              </a:rPr>
              <a:t>Fig. 6.27 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Slip bands</a:t>
            </a:r>
            <a:r>
              <a:rPr lang="en-US" altLang="zh-TW" sz="2000" dirty="0" smtClean="0">
                <a:solidFill>
                  <a:srgbClr val="0000FF"/>
                </a:solidFill>
              </a:rPr>
              <a:t> </a:t>
            </a:r>
            <a:r>
              <a:rPr lang="en-US" altLang="zh-TW" sz="2000" dirty="0" smtClean="0"/>
              <a:t>of Cu single </a:t>
            </a:r>
            <a:br>
              <a:rPr lang="en-US" altLang="zh-TW" sz="2000" dirty="0" smtClean="0"/>
            </a:br>
            <a:r>
              <a:rPr lang="en-US" altLang="zh-TW" sz="2000" dirty="0" smtClean="0"/>
              <a:t>crystal after 0.9% deformation.</a:t>
            </a:r>
            <a:endParaRPr lang="zh-TW" altLang="en-US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928926" y="555999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100</a:t>
            </a:r>
            <a:r>
              <a:rPr lang="en-US" altLang="zh-TW" dirty="0" smtClean="0">
                <a:sym typeface="Symbol"/>
              </a:rPr>
              <a:t></a:t>
            </a: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980728"/>
            <a:ext cx="8253263" cy="483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31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Slip Mechanism</a:t>
            </a:r>
            <a:r>
              <a:rPr lang="zh-TW" altLang="en-US" sz="3600" b="1" kern="0" dirty="0" smtClean="0">
                <a:ea typeface="新細明體" pitchFamily="30" charset="-120"/>
              </a:rPr>
              <a:t> 滑移機制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2780928"/>
            <a:ext cx="8278688" cy="38884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b="1" kern="0" dirty="0" smtClean="0">
                <a:solidFill>
                  <a:srgbClr val="9900FF"/>
                </a:solidFill>
                <a:ea typeface="新細明體" pitchFamily="30" charset="-120"/>
              </a:rPr>
              <a:t>Fig. 6.29</a:t>
            </a:r>
            <a:r>
              <a:rPr lang="en-US" altLang="zh-TW" sz="2400" kern="0" dirty="0" smtClean="0">
                <a:ea typeface="新細明體" pitchFamily="30" charset="-120"/>
              </a:rPr>
              <a:t>: Atomic model for the slippage of one block of atoms over another in a perfect metal crystal. The strength should be </a:t>
            </a: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1000-10000 times greater</a:t>
            </a:r>
            <a:r>
              <a:rPr lang="en-US" altLang="zh-TW" sz="2400" kern="0" dirty="0" smtClean="0">
                <a:ea typeface="新細明體" pitchFamily="30" charset="-120"/>
              </a:rPr>
              <a:t/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 than their observed shear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strength.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During shear, atoms do not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slide over each other.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The slip occurs due to 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movement of dislocations</a:t>
            </a:r>
            <a:r>
              <a:rPr lang="en-US" altLang="zh-TW" sz="2400" kern="0" dirty="0" smtClean="0">
                <a:ea typeface="新細明體" pitchFamily="30" charset="-120"/>
              </a:rPr>
              <a:t/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likes “ripple in the rug”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. 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9" b="12412"/>
          <a:stretch/>
        </p:blipFill>
        <p:spPr>
          <a:xfrm>
            <a:off x="563833" y="836712"/>
            <a:ext cx="8165748" cy="193508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5" t="63727" b="10221"/>
          <a:stretch/>
        </p:blipFill>
        <p:spPr>
          <a:xfrm>
            <a:off x="4104405" y="3789040"/>
            <a:ext cx="4873555" cy="295232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923928" y="2348880"/>
            <a:ext cx="1117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9900FF"/>
                </a:solidFill>
              </a:rPr>
              <a:t>Fig. 6.29</a:t>
            </a:r>
            <a:endParaRPr lang="zh-TW" altLang="en-US" sz="20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55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Slip Mechanism (</a:t>
            </a:r>
            <a:r>
              <a:rPr lang="en-US" altLang="zh-TW" sz="3600" b="1" dirty="0" err="1" smtClean="0">
                <a:ea typeface="新細明體" pitchFamily="30" charset="-120"/>
              </a:rPr>
              <a:t>Cont</a:t>
            </a:r>
            <a:r>
              <a:rPr lang="en-US" altLang="zh-TW" sz="3600" b="1" dirty="0" smtClean="0">
                <a:ea typeface="新細明體" pitchFamily="30" charset="-120"/>
              </a:rPr>
              <a:t>…)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848072"/>
            <a:ext cx="7918648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High density of dislocations must be present. Solidified crystal: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10</a:t>
            </a:r>
            <a:r>
              <a:rPr lang="en-US" altLang="zh-TW" sz="2400" baseline="30000" dirty="0" smtClean="0">
                <a:solidFill>
                  <a:srgbClr val="FF0000"/>
                </a:solidFill>
                <a:ea typeface="新細明體" pitchFamily="30" charset="-120"/>
              </a:rPr>
              <a:t>6</a:t>
            </a:r>
            <a:r>
              <a:rPr lang="en-US" altLang="zh-TW" sz="2400" dirty="0" smtClean="0">
                <a:ea typeface="新細明體" pitchFamily="30" charset="-120"/>
              </a:rPr>
              <a:t> cm/cm</a:t>
            </a:r>
            <a:r>
              <a:rPr lang="en-US" altLang="zh-TW" sz="2400" baseline="30000" dirty="0" smtClean="0">
                <a:ea typeface="新細明體" pitchFamily="30" charset="-120"/>
              </a:rPr>
              <a:t>3</a:t>
            </a:r>
            <a:r>
              <a:rPr lang="en-US" altLang="zh-TW" sz="2400" dirty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(1/cm</a:t>
            </a:r>
            <a:r>
              <a:rPr lang="en-US" altLang="zh-TW" sz="2400" baseline="30000" dirty="0" smtClean="0">
                <a:ea typeface="新細明體" pitchFamily="30" charset="-120"/>
              </a:rPr>
              <a:t>2</a:t>
            </a:r>
            <a:r>
              <a:rPr lang="en-US" altLang="zh-TW" sz="2400" dirty="0" smtClean="0">
                <a:ea typeface="新細明體" pitchFamily="30" charset="-120"/>
              </a:rPr>
              <a:t>), Highly deformed</a:t>
            </a:r>
            <a:r>
              <a:rPr lang="en-US" altLang="zh-TW" sz="2400" dirty="0">
                <a:ea typeface="新細明體" pitchFamily="30" charset="-120"/>
              </a:rPr>
              <a:t>: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10</a:t>
            </a:r>
            <a:r>
              <a:rPr lang="en-US" altLang="zh-TW" sz="2400" baseline="30000" dirty="0" smtClean="0">
                <a:solidFill>
                  <a:srgbClr val="FF0000"/>
                </a:solidFill>
                <a:ea typeface="新細明體" pitchFamily="30" charset="-120"/>
              </a:rPr>
              <a:t>12</a:t>
            </a:r>
            <a:r>
              <a:rPr lang="en-US" altLang="zh-TW" sz="2400" dirty="0" smtClean="0">
                <a:ea typeface="新細明體" pitchFamily="30" charset="-120"/>
              </a:rPr>
              <a:t> cm/cm</a:t>
            </a:r>
            <a:r>
              <a:rPr lang="en-US" altLang="zh-TW" sz="2400" baseline="30000" dirty="0" smtClean="0">
                <a:ea typeface="新細明體" pitchFamily="30" charset="-120"/>
              </a:rPr>
              <a:t>3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Observed in </a:t>
            </a:r>
            <a:r>
              <a:rPr lang="en-US" altLang="zh-TW" sz="2400" b="1" dirty="0" smtClean="0">
                <a:solidFill>
                  <a:srgbClr val="9900FF"/>
                </a:solidFill>
                <a:ea typeface="新細明體" pitchFamily="30" charset="-120"/>
              </a:rPr>
              <a:t>TEM</a:t>
            </a:r>
            <a:r>
              <a:rPr lang="en-US" altLang="zh-TW" sz="2400" dirty="0" smtClean="0">
                <a:ea typeface="新細明體" pitchFamily="30" charset="-120"/>
              </a:rPr>
              <a:t>: Dislocations appear as lines.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Small stress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 </a:t>
            </a:r>
            <a:r>
              <a:rPr lang="en-US" altLang="zh-TW" sz="2400" dirty="0" smtClean="0">
                <a:ea typeface="新細明體" pitchFamily="30" charset="-120"/>
              </a:rPr>
              <a:t>Dislocation move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 </a:t>
            </a:r>
            <a:r>
              <a:rPr lang="en-US" altLang="zh-TW" sz="2400" dirty="0" smtClean="0">
                <a:ea typeface="新細明體" pitchFamily="30" charset="-120"/>
              </a:rPr>
              <a:t>Low shear strength </a:t>
            </a:r>
          </a:p>
        </p:txBody>
      </p:sp>
      <p:pic>
        <p:nvPicPr>
          <p:cNvPr id="40964" name="Picture 4" descr="C:\Documents and Settings\Naveen\Desktop\Mcgraw\jpegs\dislocation moveme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9759"/>
            <a:ext cx="5791200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 descr="D:\Fig5.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68960"/>
            <a:ext cx="31242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148064" y="6021288"/>
            <a:ext cx="3903826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0000FF"/>
                </a:solidFill>
                <a:ea typeface="新細明體" pitchFamily="30" charset="-120"/>
              </a:rPr>
              <a:t>Dislocation cell structure</a:t>
            </a:r>
            <a:r>
              <a:rPr lang="en-US" altLang="zh-TW" sz="2000" dirty="0">
                <a:solidFill>
                  <a:srgbClr val="0000FF"/>
                </a:solidFill>
                <a:ea typeface="新細明體" pitchFamily="30" charset="-120"/>
              </a:rPr>
              <a:t> </a:t>
            </a:r>
            <a:r>
              <a:rPr lang="en-US" altLang="zh-TW" sz="2000" dirty="0">
                <a:ea typeface="新細明體" pitchFamily="30" charset="-120"/>
              </a:rPr>
              <a:t>in lightly</a:t>
            </a:r>
          </a:p>
          <a:p>
            <a:pPr eaLnBrk="1" hangingPunct="1"/>
            <a:r>
              <a:rPr lang="en-US" altLang="zh-TW" sz="2000" dirty="0">
                <a:ea typeface="新細明體" pitchFamily="30" charset="-120"/>
              </a:rPr>
              <a:t>deformed Aluminum</a:t>
            </a:r>
          </a:p>
        </p:txBody>
      </p:sp>
      <p:sp>
        <p:nvSpPr>
          <p:cNvPr id="40967" name="Text Box 8"/>
          <p:cNvSpPr txBox="1">
            <a:spLocks noChangeArrowheads="1"/>
          </p:cNvSpPr>
          <p:nvPr/>
        </p:nvSpPr>
        <p:spPr bwMode="auto">
          <a:xfrm>
            <a:off x="762000" y="6253559"/>
            <a:ext cx="12961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9900FF"/>
                </a:solidFill>
                <a:ea typeface="新細明體" pitchFamily="30" charset="-120"/>
              </a:rPr>
              <a:t>Figure </a:t>
            </a:r>
            <a:r>
              <a:rPr lang="en-US" altLang="zh-TW" b="1" dirty="0" smtClean="0">
                <a:solidFill>
                  <a:srgbClr val="9900FF"/>
                </a:solidFill>
                <a:ea typeface="新細明體" pitchFamily="30" charset="-120"/>
              </a:rPr>
              <a:t>6.30</a:t>
            </a:r>
            <a:endParaRPr lang="en-US" altLang="zh-TW" b="1" dirty="0">
              <a:solidFill>
                <a:srgbClr val="9900FF"/>
              </a:solidFill>
              <a:ea typeface="新細明體" pitchFamily="30" charset="-120"/>
            </a:endParaRPr>
          </a:p>
        </p:txBody>
      </p:sp>
      <p:sp>
        <p:nvSpPr>
          <p:cNvPr id="40968" name="Line 14"/>
          <p:cNvSpPr>
            <a:spLocks noChangeShapeType="1"/>
          </p:cNvSpPr>
          <p:nvPr/>
        </p:nvSpPr>
        <p:spPr bwMode="auto">
          <a:xfrm>
            <a:off x="6732240" y="2996952"/>
            <a:ext cx="1152128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69" name="Text Box 15"/>
          <p:cNvSpPr txBox="1">
            <a:spLocks noChangeArrowheads="1"/>
          </p:cNvSpPr>
          <p:nvPr/>
        </p:nvSpPr>
        <p:spPr bwMode="auto">
          <a:xfrm>
            <a:off x="5364088" y="2596902"/>
            <a:ext cx="3611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0000FF"/>
                </a:solidFill>
                <a:ea typeface="新細明體" pitchFamily="30" charset="-120"/>
              </a:rPr>
              <a:t>Wall</a:t>
            </a:r>
            <a:r>
              <a:rPr lang="en-US" altLang="zh-TW" sz="2000" b="1" dirty="0">
                <a:ea typeface="新細明體" pitchFamily="30" charset="-120"/>
              </a:rPr>
              <a:t> of high dislocation density</a:t>
            </a:r>
          </a:p>
        </p:txBody>
      </p:sp>
      <p:sp>
        <p:nvSpPr>
          <p:cNvPr id="40971" name="Slide Number Placeholder 1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5DB4DFC-364B-4028-A6EA-B0C56389FF96}" type="slidenum">
              <a:rPr lang="en-US" altLang="zh-TW"/>
              <a:pPr eaLnBrk="1" hangingPunct="1"/>
              <a:t>39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6012161" y="4365104"/>
            <a:ext cx="113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CC3300"/>
                </a:solidFill>
              </a:rPr>
              <a:t>Low </a:t>
            </a:r>
            <a:r>
              <a:rPr lang="en-US" altLang="zh-TW" b="1" dirty="0" err="1" smtClean="0">
                <a:solidFill>
                  <a:srgbClr val="CC3300"/>
                </a:solidFill>
              </a:rPr>
              <a:t>disl</a:t>
            </a:r>
            <a:r>
              <a:rPr lang="en-US" altLang="zh-TW" b="1" dirty="0" smtClean="0">
                <a:solidFill>
                  <a:srgbClr val="CC3300"/>
                </a:solidFill>
              </a:rPr>
              <a:t>. density</a:t>
            </a:r>
            <a:endParaRPr lang="zh-TW" altLang="en-US" b="1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86"/>
          <a:stretch/>
        </p:blipFill>
        <p:spPr>
          <a:xfrm>
            <a:off x="698304" y="620689"/>
            <a:ext cx="7762128" cy="35283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8" t="56495" r="34277" b="4538"/>
          <a:stretch/>
        </p:blipFill>
        <p:spPr>
          <a:xfrm>
            <a:off x="5620247" y="4092829"/>
            <a:ext cx="2984201" cy="2792555"/>
          </a:xfrm>
          <a:prstGeom prst="rect">
            <a:avLst/>
          </a:prstGeom>
        </p:spPr>
      </p:pic>
      <p:pic>
        <p:nvPicPr>
          <p:cNvPr id="5" name="Picture 16" descr="smi53586_06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1726"/>
            <a:ext cx="2808312" cy="27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Permanent Mold Casting of Al-Pistons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699792" y="3933056"/>
            <a:ext cx="30723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Casting </a:t>
            </a:r>
            <a:r>
              <a:rPr lang="en-US" altLang="zh-TW" b="1" dirty="0" smtClean="0">
                <a:solidFill>
                  <a:srgbClr val="0000FF"/>
                </a:solidFill>
                <a:ea typeface="新細明體" pitchFamily="30" charset="-120"/>
              </a:rPr>
              <a:t>Process and Castings</a:t>
            </a:r>
            <a:endParaRPr lang="en-US" altLang="zh-TW" b="1" dirty="0">
              <a:solidFill>
                <a:srgbClr val="0000FF"/>
              </a:solidFill>
              <a:ea typeface="新細明體" pitchFamily="30" charset="-12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3275856" y="5582568"/>
            <a:ext cx="157322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Casting mold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96928" y="4934495"/>
            <a:ext cx="1704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0000FF"/>
                </a:solidFill>
                <a:ea typeface="新細明體" pitchFamily="30" charset="-120"/>
              </a:rPr>
              <a:t>Finished Piston</a:t>
            </a:r>
            <a:endParaRPr lang="en-US" altLang="zh-TW" b="1" dirty="0">
              <a:solidFill>
                <a:srgbClr val="0000FF"/>
              </a:solidFill>
              <a:ea typeface="新細明體" pitchFamily="30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6644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Slip in Crystals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908720"/>
            <a:ext cx="8408615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Dislocations produce atomic displacements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on specific slip planes and specific slip directions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Slip occurs in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densely or close packed planes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Lower shear stress (less energy) is required for slip to occur in densely packed planes.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If slip is restricted in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planes, then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less dense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planes become operative.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Slip in the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close-packed </a:t>
            </a:r>
            <a:b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</a:b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directions </a:t>
            </a:r>
            <a:r>
              <a:rPr lang="en-US" altLang="zh-TW" sz="2400" dirty="0" smtClean="0">
                <a:ea typeface="新細明體" pitchFamily="30" charset="-120"/>
              </a:rPr>
              <a:t>is also favored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since the atoms are closer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together and less energy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is required.  </a:t>
            </a:r>
          </a:p>
        </p:txBody>
      </p:sp>
      <p:pic>
        <p:nvPicPr>
          <p:cNvPr id="41988" name="Picture 4" descr="C:\Documents and Settings\Naveen\Desktop\Mcgraw\jpegs\atomic sl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26" y="2780928"/>
            <a:ext cx="5182478" cy="3786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478340" y="3270771"/>
            <a:ext cx="1616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Close packed</a:t>
            </a:r>
          </a:p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plane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6994525" y="5937597"/>
            <a:ext cx="2101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Non-close-packed</a:t>
            </a:r>
          </a:p>
          <a:p>
            <a:pPr eaLnBrk="1" hangingPunct="1"/>
            <a:r>
              <a:rPr lang="en-US" altLang="zh-TW" sz="2000" b="1" dirty="0">
                <a:solidFill>
                  <a:srgbClr val="FF6600"/>
                </a:solidFill>
                <a:ea typeface="新細明體" pitchFamily="30" charset="-120"/>
              </a:rPr>
              <a:t>plane</a:t>
            </a:r>
          </a:p>
        </p:txBody>
      </p:sp>
      <p:sp>
        <p:nvSpPr>
          <p:cNvPr id="41992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9C06E4-1481-453C-AA93-319E3BF6CBE1}" type="slidenum">
              <a:rPr lang="en-US" altLang="zh-TW"/>
              <a:pPr eaLnBrk="1" hangingPunct="1"/>
              <a:t>40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Slip Systems</a:t>
            </a:r>
            <a:r>
              <a:rPr lang="zh-TW" altLang="en-US" sz="3600" b="1" dirty="0" smtClean="0">
                <a:ea typeface="新細明體" pitchFamily="30" charset="-120"/>
              </a:rPr>
              <a:t> 滑移系統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066800"/>
            <a:ext cx="8134672" cy="5029200"/>
          </a:xfrm>
        </p:spPr>
        <p:txBody>
          <a:bodyPr/>
          <a:lstStyle/>
          <a:p>
            <a:r>
              <a:rPr lang="en-US" altLang="zh-TW" sz="2400" dirty="0">
                <a:ea typeface="新細明體" pitchFamily="30" charset="-120"/>
              </a:rPr>
              <a:t>A combination of </a:t>
            </a:r>
            <a:r>
              <a:rPr lang="en-US" altLang="zh-TW" sz="2400" dirty="0" smtClean="0">
                <a:ea typeface="新細明體" pitchFamily="30" charset="-120"/>
              </a:rPr>
              <a:t>a slip plane </a:t>
            </a:r>
            <a:r>
              <a:rPr lang="en-US" altLang="zh-TW" sz="2400" dirty="0">
                <a:ea typeface="新細明體" pitchFamily="30" charset="-120"/>
              </a:rPr>
              <a:t>and </a:t>
            </a:r>
            <a:r>
              <a:rPr lang="en-US" altLang="zh-TW" sz="2400" dirty="0" smtClean="0">
                <a:ea typeface="新細明體" pitchFamily="30" charset="-120"/>
              </a:rPr>
              <a:t>a slip direction is called a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slip system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Each crystal has a number of characteristic slip systems.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In FCC crystal, slip takes place in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{111} </a:t>
            </a:r>
            <a:r>
              <a:rPr lang="en-US" altLang="zh-TW" sz="2400" dirty="0" smtClean="0">
                <a:ea typeface="新細明體" pitchFamily="30" charset="-120"/>
              </a:rPr>
              <a:t>octahedral planes and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&lt;110&gt; </a:t>
            </a:r>
            <a:r>
              <a:rPr lang="en-US" altLang="zh-TW" sz="2400" dirty="0" smtClean="0">
                <a:ea typeface="新細明體" pitchFamily="30" charset="-120"/>
              </a:rPr>
              <a:t>directions. </a:t>
            </a:r>
          </a:p>
          <a:p>
            <a:pPr eaLnBrk="1" hangingPunct="1"/>
            <a:r>
              <a:rPr lang="en-US" altLang="zh-TW" sz="2400" dirty="0">
                <a:ea typeface="新細明體" pitchFamily="30" charset="-120"/>
              </a:rPr>
              <a:t>4 </a:t>
            </a:r>
            <a:r>
              <a:rPr lang="en-US" altLang="zh-TW" sz="2400" dirty="0" smtClean="0">
                <a:ea typeface="新細明體" pitchFamily="30" charset="-120"/>
              </a:rPr>
              <a:t>{111} </a:t>
            </a:r>
            <a:r>
              <a:rPr lang="en-US" altLang="zh-TW" sz="2400" dirty="0">
                <a:ea typeface="新細明體" pitchFamily="30" charset="-120"/>
              </a:rPr>
              <a:t>type planes and </a:t>
            </a:r>
            <a:r>
              <a:rPr lang="en-US" altLang="zh-TW" sz="2400" dirty="0" smtClean="0">
                <a:ea typeface="新細明體" pitchFamily="30" charset="-120"/>
              </a:rPr>
              <a:t>3 &lt;110&gt; </a:t>
            </a:r>
            <a:r>
              <a:rPr lang="en-US" altLang="zh-TW" sz="2400" dirty="0">
                <a:ea typeface="新細明體" pitchFamily="30" charset="-120"/>
              </a:rPr>
              <a:t>type </a:t>
            </a:r>
            <a:r>
              <a:rPr lang="en-US" altLang="zh-TW" sz="2400" dirty="0" smtClean="0">
                <a:ea typeface="新細明體" pitchFamily="30" charset="-120"/>
              </a:rPr>
              <a:t>directions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. 4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  <a:sym typeface="Symbol"/>
              </a:rPr>
              <a:t>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 </a:t>
            </a:r>
            <a:r>
              <a:rPr lang="en-US" altLang="zh-TW" sz="2400" dirty="0">
                <a:solidFill>
                  <a:srgbClr val="9900FF"/>
                </a:solidFill>
                <a:ea typeface="新細明體" pitchFamily="30" charset="-120"/>
              </a:rPr>
              <a:t>3 = 12 slip systems</a:t>
            </a:r>
            <a:r>
              <a:rPr lang="en-US" altLang="zh-TW" sz="2400" dirty="0">
                <a:ea typeface="新細明體" pitchFamily="30" charset="-12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zh-TW" sz="2400" dirty="0">
                <a:ea typeface="新細明體" pitchFamily="30" charset="-120"/>
              </a:rPr>
              <a:t>BCC crystals are not close packed. The slip predominantly occurs in </a:t>
            </a:r>
            <a:r>
              <a:rPr lang="en-US" altLang="zh-TW" sz="2400" dirty="0">
                <a:solidFill>
                  <a:srgbClr val="006600"/>
                </a:solidFill>
                <a:ea typeface="新細明體" pitchFamily="30" charset="-120"/>
              </a:rPr>
              <a:t>{110} </a:t>
            </a:r>
            <a:r>
              <a:rPr lang="en-US" altLang="zh-TW" sz="2400" dirty="0">
                <a:ea typeface="新細明體" pitchFamily="30" charset="-120"/>
              </a:rPr>
              <a:t>planes </a:t>
            </a:r>
            <a:r>
              <a:rPr lang="en-US" altLang="zh-TW" sz="2400" dirty="0" smtClean="0">
                <a:ea typeface="新細明體" pitchFamily="30" charset="-120"/>
              </a:rPr>
              <a:t>(</a:t>
            </a:r>
            <a:r>
              <a:rPr lang="en-US" altLang="zh-TW" sz="2400" dirty="0">
                <a:solidFill>
                  <a:srgbClr val="006600"/>
                </a:solidFill>
                <a:ea typeface="新細明體" pitchFamily="30" charset="-120"/>
              </a:rPr>
              <a:t>{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112} </a:t>
            </a:r>
            <a:r>
              <a:rPr lang="en-US" altLang="zh-TW" sz="2400" dirty="0" smtClean="0">
                <a:ea typeface="新細明體" pitchFamily="30" charset="-120"/>
              </a:rPr>
              <a:t>and </a:t>
            </a:r>
            <a:r>
              <a:rPr lang="en-US" altLang="zh-TW" sz="2400" dirty="0">
                <a:solidFill>
                  <a:srgbClr val="006600"/>
                </a:solidFill>
                <a:ea typeface="新細明體" pitchFamily="30" charset="-120"/>
              </a:rPr>
              <a:t>{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123}  </a:t>
            </a:r>
            <a:r>
              <a:rPr lang="en-US" altLang="zh-TW" sz="2400" dirty="0" smtClean="0">
                <a:ea typeface="新細明體" pitchFamily="30" charset="-120"/>
              </a:rPr>
              <a:t>also occur) that </a:t>
            </a:r>
            <a:r>
              <a:rPr lang="en-US" altLang="zh-TW" sz="2400" dirty="0">
                <a:ea typeface="新細明體" pitchFamily="30" charset="-120"/>
              </a:rPr>
              <a:t>has highest atomic density</a:t>
            </a:r>
            <a:r>
              <a:rPr lang="en-US" altLang="zh-TW" sz="2400" dirty="0" smtClean="0">
                <a:ea typeface="新細明體" pitchFamily="30" charset="-120"/>
              </a:rPr>
              <a:t>. The slip direction is </a:t>
            </a:r>
            <a:r>
              <a:rPr lang="en-US" altLang="zh-TW" sz="2400" b="1" dirty="0" smtClean="0">
                <a:solidFill>
                  <a:srgbClr val="CC3300"/>
                </a:solidFill>
                <a:ea typeface="新細明體" pitchFamily="30" charset="-120"/>
              </a:rPr>
              <a:t>&lt;111&gt; </a:t>
            </a:r>
            <a:r>
              <a:rPr lang="en-US" altLang="zh-TW" sz="2400" dirty="0" smtClean="0">
                <a:ea typeface="新細明體" pitchFamily="30" charset="-120"/>
              </a:rPr>
              <a:t>type.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6 {110} and 2 &lt;111&gt;  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 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6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  <a:sym typeface="Symbol"/>
              </a:rPr>
              <a:t>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 2 = 12 slip systems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endParaRPr lang="en-US" altLang="zh-TW" sz="2400" dirty="0">
              <a:ea typeface="新細明體" pitchFamily="30" charset="-120"/>
            </a:endParaRP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ea typeface="新細明體" pitchFamily="30" charset="-120"/>
              </a:rPr>
              <a:t>If </a:t>
            </a:r>
            <a:r>
              <a:rPr lang="en-US" altLang="zh-TW" sz="2400" dirty="0">
                <a:ea typeface="新細明體" pitchFamily="30" charset="-120"/>
              </a:rPr>
              <a:t>HCP crystals have high c/a ratio, slip occurs along basal planes </a:t>
            </a:r>
            <a:r>
              <a:rPr lang="en-US" altLang="zh-TW" sz="2400" dirty="0">
                <a:solidFill>
                  <a:srgbClr val="0000FF"/>
                </a:solidFill>
                <a:ea typeface="新細明體" pitchFamily="30" charset="-120"/>
              </a:rPr>
              <a:t>{0001}. </a:t>
            </a:r>
            <a:r>
              <a:rPr lang="en-US" altLang="zh-TW" sz="2400" dirty="0">
                <a:ea typeface="新細明體" pitchFamily="30" charset="-120"/>
              </a:rPr>
              <a:t>For crystals with low c/a ratio, slip also occurs </a:t>
            </a:r>
            <a:r>
              <a:rPr lang="en-US" altLang="zh-TW" sz="2400" dirty="0" smtClean="0">
                <a:ea typeface="新細明體" pitchFamily="30" charset="-120"/>
              </a:rPr>
              <a:t>in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{1010</a:t>
            </a:r>
            <a:r>
              <a:rPr lang="en-US" altLang="zh-TW" sz="2400" dirty="0">
                <a:solidFill>
                  <a:srgbClr val="0000FF"/>
                </a:solidFill>
                <a:ea typeface="新細明體" pitchFamily="30" charset="-120"/>
              </a:rPr>
              <a:t>} </a:t>
            </a:r>
            <a:r>
              <a:rPr lang="en-US" altLang="zh-TW" sz="2400" dirty="0">
                <a:ea typeface="新細明體" pitchFamily="30" charset="-120"/>
              </a:rPr>
              <a:t>and </a:t>
            </a:r>
            <a:r>
              <a:rPr lang="en-US" altLang="zh-TW" sz="2400" dirty="0">
                <a:solidFill>
                  <a:srgbClr val="0000FF"/>
                </a:solidFill>
                <a:ea typeface="新細明體" pitchFamily="30" charset="-120"/>
              </a:rPr>
              <a:t>{1011} </a:t>
            </a:r>
            <a:r>
              <a:rPr lang="en-US" altLang="zh-TW" sz="2400" dirty="0" smtClean="0">
                <a:ea typeface="新細明體" pitchFamily="30" charset="-120"/>
              </a:rPr>
              <a:t>planes. </a:t>
            </a:r>
            <a:r>
              <a:rPr lang="en-US" altLang="zh-TW" sz="2400" dirty="0">
                <a:ea typeface="新細明體" pitchFamily="30" charset="-120"/>
              </a:rPr>
              <a:t>The slip direction is &lt;</a:t>
            </a:r>
            <a:r>
              <a:rPr lang="en-US" altLang="zh-TW" sz="2400" dirty="0" smtClean="0">
                <a:ea typeface="新細明體" pitchFamily="30" charset="-120"/>
              </a:rPr>
              <a:t>1120&gt;.</a:t>
            </a:r>
            <a:endParaRPr lang="en-US" altLang="zh-TW" sz="2400" dirty="0">
              <a:ea typeface="新細明體" pitchFamily="30" charset="-120"/>
            </a:endParaRPr>
          </a:p>
          <a:p>
            <a:pPr>
              <a:lnSpc>
                <a:spcPct val="90000"/>
              </a:lnSpc>
            </a:pPr>
            <a:endParaRPr lang="en-US" altLang="zh-TW" sz="2400" dirty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6705616" y="4653136"/>
            <a:ext cx="1524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3017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09A2E9B-E3A2-481E-BA70-79BEBC12DC20}" type="slidenum">
              <a:rPr lang="en-US" altLang="zh-TW"/>
              <a:pPr eaLnBrk="1" hangingPunct="1"/>
              <a:t>41</a:t>
            </a:fld>
            <a:endParaRPr lang="en-US" altLang="zh-TW"/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4572000" y="3214686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7715272" y="6000768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3214678" y="6000768"/>
            <a:ext cx="152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714480" y="6000768"/>
            <a:ext cx="152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>
            <a:off x="3071802" y="4929198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42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50" y="908720"/>
            <a:ext cx="8341314" cy="475252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Slip Planes and Directions of FCC</a:t>
            </a:r>
          </a:p>
        </p:txBody>
      </p:sp>
      <p:sp>
        <p:nvSpPr>
          <p:cNvPr id="5" name="橢圓 4"/>
          <p:cNvSpPr/>
          <p:nvPr/>
        </p:nvSpPr>
        <p:spPr bwMode="auto">
          <a:xfrm>
            <a:off x="2051720" y="3212976"/>
            <a:ext cx="72008" cy="9716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52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Slip Systems of FCC and BCC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11560" y="762000"/>
            <a:ext cx="7982098" cy="6095999"/>
          </a:xfrm>
          <a:prstGeom prst="rect">
            <a:avLst/>
          </a:prstGeom>
        </p:spPr>
      </p:pic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931542"/>
              </p:ext>
            </p:extLst>
          </p:nvPr>
        </p:nvGraphicFramePr>
        <p:xfrm>
          <a:off x="395535" y="5983288"/>
          <a:ext cx="6541839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8" name="方程式" r:id="rId4" imgW="4101840" imgH="482400" progId="Equation.3">
                  <p:embed/>
                </p:oleObj>
              </mc:Choice>
              <mc:Fallback>
                <p:oleObj name="方程式" r:id="rId4" imgW="4101840" imgH="482400" progId="Equation.3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5" y="5983288"/>
                        <a:ext cx="6541839" cy="7588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342191"/>
              </p:ext>
            </p:extLst>
          </p:nvPr>
        </p:nvGraphicFramePr>
        <p:xfrm>
          <a:off x="626046" y="4221088"/>
          <a:ext cx="6191251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09" name="方程式" r:id="rId6" imgW="4152600" imgH="482400" progId="Equation.3">
                  <p:embed/>
                </p:oleObj>
              </mc:Choice>
              <mc:Fallback>
                <p:oleObj name="方程式" r:id="rId6" imgW="4152600" imgH="482400" progId="Equation.3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046" y="4221088"/>
                        <a:ext cx="6191251" cy="72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616375"/>
              </p:ext>
            </p:extLst>
          </p:nvPr>
        </p:nvGraphicFramePr>
        <p:xfrm>
          <a:off x="746125" y="2852738"/>
          <a:ext cx="61912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10" name="方程式" r:id="rId8" imgW="4152600" imgH="482400" progId="Equation.3">
                  <p:embed/>
                </p:oleObj>
              </mc:Choice>
              <mc:Fallback>
                <p:oleObj name="方程式" r:id="rId8" imgW="4152600" imgH="482400" progId="Equation.3">
                  <p:embed/>
                  <p:pic>
                    <p:nvPicPr>
                      <p:cNvPr id="0" name="Picture 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125" y="2852738"/>
                        <a:ext cx="6191250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6287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44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611560" y="648072"/>
            <a:ext cx="8072846" cy="6165304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11560" y="13407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BCC</a:t>
            </a:r>
            <a:endParaRPr lang="zh-TW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Slip Systems of BCC and HCP</a:t>
            </a:r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332303"/>
              </p:ext>
            </p:extLst>
          </p:nvPr>
        </p:nvGraphicFramePr>
        <p:xfrm>
          <a:off x="1369388" y="1268413"/>
          <a:ext cx="5146827" cy="1177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28" name="方程式" r:id="rId4" imgW="3073320" imgH="749160" progId="Equation.3">
                  <p:embed/>
                </p:oleObj>
              </mc:Choice>
              <mc:Fallback>
                <p:oleObj name="方程式" r:id="rId4" imgW="3073320" imgH="749160" progId="Equation.3">
                  <p:embed/>
                  <p:pic>
                    <p:nvPicPr>
                      <p:cNvPr id="0" name="Picture 1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9388" y="1268413"/>
                        <a:ext cx="5146827" cy="11779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219631"/>
              </p:ext>
            </p:extLst>
          </p:nvPr>
        </p:nvGraphicFramePr>
        <p:xfrm>
          <a:off x="1677988" y="3392488"/>
          <a:ext cx="4046140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29" name="方程式" r:id="rId6" imgW="2527200" imgH="241200" progId="Equation.3">
                  <p:embed/>
                </p:oleObj>
              </mc:Choice>
              <mc:Fallback>
                <p:oleObj name="方程式" r:id="rId6" imgW="2527200" imgH="241200" progId="Equation.3">
                  <p:embed/>
                  <p:pic>
                    <p:nvPicPr>
                      <p:cNvPr id="0" name="Picture 1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7988" y="3392488"/>
                        <a:ext cx="4046140" cy="3603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889233"/>
              </p:ext>
            </p:extLst>
          </p:nvPr>
        </p:nvGraphicFramePr>
        <p:xfrm>
          <a:off x="1733550" y="4581525"/>
          <a:ext cx="3990578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30" name="方程式" r:id="rId8" imgW="2438280" imgH="241200" progId="Equation.3">
                  <p:embed/>
                </p:oleObj>
              </mc:Choice>
              <mc:Fallback>
                <p:oleObj name="方程式" r:id="rId8" imgW="2438280" imgH="241200" progId="Equation.3">
                  <p:embed/>
                  <p:pic>
                    <p:nvPicPr>
                      <p:cNvPr id="0" name="Picture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4581525"/>
                        <a:ext cx="3990578" cy="36036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300979"/>
              </p:ext>
            </p:extLst>
          </p:nvPr>
        </p:nvGraphicFramePr>
        <p:xfrm>
          <a:off x="1835696" y="6137275"/>
          <a:ext cx="3652837" cy="676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31" name="方程式" r:id="rId10" imgW="2450880" imgH="482400" progId="Equation.3">
                  <p:embed/>
                </p:oleObj>
              </mc:Choice>
              <mc:Fallback>
                <p:oleObj name="方程式" r:id="rId10" imgW="2450880" imgH="482400" progId="Equation.3">
                  <p:embed/>
                  <p:pic>
                    <p:nvPicPr>
                      <p:cNvPr id="0" name="Picture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6137275"/>
                        <a:ext cx="3652837" cy="6761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90814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Critical Resolved Shear Stress</a:t>
            </a:r>
            <a:r>
              <a:rPr lang="zh-TW" altLang="en-US" sz="3200" b="1" dirty="0" smtClean="0">
                <a:ea typeface="新細明體" pitchFamily="30" charset="-120"/>
              </a:rPr>
              <a:t> </a:t>
            </a:r>
            <a:r>
              <a:rPr lang="zh-TW" altLang="en-US" sz="3000" b="1" dirty="0" smtClean="0">
                <a:ea typeface="新細明體" pitchFamily="30" charset="-120"/>
              </a:rPr>
              <a:t>臨界分解剪應力</a:t>
            </a:r>
            <a:endParaRPr lang="en-US" altLang="zh-TW" sz="3000" b="1" dirty="0" smtClean="0">
              <a:ea typeface="新細明體" pitchFamily="30" charset="-12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Critical resolved shear stress </a:t>
            </a:r>
            <a:r>
              <a:rPr lang="en-US" altLang="zh-TW" sz="2400" dirty="0" smtClean="0">
                <a:ea typeface="新細明體" pitchFamily="30" charset="-120"/>
              </a:rPr>
              <a:t>is the stress required to cause slip in pure metal single crystal.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Depends upon 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dirty="0" smtClean="0">
                <a:ea typeface="新細明體" pitchFamily="30" charset="-120"/>
              </a:rPr>
              <a:t>Crystal </a:t>
            </a:r>
            <a:r>
              <a:rPr lang="en-US" altLang="zh-TW" dirty="0" smtClean="0">
                <a:solidFill>
                  <a:srgbClr val="0000FF"/>
                </a:solidFill>
                <a:ea typeface="新細明體" pitchFamily="30" charset="-120"/>
              </a:rPr>
              <a:t>Structure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dirty="0" smtClean="0">
                <a:ea typeface="新細明體" pitchFamily="30" charset="-120"/>
              </a:rPr>
              <a:t>Atomic </a:t>
            </a:r>
            <a:r>
              <a:rPr lang="en-US" altLang="zh-TW" dirty="0" smtClean="0">
                <a:solidFill>
                  <a:srgbClr val="0000FF"/>
                </a:solidFill>
                <a:ea typeface="新細明體" pitchFamily="30" charset="-120"/>
              </a:rPr>
              <a:t>bonding</a:t>
            </a:r>
            <a:r>
              <a:rPr lang="en-US" altLang="zh-TW" dirty="0" smtClean="0">
                <a:ea typeface="新細明體" pitchFamily="30" charset="-120"/>
              </a:rPr>
              <a:t> characteristics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dirty="0" smtClean="0">
                <a:solidFill>
                  <a:srgbClr val="0000FF"/>
                </a:solidFill>
                <a:ea typeface="新細明體" pitchFamily="30" charset="-120"/>
              </a:rPr>
              <a:t>Temperature</a:t>
            </a:r>
            <a:r>
              <a:rPr lang="en-US" altLang="zh-TW" dirty="0" smtClean="0">
                <a:ea typeface="新細明體" pitchFamily="30" charset="-120"/>
              </a:rPr>
              <a:t> 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dirty="0" smtClean="0">
                <a:solidFill>
                  <a:srgbClr val="0000FF"/>
                </a:solidFill>
                <a:ea typeface="新細明體" pitchFamily="30" charset="-120"/>
              </a:rPr>
              <a:t>Orientation</a:t>
            </a:r>
            <a:r>
              <a:rPr lang="zh-TW" altLang="en-US" dirty="0" smtClean="0">
                <a:solidFill>
                  <a:srgbClr val="0000FF"/>
                </a:solidFill>
                <a:ea typeface="新細明體" pitchFamily="30" charset="-120"/>
              </a:rPr>
              <a:t> 方位</a:t>
            </a:r>
            <a:r>
              <a:rPr lang="en-US" altLang="zh-TW" dirty="0" smtClean="0">
                <a:ea typeface="新細明體" pitchFamily="30" charset="-120"/>
              </a:rPr>
              <a:t> of slip planes relative to shear stress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Slip begins when the shear stress on the slip plane in the slip direction reaches critical resolved shear stress.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This is equivalent to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yield stress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Example:	Zn      HCP     99.999% pure       0.18 MPa</a:t>
            </a:r>
          </a:p>
          <a:p>
            <a:pPr>
              <a:buFontTx/>
              <a:buNone/>
            </a:pPr>
            <a:r>
              <a:rPr lang="en-US" altLang="zh-TW" sz="2400" dirty="0" smtClean="0">
                <a:ea typeface="新細明體" pitchFamily="30" charset="-120"/>
              </a:rPr>
              <a:t>                  	</a:t>
            </a:r>
            <a:r>
              <a:rPr lang="en-US" altLang="zh-TW" sz="2400" dirty="0" err="1" smtClean="0">
                <a:ea typeface="新細明體" pitchFamily="30" charset="-120"/>
              </a:rPr>
              <a:t>Ti</a:t>
            </a:r>
            <a:r>
              <a:rPr lang="en-US" altLang="zh-TW" sz="2400" dirty="0" smtClean="0">
                <a:ea typeface="新細明體" pitchFamily="30" charset="-120"/>
              </a:rPr>
              <a:t>       HCP     99.99%  pure        13.7 MPa</a:t>
            </a:r>
          </a:p>
          <a:p>
            <a:pPr>
              <a:buFontTx/>
              <a:buNone/>
            </a:pPr>
            <a:r>
              <a:rPr lang="en-US" altLang="zh-TW" sz="2400" dirty="0" smtClean="0">
                <a:ea typeface="新細明體" pitchFamily="30" charset="-120"/>
              </a:rPr>
              <a:t>                     	</a:t>
            </a:r>
            <a:r>
              <a:rPr lang="en-US" altLang="zh-TW" sz="2400" dirty="0" err="1" smtClean="0">
                <a:ea typeface="新細明體" pitchFamily="30" charset="-120"/>
              </a:rPr>
              <a:t>Ti</a:t>
            </a:r>
            <a:r>
              <a:rPr lang="en-US" altLang="zh-TW" sz="2400" dirty="0" smtClean="0">
                <a:ea typeface="新細明體" pitchFamily="30" charset="-120"/>
              </a:rPr>
              <a:t>       HCP     99.9%   pure         90.1 MPa</a:t>
            </a:r>
          </a:p>
        </p:txBody>
      </p:sp>
      <p:sp>
        <p:nvSpPr>
          <p:cNvPr id="4506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4ACD041-0646-4779-86E9-2FDE271B7BBD}" type="slidenum">
              <a:rPr lang="en-US" altLang="zh-TW"/>
              <a:pPr eaLnBrk="1" hangingPunct="1"/>
              <a:t>45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19"/>
            <a:ext cx="8771688" cy="554461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Slip Systems and CRSS</a:t>
            </a:r>
          </a:p>
        </p:txBody>
      </p:sp>
      <p:cxnSp>
        <p:nvCxnSpPr>
          <p:cNvPr id="7" name="直線接點 6"/>
          <p:cNvCxnSpPr/>
          <p:nvPr/>
        </p:nvCxnSpPr>
        <p:spPr bwMode="auto">
          <a:xfrm flipV="1">
            <a:off x="251520" y="3501008"/>
            <a:ext cx="87716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直線接點 7"/>
          <p:cNvCxnSpPr/>
          <p:nvPr/>
        </p:nvCxnSpPr>
        <p:spPr bwMode="auto">
          <a:xfrm flipV="1">
            <a:off x="251520" y="3789039"/>
            <a:ext cx="87716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接點 8"/>
          <p:cNvCxnSpPr/>
          <p:nvPr/>
        </p:nvCxnSpPr>
        <p:spPr bwMode="auto">
          <a:xfrm flipV="1">
            <a:off x="251520" y="2780928"/>
            <a:ext cx="87716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接點 9"/>
          <p:cNvCxnSpPr/>
          <p:nvPr/>
        </p:nvCxnSpPr>
        <p:spPr bwMode="auto">
          <a:xfrm flipV="1">
            <a:off x="251520" y="4077071"/>
            <a:ext cx="87716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直線接點 10"/>
          <p:cNvCxnSpPr/>
          <p:nvPr/>
        </p:nvCxnSpPr>
        <p:spPr bwMode="auto">
          <a:xfrm flipV="1">
            <a:off x="251520" y="5661247"/>
            <a:ext cx="8771688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08168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err="1" smtClean="0">
                <a:ea typeface="新細明體" pitchFamily="30" charset="-120"/>
              </a:rPr>
              <a:t>Schmid’s</a:t>
            </a:r>
            <a:r>
              <a:rPr lang="en-US" altLang="zh-TW" sz="3600" b="1" dirty="0" smtClean="0">
                <a:ea typeface="新細明體" pitchFamily="30" charset="-120"/>
              </a:rPr>
              <a:t> Law</a:t>
            </a:r>
          </a:p>
        </p:txBody>
      </p:sp>
      <p:sp>
        <p:nvSpPr>
          <p:cNvPr id="410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908720"/>
            <a:ext cx="7772400" cy="5530552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The relationship between uniaxial stress action on a single cylinder of pure metal single crystal and resulting resolved shear stress produced on a slip system is give by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b="1" dirty="0" err="1" smtClean="0">
                <a:solidFill>
                  <a:srgbClr val="FF0000"/>
                </a:solidFill>
                <a:ea typeface="新細明體" pitchFamily="30" charset="-120"/>
              </a:rPr>
              <a:t>Schmid’s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 law</a:t>
            </a:r>
            <a:r>
              <a:rPr lang="en-US" altLang="zh-TW" sz="2400" dirty="0" smtClean="0">
                <a:ea typeface="新細明體" pitchFamily="30" charset="-120"/>
              </a:rPr>
              <a:t>: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800" i="1" dirty="0" smtClean="0">
                <a:ea typeface="新細明體" pitchFamily="30" charset="-120"/>
                <a:sym typeface="Symbol"/>
              </a:rPr>
              <a:t></a:t>
            </a:r>
            <a:r>
              <a:rPr lang="en-US" altLang="zh-TW" sz="2800" i="1" baseline="-25000" dirty="0" smtClean="0">
                <a:ea typeface="新細明體" pitchFamily="30" charset="-120"/>
                <a:sym typeface="Symbol"/>
              </a:rPr>
              <a:t>r</a:t>
            </a:r>
            <a:r>
              <a:rPr lang="en-US" altLang="zh-TW" sz="2800" dirty="0" smtClean="0">
                <a:ea typeface="新細明體" pitchFamily="30" charset="-120"/>
                <a:sym typeface="Symbol"/>
              </a:rPr>
              <a:t> is maximum (0.5 </a:t>
            </a:r>
            <a:r>
              <a:rPr lang="en-US" altLang="zh-TW" sz="2800" i="1" dirty="0" smtClean="0">
                <a:ea typeface="新細明體" pitchFamily="30" charset="-120"/>
                <a:sym typeface="Symbol"/>
              </a:rPr>
              <a:t></a:t>
            </a:r>
            <a:r>
              <a:rPr lang="en-US" altLang="zh-TW" sz="2800" dirty="0" smtClean="0">
                <a:ea typeface="新細明體" pitchFamily="30" charset="-120"/>
                <a:sym typeface="Symbol"/>
              </a:rPr>
              <a:t>) </a:t>
            </a:r>
            <a:br>
              <a:rPr lang="en-US" altLang="zh-TW" sz="2800" dirty="0" smtClean="0">
                <a:ea typeface="新細明體" pitchFamily="30" charset="-120"/>
                <a:sym typeface="Symbol"/>
              </a:rPr>
            </a:br>
            <a:r>
              <a:rPr lang="en-US" altLang="zh-TW" sz="2800" dirty="0" smtClean="0">
                <a:ea typeface="新細明體" pitchFamily="30" charset="-120"/>
                <a:sym typeface="Symbol"/>
              </a:rPr>
              <a:t>if </a:t>
            </a:r>
            <a:r>
              <a:rPr lang="en-US" altLang="zh-TW" sz="2800" i="1" dirty="0" smtClean="0">
                <a:ea typeface="新細明體" pitchFamily="30" charset="-120"/>
                <a:sym typeface="Symbol"/>
              </a:rPr>
              <a:t> =  </a:t>
            </a:r>
            <a:r>
              <a:rPr lang="en-US" altLang="zh-TW" sz="2800" dirty="0" smtClean="0">
                <a:ea typeface="新細明體" pitchFamily="30" charset="-120"/>
                <a:sym typeface="Symbol"/>
              </a:rPr>
              <a:t>= 45</a:t>
            </a:r>
            <a:endParaRPr lang="en-US" altLang="zh-TW" sz="28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4106" name="Rectangle 5"/>
          <p:cNvSpPr>
            <a:spLocks noChangeArrowheads="1"/>
          </p:cNvSpPr>
          <p:nvPr/>
        </p:nvSpPr>
        <p:spPr bwMode="auto">
          <a:xfrm>
            <a:off x="0" y="31099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zh-TW" sz="1200">
              <a:ea typeface="新細明體" pitchFamily="30" charset="-120"/>
              <a:cs typeface="Times New Roman" pitchFamily="18" charset="0"/>
            </a:endParaRPr>
          </a:p>
          <a:p>
            <a:endParaRPr lang="en-US" altLang="zh-TW" sz="2400">
              <a:ea typeface="新細明體" pitchFamily="30" charset="-120"/>
            </a:endParaRPr>
          </a:p>
        </p:txBody>
      </p:sp>
      <p:sp>
        <p:nvSpPr>
          <p:cNvPr id="4107" name="Text Box 6"/>
          <p:cNvSpPr txBox="1">
            <a:spLocks noChangeArrowheads="1"/>
          </p:cNvSpPr>
          <p:nvPr/>
        </p:nvSpPr>
        <p:spPr bwMode="auto">
          <a:xfrm>
            <a:off x="683568" y="3022357"/>
            <a:ext cx="66075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800" b="1" i="1" dirty="0" err="1">
                <a:ea typeface="新細明體" pitchFamily="30" charset="-120"/>
                <a:cs typeface="Times New Roman" pitchFamily="18" charset="0"/>
              </a:rPr>
              <a:t>τ</a:t>
            </a:r>
            <a:r>
              <a:rPr lang="en-US" altLang="zh-TW" sz="2800" b="1" i="1" baseline="-30000" dirty="0" err="1">
                <a:ea typeface="新細明體" pitchFamily="30" charset="-120"/>
                <a:cs typeface="Times New Roman" pitchFamily="18" charset="0"/>
              </a:rPr>
              <a:t>r</a:t>
            </a:r>
            <a:r>
              <a:rPr lang="en-US" altLang="zh-TW" sz="2800" b="1" dirty="0">
                <a:ea typeface="新細明體" pitchFamily="30" charset="-120"/>
                <a:cs typeface="Times New Roman" pitchFamily="18" charset="0"/>
              </a:rPr>
              <a:t>=</a:t>
            </a:r>
          </a:p>
          <a:p>
            <a:pPr eaLnBrk="1" hangingPunct="1"/>
            <a:endParaRPr lang="en-US" altLang="zh-TW" sz="2800" b="1" dirty="0">
              <a:ea typeface="新細明體" pitchFamily="30" charset="-120"/>
            </a:endParaRPr>
          </a:p>
        </p:txBody>
      </p:sp>
      <p:sp>
        <p:nvSpPr>
          <p:cNvPr id="4108" name="Text Box 7"/>
          <p:cNvSpPr txBox="1">
            <a:spLocks noChangeArrowheads="1"/>
          </p:cNvSpPr>
          <p:nvPr/>
        </p:nvSpPr>
        <p:spPr bwMode="auto">
          <a:xfrm>
            <a:off x="1329046" y="2794719"/>
            <a:ext cx="1959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Shear Force</a:t>
            </a:r>
          </a:p>
        </p:txBody>
      </p:sp>
      <p:sp>
        <p:nvSpPr>
          <p:cNvPr id="4109" name="Text Box 8"/>
          <p:cNvSpPr txBox="1">
            <a:spLocks noChangeArrowheads="1"/>
          </p:cNvSpPr>
          <p:nvPr/>
        </p:nvSpPr>
        <p:spPr bwMode="auto">
          <a:xfrm>
            <a:off x="1403648" y="3253010"/>
            <a:ext cx="19594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400" b="1" dirty="0">
                <a:ea typeface="新細明體" pitchFamily="30" charset="-120"/>
              </a:rPr>
              <a:t>Shear Area</a:t>
            </a:r>
          </a:p>
        </p:txBody>
      </p:sp>
      <p:sp>
        <p:nvSpPr>
          <p:cNvPr id="4110" name="Line 9"/>
          <p:cNvSpPr>
            <a:spLocks noChangeShapeType="1"/>
          </p:cNvSpPr>
          <p:nvPr/>
        </p:nvSpPr>
        <p:spPr bwMode="auto">
          <a:xfrm>
            <a:off x="1405246" y="3253010"/>
            <a:ext cx="166727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 sz="2400"/>
          </a:p>
        </p:txBody>
      </p:sp>
      <p:graphicFrame>
        <p:nvGraphicFramePr>
          <p:cNvPr id="40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380253"/>
              </p:ext>
            </p:extLst>
          </p:nvPr>
        </p:nvGraphicFramePr>
        <p:xfrm>
          <a:off x="755576" y="3904456"/>
          <a:ext cx="4970462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4" name="方程式" r:id="rId3" imgW="2184120" imgH="431640" progId="Equation.3">
                  <p:embed/>
                </p:oleObj>
              </mc:Choice>
              <mc:Fallback>
                <p:oleObj name="方程式" r:id="rId3" imgW="2184120" imgH="431640" progId="Equation.3">
                  <p:embed/>
                  <p:pic>
                    <p:nvPicPr>
                      <p:cNvPr id="0" name="Picture 3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3904456"/>
                        <a:ext cx="4970462" cy="982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998110"/>
              </p:ext>
            </p:extLst>
          </p:nvPr>
        </p:nvGraphicFramePr>
        <p:xfrm>
          <a:off x="827584" y="5183981"/>
          <a:ext cx="304641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" name="方程式" r:id="rId5" imgW="1193760" imgH="215640" progId="Equation.3">
                  <p:embed/>
                </p:oleObj>
              </mc:Choice>
              <mc:Fallback>
                <p:oleObj name="方程式" r:id="rId5" imgW="1193760" imgH="215640" progId="Equation.3">
                  <p:embed/>
                  <p:pic>
                    <p:nvPicPr>
                      <p:cNvPr id="0" name="Picture 3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183981"/>
                        <a:ext cx="304641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11" name="Picture 12" descr="C:\Documents and Settings\Naveen\Desktop\Mcgraw\jpegs\edited\schmidtla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2200"/>
            <a:ext cx="291623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Line 13"/>
          <p:cNvSpPr>
            <a:spLocks noChangeShapeType="1"/>
          </p:cNvSpPr>
          <p:nvPr/>
        </p:nvSpPr>
        <p:spPr bwMode="auto">
          <a:xfrm flipH="1" flipV="1">
            <a:off x="7391400" y="4724400"/>
            <a:ext cx="914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410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554826"/>
              </p:ext>
            </p:extLst>
          </p:nvPr>
        </p:nvGraphicFramePr>
        <p:xfrm>
          <a:off x="8001000" y="5562600"/>
          <a:ext cx="1011238" cy="9097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6" name="Equation" r:id="rId8" imgW="508000" imgH="457200" progId="Equation.3">
                  <p:embed/>
                </p:oleObj>
              </mc:Choice>
              <mc:Fallback>
                <p:oleObj name="Equation" r:id="rId8" imgW="508000" imgH="457200" progId="Equation.3">
                  <p:embed/>
                  <p:pic>
                    <p:nvPicPr>
                      <p:cNvPr id="0" name="Picture 3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5562600"/>
                        <a:ext cx="1011238" cy="9097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3" name="Text Box 16"/>
          <p:cNvSpPr txBox="1">
            <a:spLocks noChangeArrowheads="1"/>
          </p:cNvSpPr>
          <p:nvPr/>
        </p:nvSpPr>
        <p:spPr bwMode="auto">
          <a:xfrm>
            <a:off x="8083550" y="4343400"/>
            <a:ext cx="1060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Slip</a:t>
            </a:r>
          </a:p>
          <a:p>
            <a:pPr eaLnBrk="1" hangingPunct="1"/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direction</a:t>
            </a: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5105400" y="2514600"/>
            <a:ext cx="1181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9900FF"/>
                </a:solidFill>
                <a:ea typeface="新細明體" pitchFamily="30" charset="-120"/>
              </a:rPr>
              <a:t>Normal to</a:t>
            </a:r>
          </a:p>
          <a:p>
            <a:pPr eaLnBrk="1" hangingPunct="1"/>
            <a:r>
              <a:rPr lang="en-US" altLang="zh-TW" b="1" dirty="0">
                <a:solidFill>
                  <a:srgbClr val="9900FF"/>
                </a:solidFill>
                <a:ea typeface="新細明體" pitchFamily="30" charset="-120"/>
              </a:rPr>
              <a:t>Slip plane</a:t>
            </a:r>
          </a:p>
        </p:txBody>
      </p:sp>
      <p:graphicFrame>
        <p:nvGraphicFramePr>
          <p:cNvPr id="4102" name="Object 19"/>
          <p:cNvGraphicFramePr>
            <a:graphicFrameLocks noChangeAspect="1"/>
          </p:cNvGraphicFramePr>
          <p:nvPr/>
        </p:nvGraphicFramePr>
        <p:xfrm>
          <a:off x="8153400" y="2971800"/>
          <a:ext cx="3587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7" name="Equation" r:id="rId10" imgW="139579" imgH="177646" progId="Equation.3">
                  <p:embed/>
                </p:oleObj>
              </mc:Choice>
              <mc:Fallback>
                <p:oleObj name="Equation" r:id="rId10" imgW="139579" imgH="177646" progId="Equation.3">
                  <p:embed/>
                  <p:pic>
                    <p:nvPicPr>
                      <p:cNvPr id="0" name="Picture 3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2971800"/>
                        <a:ext cx="3587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20"/>
          <p:cNvGraphicFramePr>
            <a:graphicFrameLocks noChangeAspect="1"/>
          </p:cNvGraphicFramePr>
          <p:nvPr/>
        </p:nvGraphicFramePr>
        <p:xfrm>
          <a:off x="4876800" y="5638800"/>
          <a:ext cx="990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" name="Equation" r:id="rId12" imgW="495085" imgH="457002" progId="Equation.3">
                  <p:embed/>
                </p:oleObj>
              </mc:Choice>
              <mc:Fallback>
                <p:oleObj name="Equation" r:id="rId12" imgW="495085" imgH="457002" progId="Equation.3">
                  <p:embed/>
                  <p:pic>
                    <p:nvPicPr>
                      <p:cNvPr id="0" name="Picture 3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638800"/>
                        <a:ext cx="9906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5" name="Line 21"/>
          <p:cNvSpPr>
            <a:spLocks noChangeShapeType="1"/>
          </p:cNvSpPr>
          <p:nvPr/>
        </p:nvSpPr>
        <p:spPr bwMode="auto">
          <a:xfrm flipV="1">
            <a:off x="5867400" y="5486400"/>
            <a:ext cx="990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16" name="Text Box 22"/>
          <p:cNvSpPr txBox="1">
            <a:spLocks noChangeArrowheads="1"/>
          </p:cNvSpPr>
          <p:nvPr/>
        </p:nvSpPr>
        <p:spPr bwMode="auto">
          <a:xfrm>
            <a:off x="4499992" y="4942909"/>
            <a:ext cx="137640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 smtClean="0">
                <a:solidFill>
                  <a:srgbClr val="CC3300"/>
                </a:solidFill>
                <a:ea typeface="新細明體" pitchFamily="30" charset="-120"/>
              </a:rPr>
              <a:t>A</a:t>
            </a:r>
            <a:r>
              <a:rPr lang="en-US" altLang="zh-TW" b="1" baseline="-25000" dirty="0" smtClean="0">
                <a:solidFill>
                  <a:srgbClr val="CC3300"/>
                </a:solidFill>
                <a:ea typeface="新細明體" pitchFamily="30" charset="-120"/>
              </a:rPr>
              <a:t>1 </a:t>
            </a:r>
            <a:r>
              <a:rPr lang="en-US" altLang="zh-TW" b="1" dirty="0" smtClean="0">
                <a:solidFill>
                  <a:srgbClr val="CC3300"/>
                </a:solidFill>
                <a:ea typeface="新細明體" pitchFamily="30" charset="-120"/>
              </a:rPr>
              <a:t>= Area </a:t>
            </a:r>
            <a:r>
              <a:rPr lang="en-US" altLang="zh-TW" b="1" dirty="0">
                <a:solidFill>
                  <a:srgbClr val="CC3300"/>
                </a:solidFill>
                <a:ea typeface="新細明體" pitchFamily="30" charset="-120"/>
              </a:rPr>
              <a:t>of</a:t>
            </a:r>
          </a:p>
          <a:p>
            <a:pPr eaLnBrk="1" hangingPunct="1"/>
            <a:r>
              <a:rPr lang="en-US" altLang="zh-TW" b="1" dirty="0" smtClean="0">
                <a:solidFill>
                  <a:srgbClr val="CC3300"/>
                </a:solidFill>
                <a:ea typeface="新細明體" pitchFamily="30" charset="-120"/>
              </a:rPr>
              <a:t>slip </a:t>
            </a:r>
            <a:r>
              <a:rPr lang="en-US" altLang="zh-TW" b="1" dirty="0">
                <a:solidFill>
                  <a:srgbClr val="CC3300"/>
                </a:solidFill>
                <a:ea typeface="新細明體" pitchFamily="30" charset="-120"/>
              </a:rPr>
              <a:t>plane</a:t>
            </a:r>
            <a:endParaRPr lang="en-US" altLang="zh-TW" b="1" baseline="-25000" dirty="0">
              <a:solidFill>
                <a:srgbClr val="CC3300"/>
              </a:solidFill>
              <a:ea typeface="新細明體" pitchFamily="30" charset="-120"/>
            </a:endParaRPr>
          </a:p>
        </p:txBody>
      </p:sp>
      <p:sp>
        <p:nvSpPr>
          <p:cNvPr id="4117" name="Line 23"/>
          <p:cNvSpPr>
            <a:spLocks noChangeShapeType="1"/>
          </p:cNvSpPr>
          <p:nvPr/>
        </p:nvSpPr>
        <p:spPr bwMode="auto">
          <a:xfrm flipV="1">
            <a:off x="5867400" y="4800600"/>
            <a:ext cx="7620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119" name="Slide Number Placeholder 2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64CBC29-DF0D-4F5C-A859-1D956B158004}" type="slidenum">
              <a:rPr lang="en-US" altLang="zh-TW"/>
              <a:pPr eaLnBrk="1" hangingPunct="1"/>
              <a:t>47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6516216" y="2564904"/>
            <a:ext cx="372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i="1" dirty="0" smtClean="0">
                <a:sym typeface="Symbol"/>
              </a:rPr>
              <a:t></a:t>
            </a:r>
            <a:endParaRPr lang="zh-TW" altLang="en-US" sz="2800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48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7135"/>
          <a:stretch/>
        </p:blipFill>
        <p:spPr>
          <a:xfrm>
            <a:off x="1403648" y="3239654"/>
            <a:ext cx="6480720" cy="3573722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23528" y="44624"/>
            <a:ext cx="856444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CC3300"/>
                </a:solidFill>
              </a:rPr>
              <a:t>EP 6.9  </a:t>
            </a:r>
            <a:r>
              <a:rPr lang="en-US" altLang="zh-TW" sz="2400" dirty="0" smtClean="0"/>
              <a:t>Calculate the resolved shear stress on the                  slip system of a unit cell in an FCC nickel single crystal if a stress of 13.7 MPa is applied in the [001] direction of a unit cell.</a:t>
            </a:r>
            <a:endParaRPr lang="zh-TW" altLang="en-US" sz="2400" dirty="0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727691"/>
              </p:ext>
            </p:extLst>
          </p:nvPr>
        </p:nvGraphicFramePr>
        <p:xfrm>
          <a:off x="6529189" y="44624"/>
          <a:ext cx="1139155" cy="430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3" name="方程式" r:id="rId4" imgW="634680" imgH="241200" progId="Equation.3">
                  <p:embed/>
                </p:oleObj>
              </mc:Choice>
              <mc:Fallback>
                <p:oleObj name="方程式" r:id="rId4" imgW="634680" imgH="241200" progId="Equation.3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189" y="44624"/>
                        <a:ext cx="1139155" cy="43067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5646"/>
              </p:ext>
            </p:extLst>
          </p:nvPr>
        </p:nvGraphicFramePr>
        <p:xfrm>
          <a:off x="501650" y="1258888"/>
          <a:ext cx="8351838" cy="18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64" name="方程式" r:id="rId6" imgW="4851360" imgH="1054080" progId="Equation.3">
                  <p:embed/>
                </p:oleObj>
              </mc:Choice>
              <mc:Fallback>
                <p:oleObj name="方程式" r:id="rId6" imgW="4851360" imgH="1054080" progId="Equation.3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" y="1258888"/>
                        <a:ext cx="8351838" cy="1804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59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 Twinning</a:t>
            </a:r>
            <a:r>
              <a:rPr lang="zh-TW" altLang="en-US" sz="3600" b="1" kern="0" dirty="0" smtClean="0">
                <a:ea typeface="新細明體" pitchFamily="30" charset="-120"/>
              </a:rPr>
              <a:t> 雙晶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95536" y="836712"/>
            <a:ext cx="8280920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kern="0" dirty="0" smtClean="0">
                <a:ea typeface="新細明體" pitchFamily="30" charset="-120"/>
              </a:rPr>
              <a:t>In </a:t>
            </a:r>
            <a:r>
              <a:rPr lang="en-US" altLang="zh-TW" sz="2400" b="1" kern="0" dirty="0" smtClean="0">
                <a:solidFill>
                  <a:srgbClr val="FF0000"/>
                </a:solidFill>
                <a:ea typeface="新細明體" pitchFamily="30" charset="-120"/>
              </a:rPr>
              <a:t>twinning</a:t>
            </a:r>
            <a:r>
              <a:rPr lang="en-US" altLang="zh-TW" sz="2400" kern="0" dirty="0" smtClean="0">
                <a:ea typeface="新細明體" pitchFamily="30" charset="-120"/>
              </a:rPr>
              <a:t>, a part of atomic lattice is deformed and forms </a:t>
            </a: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mirror image </a:t>
            </a:r>
            <a:r>
              <a:rPr lang="en-US" altLang="zh-TW" sz="2400" kern="0" dirty="0" smtClean="0">
                <a:ea typeface="新細明體" pitchFamily="30" charset="-120"/>
              </a:rPr>
              <a:t>of lattice next to it. </a:t>
            </a:r>
            <a:r>
              <a:rPr lang="en-US" altLang="zh-TW" sz="2400" b="1" kern="0" dirty="0" smtClean="0">
                <a:solidFill>
                  <a:srgbClr val="6600CC"/>
                </a:solidFill>
                <a:ea typeface="新細明體" pitchFamily="30" charset="-120"/>
              </a:rPr>
              <a:t>Twinning plane </a:t>
            </a:r>
            <a:r>
              <a:rPr lang="en-US" altLang="zh-TW" sz="2400" kern="0" dirty="0" smtClean="0">
                <a:ea typeface="新細明體" pitchFamily="30" charset="-120"/>
              </a:rPr>
              <a:t>is the interface between </a:t>
            </a:r>
            <a:r>
              <a:rPr lang="en-US" altLang="zh-TW" sz="2400" kern="0" dirty="0" err="1" smtClean="0">
                <a:ea typeface="新細明體" pitchFamily="30" charset="-120"/>
              </a:rPr>
              <a:t>undeformed</a:t>
            </a:r>
            <a:r>
              <a:rPr lang="en-US" altLang="zh-TW" sz="2400" kern="0" dirty="0" smtClean="0">
                <a:ea typeface="新細明體" pitchFamily="30" charset="-120"/>
              </a:rPr>
              <a:t> and deformed parts.</a:t>
            </a:r>
          </a:p>
        </p:txBody>
      </p:sp>
      <p:pic>
        <p:nvPicPr>
          <p:cNvPr id="6" name="Picture 6" descr="smi53586_06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7344816" cy="442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43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Hot Rolling of Steel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064096"/>
            <a:ext cx="7772400" cy="5029200"/>
          </a:xfrm>
        </p:spPr>
        <p:txBody>
          <a:bodyPr/>
          <a:lstStyle/>
          <a:p>
            <a:r>
              <a:rPr lang="en-US" altLang="zh-TW" sz="2800" b="1" dirty="0" smtClean="0">
                <a:solidFill>
                  <a:srgbClr val="0000FF"/>
                </a:solidFill>
                <a:ea typeface="新細明體" pitchFamily="30" charset="-120"/>
              </a:rPr>
              <a:t>Hot rolling</a:t>
            </a:r>
            <a:r>
              <a:rPr lang="en-US" altLang="zh-TW" sz="2800" dirty="0" smtClean="0">
                <a:ea typeface="新細明體" pitchFamily="30" charset="-120"/>
              </a:rPr>
              <a:t>           Greater reduction of thickness in a single pass.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Rolling carried out at above </a:t>
            </a:r>
            <a:r>
              <a:rPr lang="en-US" altLang="zh-TW" sz="2800" b="1" dirty="0" smtClean="0">
                <a:solidFill>
                  <a:srgbClr val="FF0000"/>
                </a:solidFill>
                <a:ea typeface="新細明體" pitchFamily="30" charset="-120"/>
              </a:rPr>
              <a:t>recrystallization temperature</a:t>
            </a:r>
            <a:r>
              <a:rPr lang="en-US" altLang="zh-TW" sz="28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Ingots preheated to about </a:t>
            </a:r>
            <a:r>
              <a:rPr lang="en-US" altLang="zh-TW" sz="2800" b="1" dirty="0" smtClean="0">
                <a:solidFill>
                  <a:srgbClr val="6600CC"/>
                </a:solidFill>
                <a:ea typeface="新細明體" pitchFamily="30" charset="-120"/>
              </a:rPr>
              <a:t>1200 </a:t>
            </a:r>
            <a:r>
              <a:rPr lang="en-US" altLang="zh-TW" sz="2800" b="1" dirty="0" smtClean="0">
                <a:solidFill>
                  <a:srgbClr val="6600CC"/>
                </a:solidFill>
                <a:ea typeface="新細明體" pitchFamily="30" charset="-120"/>
                <a:sym typeface="Symbol"/>
              </a:rPr>
              <a:t></a:t>
            </a:r>
            <a:r>
              <a:rPr lang="en-US" altLang="zh-TW" sz="2800" b="1" dirty="0" smtClean="0">
                <a:solidFill>
                  <a:srgbClr val="6600CC"/>
                </a:solidFill>
                <a:ea typeface="新細明體" pitchFamily="30" charset="-120"/>
              </a:rPr>
              <a:t>C</a:t>
            </a:r>
            <a:r>
              <a:rPr lang="en-US" altLang="zh-TW" sz="28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Ingots </a:t>
            </a:r>
            <a:r>
              <a:rPr lang="en-US" altLang="zh-TW" sz="2800" dirty="0" smtClean="0">
                <a:solidFill>
                  <a:srgbClr val="006600"/>
                </a:solidFill>
                <a:ea typeface="新細明體" pitchFamily="30" charset="-120"/>
              </a:rPr>
              <a:t>reheated</a:t>
            </a:r>
            <a:r>
              <a:rPr lang="en-US" altLang="zh-TW" sz="2800" dirty="0" smtClean="0">
                <a:ea typeface="新細明體" pitchFamily="30" charset="-120"/>
              </a:rPr>
              <a:t> 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between passes 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required. 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Usually, series of 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solidFill>
                  <a:srgbClr val="FF6600"/>
                </a:solidFill>
                <a:ea typeface="新細明體" pitchFamily="30" charset="-120"/>
              </a:rPr>
              <a:t>4 high rolling mills</a:t>
            </a:r>
            <a:r>
              <a:rPr lang="en-US" altLang="zh-TW" sz="2800" dirty="0" smtClean="0">
                <a:ea typeface="新細明體" pitchFamily="30" charset="-120"/>
              </a:rPr>
              <a:t/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are used. </a:t>
            </a:r>
          </a:p>
          <a:p>
            <a:endParaRPr lang="en-US" altLang="zh-TW" sz="2800" dirty="0" smtClean="0">
              <a:ea typeface="新細明體" pitchFamily="30" charset="-120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4038600" y="4572000"/>
            <a:ext cx="14478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5365" name="Picture 7" descr="C:\Documents and Settings\Naveen\Desktop\Mcgraw\jpegs\hotroll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1"/>
          <a:stretch/>
        </p:blipFill>
        <p:spPr bwMode="auto">
          <a:xfrm>
            <a:off x="3923928" y="3555826"/>
            <a:ext cx="4953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6" name="AutoShape 8"/>
          <p:cNvSpPr>
            <a:spLocks noChangeArrowheads="1"/>
          </p:cNvSpPr>
          <p:nvPr/>
        </p:nvSpPr>
        <p:spPr bwMode="auto">
          <a:xfrm>
            <a:off x="2937644" y="1222276"/>
            <a:ext cx="698252" cy="190500"/>
          </a:xfrm>
          <a:prstGeom prst="rightArrow">
            <a:avLst>
              <a:gd name="adj1" fmla="val 50000"/>
              <a:gd name="adj2" fmla="val 64063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15368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57C2440-A2CB-4BCC-A579-3D981C6ADDE9}" type="slidenum">
              <a:rPr lang="en-US" altLang="zh-TW"/>
              <a:pPr eaLnBrk="1" hangingPunct="1"/>
              <a:t>5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7524328" y="2132856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0000"/>
                </a:solidFill>
              </a:rPr>
              <a:t>再結晶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31840" y="5733256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 smtClean="0">
                <a:solidFill>
                  <a:srgbClr val="FF9933"/>
                </a:solidFill>
              </a:rPr>
              <a:t>輥輪</a:t>
            </a:r>
            <a:endParaRPr lang="zh-TW" altLang="en-US" sz="2000" b="1" dirty="0">
              <a:solidFill>
                <a:srgbClr val="FF99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 Twinning (</a:t>
            </a:r>
            <a:r>
              <a:rPr lang="en-US" altLang="zh-TW" sz="3600" b="1" dirty="0" err="1" smtClean="0">
                <a:ea typeface="新細明體" pitchFamily="30" charset="-120"/>
              </a:rPr>
              <a:t>Cont</a:t>
            </a:r>
            <a:r>
              <a:rPr lang="en-US" altLang="zh-TW" sz="3600" b="1" dirty="0" smtClean="0">
                <a:ea typeface="新細明體" pitchFamily="30" charset="-120"/>
              </a:rPr>
              <a:t>….)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908720"/>
            <a:ext cx="8352928" cy="5410200"/>
          </a:xfrm>
        </p:spPr>
        <p:txBody>
          <a:bodyPr/>
          <a:lstStyle/>
          <a:p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Specific </a:t>
            </a:r>
            <a:r>
              <a:rPr lang="en-US" altLang="zh-TW" sz="2400" dirty="0">
                <a:solidFill>
                  <a:srgbClr val="FF0000"/>
                </a:solidFill>
                <a:ea typeface="新細明體" pitchFamily="30" charset="-120"/>
              </a:rPr>
              <a:t>direction and plane in twinning </a:t>
            </a:r>
            <a:r>
              <a:rPr lang="en-US" altLang="zh-TW" sz="2400" dirty="0">
                <a:ea typeface="新細明體" pitchFamily="30" charset="-120"/>
              </a:rPr>
              <a:t>is the same as </a:t>
            </a:r>
            <a:r>
              <a:rPr lang="en-US" altLang="zh-TW" sz="2400" dirty="0" smtClean="0">
                <a:ea typeface="新細明體" pitchFamily="30" charset="-120"/>
              </a:rPr>
              <a:t>slip.</a:t>
            </a:r>
            <a:endParaRPr lang="en-US" altLang="zh-TW" sz="2400" dirty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Distance moved by atoms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is proportional to their distance </a:t>
            </a:r>
            <a:r>
              <a:rPr lang="en-US" altLang="zh-TW" sz="2400" dirty="0" smtClean="0">
                <a:ea typeface="新細明體" pitchFamily="30" charset="-120"/>
              </a:rPr>
              <a:t>from twinning plane. This is different from that of slip.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>
                <a:ea typeface="新細明體" pitchFamily="30" charset="-120"/>
              </a:rPr>
              <a:t>Deformation from twinning is </a:t>
            </a:r>
            <a:r>
              <a:rPr lang="en-US" altLang="zh-TW" sz="2400" dirty="0">
                <a:solidFill>
                  <a:srgbClr val="006600"/>
                </a:solidFill>
                <a:ea typeface="新細明體" pitchFamily="30" charset="-120"/>
              </a:rPr>
              <a:t>small</a:t>
            </a:r>
            <a:r>
              <a:rPr lang="en-US" altLang="zh-TW" sz="2400" dirty="0">
                <a:ea typeface="新細明體" pitchFamily="30" charset="-120"/>
              </a:rPr>
              <a:t>.</a:t>
            </a:r>
          </a:p>
          <a:p>
            <a:r>
              <a:rPr lang="en-US" altLang="zh-TW" sz="2400" dirty="0">
                <a:ea typeface="新細明體" pitchFamily="30" charset="-120"/>
              </a:rPr>
              <a:t>Twinning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reorients lattice</a:t>
            </a:r>
            <a:r>
              <a:rPr lang="en-US" altLang="zh-TW" sz="2400" dirty="0" smtClean="0">
                <a:ea typeface="新細明體" pitchFamily="30" charset="-120"/>
              </a:rPr>
              <a:t> and may place new </a:t>
            </a:r>
            <a:r>
              <a:rPr lang="en-US" altLang="zh-TW" sz="2400" dirty="0">
                <a:ea typeface="新細明體" pitchFamily="30" charset="-120"/>
              </a:rPr>
              <a:t>slip </a:t>
            </a:r>
            <a:r>
              <a:rPr lang="en-US" altLang="zh-TW" sz="2400" dirty="0" smtClean="0">
                <a:ea typeface="新細明體" pitchFamily="30" charset="-120"/>
              </a:rPr>
              <a:t>systems.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 </a:t>
            </a:r>
          </a:p>
        </p:txBody>
      </p:sp>
      <p:sp>
        <p:nvSpPr>
          <p:cNvPr id="46086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8EA55CF-0FC1-4ACD-81AB-05D5414B1F61}" type="slidenum">
              <a:rPr lang="en-US" altLang="zh-TW"/>
              <a:pPr eaLnBrk="1" hangingPunct="1"/>
              <a:t>50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74615"/>
            <a:ext cx="8485588" cy="3342617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83568" y="4789601"/>
            <a:ext cx="430262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Slip moves atom to </a:t>
            </a:r>
            <a:r>
              <a:rPr lang="en-US" altLang="zh-TW" sz="2000" b="1" dirty="0" smtClean="0">
                <a:solidFill>
                  <a:srgbClr val="6600CC"/>
                </a:solidFill>
              </a:rPr>
              <a:t>a full length </a:t>
            </a:r>
            <a:r>
              <a:rPr lang="en-US" altLang="zh-TW" sz="2000" b="1" dirty="0" smtClean="0"/>
              <a:t>of atomic spacing and leaves a series of steps.</a:t>
            </a:r>
            <a:endParaRPr lang="zh-TW" altLang="en-US" sz="2000" b="1" dirty="0"/>
          </a:p>
        </p:txBody>
      </p:sp>
      <p:sp>
        <p:nvSpPr>
          <p:cNvPr id="4" name="文字方塊 3"/>
          <p:cNvSpPr txBox="1"/>
          <p:nvPr/>
        </p:nvSpPr>
        <p:spPr>
          <a:xfrm>
            <a:off x="5508104" y="5157192"/>
            <a:ext cx="337302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/>
              <a:t>Twinning leaves well-defined deformed region </a:t>
            </a:r>
            <a:endParaRPr lang="zh-TW" altLang="en-US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51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 Twinning (</a:t>
            </a:r>
            <a:r>
              <a:rPr lang="en-US" altLang="zh-TW" sz="3600" b="1" kern="0" dirty="0" err="1" smtClean="0">
                <a:ea typeface="新細明體" pitchFamily="30" charset="-120"/>
              </a:rPr>
              <a:t>Cont</a:t>
            </a:r>
            <a:r>
              <a:rPr lang="en-US" altLang="zh-TW" sz="3600" b="1" kern="0" dirty="0" smtClean="0">
                <a:ea typeface="新細明體" pitchFamily="30" charset="-120"/>
              </a:rPr>
              <a:t>…)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3528" y="908720"/>
            <a:ext cx="8352928" cy="541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kern="0" dirty="0" smtClean="0">
                <a:ea typeface="新細明體" pitchFamily="30" charset="-120"/>
              </a:rPr>
              <a:t>Twining is </a:t>
            </a:r>
            <a:r>
              <a:rPr lang="en-US" altLang="zh-TW" sz="2400" kern="0" dirty="0" smtClean="0">
                <a:solidFill>
                  <a:srgbClr val="FF0000"/>
                </a:solidFill>
                <a:ea typeface="新細明體" pitchFamily="30" charset="-120"/>
              </a:rPr>
              <a:t>the most important deformation in HCP crystals </a:t>
            </a:r>
            <a:r>
              <a:rPr lang="en-US" altLang="zh-TW" sz="2400" kern="0" dirty="0" smtClean="0">
                <a:ea typeface="新細明體" pitchFamily="30" charset="-120"/>
              </a:rPr>
              <a:t>due to lesser slip planes. However, HCP metals are still less ductile than BCC and FCC metals.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At </a:t>
            </a: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very low temperature </a:t>
            </a:r>
            <a:r>
              <a:rPr lang="en-US" altLang="zh-TW" sz="2400" kern="0" dirty="0" smtClean="0">
                <a:ea typeface="新細明體" pitchFamily="30" charset="-120"/>
              </a:rPr>
              <a:t>or </a:t>
            </a: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very high strain rate</a:t>
            </a:r>
            <a:r>
              <a:rPr lang="en-US" altLang="zh-TW" sz="2400" kern="0" dirty="0" smtClean="0">
                <a:ea typeface="新細明體" pitchFamily="30" charset="-120"/>
              </a:rPr>
              <a:t>, twinning is found in BCC metals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 (Fe, Mo, W, Ta, Cr)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The FCC metals</a:t>
            </a:r>
            <a:r>
              <a:rPr lang="zh-TW" altLang="en-US" sz="2400" kern="0" dirty="0" smtClean="0">
                <a:ea typeface="新細明體" pitchFamily="30" charset="-120"/>
              </a:rPr>
              <a:t> </a:t>
            </a:r>
            <a:r>
              <a:rPr lang="en-US" altLang="zh-TW" sz="2400" kern="0" dirty="0" smtClean="0">
                <a:ea typeface="新細明體" pitchFamily="30" charset="-120"/>
              </a:rPr>
              <a:t>show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the least tendency to 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form deformation 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twins. Only at </a:t>
            </a:r>
            <a: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  <a:t>extreme</a:t>
            </a:r>
            <a:b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</a:br>
            <a: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  <a:t>low temperature (4 K)</a:t>
            </a:r>
            <a:b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</a:br>
            <a: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  <a:t>and high stress level</a:t>
            </a:r>
            <a:r>
              <a:rPr lang="en-US" altLang="zh-TW" sz="2400" kern="0" dirty="0" smtClean="0">
                <a:ea typeface="新細明體" pitchFamily="30" charset="-120"/>
              </a:rPr>
              <a:t>, 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copper can form 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deformation twins. </a:t>
            </a:r>
          </a:p>
          <a:p>
            <a:pPr>
              <a:buFontTx/>
              <a:buNone/>
            </a:pPr>
            <a:endParaRPr lang="en-US" altLang="zh-TW" sz="2400" kern="0" dirty="0" smtClean="0">
              <a:ea typeface="新細明體" pitchFamily="30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18" y="2564904"/>
            <a:ext cx="5523739" cy="403244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995936" y="6197242"/>
            <a:ext cx="46378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CC3300"/>
                </a:solidFill>
              </a:rPr>
              <a:t>Deformation twins in</a:t>
            </a:r>
            <a:r>
              <a:rPr lang="zh-TW" altLang="en-US" sz="2000" b="1" dirty="0" smtClean="0">
                <a:solidFill>
                  <a:srgbClr val="CC3300"/>
                </a:solidFill>
              </a:rPr>
              <a:t> </a:t>
            </a:r>
            <a:r>
              <a:rPr lang="en-US" altLang="zh-TW" sz="2000" b="1" dirty="0" smtClean="0">
                <a:solidFill>
                  <a:srgbClr val="CC3300"/>
                </a:solidFill>
              </a:rPr>
              <a:t>titanium (99.77%) </a:t>
            </a:r>
            <a:endParaRPr lang="zh-TW" altLang="en-US" sz="2000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969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Hall-</a:t>
            </a:r>
            <a:r>
              <a:rPr lang="en-US" altLang="zh-TW" sz="3600" b="1" dirty="0" err="1" smtClean="0">
                <a:ea typeface="新細明體" pitchFamily="30" charset="-120"/>
              </a:rPr>
              <a:t>Petch</a:t>
            </a:r>
            <a:r>
              <a:rPr lang="en-US" altLang="zh-TW" sz="3600" b="1" dirty="0" smtClean="0">
                <a:ea typeface="新細明體" pitchFamily="30" charset="-120"/>
              </a:rPr>
              <a:t> Equation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827112"/>
            <a:ext cx="873519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Finer the grains, superior are the mechanical properties </a:t>
            </a:r>
            <a:r>
              <a:rPr lang="en-US" altLang="zh-TW" sz="2400" dirty="0" smtClean="0">
                <a:ea typeface="新細明體" pitchFamily="30" charset="-120"/>
              </a:rPr>
              <a:t>(stronger, harder, tougher, strain hardening at room temperature).</a:t>
            </a:r>
          </a:p>
          <a:p>
            <a:pPr marL="723900" lvl="2" indent="-361950">
              <a:lnSpc>
                <a:spcPct val="90000"/>
              </a:lnSpc>
              <a:buFont typeface="Wingdings" pitchFamily="30" charset="2"/>
              <a:buChar char="Ø"/>
            </a:pPr>
            <a:r>
              <a:rPr lang="en-US" altLang="zh-TW" sz="2800" dirty="0" smtClean="0">
                <a:ea typeface="新細明體" pitchFamily="30" charset="-120"/>
              </a:rPr>
              <a:t> </a:t>
            </a:r>
            <a:r>
              <a:rPr lang="en-US" altLang="zh-TW" dirty="0">
                <a:ea typeface="新細明體" pitchFamily="30" charset="-120"/>
              </a:rPr>
              <a:t>More isotropic properties</a:t>
            </a:r>
          </a:p>
          <a:p>
            <a:pPr marL="723900" lvl="2" indent="-361950">
              <a:lnSpc>
                <a:spcPct val="90000"/>
              </a:lnSpc>
              <a:buFont typeface="Wingdings" pitchFamily="30" charset="2"/>
              <a:buChar char="Ø"/>
            </a:pPr>
            <a:r>
              <a:rPr lang="en-US" altLang="zh-TW" dirty="0">
                <a:ea typeface="新細明體" pitchFamily="30" charset="-120"/>
              </a:rPr>
              <a:t>  </a:t>
            </a:r>
            <a:r>
              <a:rPr lang="en-US" altLang="zh-TW" dirty="0">
                <a:solidFill>
                  <a:srgbClr val="6600CC"/>
                </a:solidFill>
                <a:ea typeface="新細明體" pitchFamily="30" charset="-120"/>
              </a:rPr>
              <a:t>Less resistant to corrosion and creep</a:t>
            </a:r>
          </a:p>
          <a:p>
            <a:pPr marL="342900" lvl="2" indent="-342900">
              <a:lnSpc>
                <a:spcPct val="90000"/>
              </a:lnSpc>
            </a:pPr>
            <a:r>
              <a:rPr lang="en-US" altLang="zh-TW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Hall-</a:t>
            </a:r>
            <a:r>
              <a:rPr lang="en-US" altLang="zh-TW" b="1" dirty="0" err="1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Petch</a:t>
            </a:r>
            <a:r>
              <a:rPr lang="en-US" altLang="zh-TW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 equation </a:t>
            </a: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>– Empirical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US" altLang="zh-TW" sz="2800" b="1" i="1" dirty="0" smtClean="0">
                <a:latin typeface="Symbol" pitchFamily="18" charset="2"/>
                <a:ea typeface="新細明體" pitchFamily="30" charset="-120"/>
                <a:cs typeface="Times New Roman" pitchFamily="18" charset="0"/>
              </a:rPr>
              <a:t>    </a:t>
            </a:r>
            <a:r>
              <a:rPr lang="en-US" altLang="zh-TW" sz="2800" b="1" i="1" dirty="0" err="1" smtClean="0">
                <a:solidFill>
                  <a:srgbClr val="FF0000"/>
                </a:solidFill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sz="2800" b="1" i="1" baseline="-30000" dirty="0" err="1" smtClean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y</a:t>
            </a:r>
            <a:r>
              <a:rPr lang="en-US" altLang="zh-TW" sz="2800" b="1" dirty="0" smtClean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= </a:t>
            </a:r>
            <a:r>
              <a:rPr lang="en-US" altLang="zh-TW" sz="2800" b="1" i="1" dirty="0">
                <a:solidFill>
                  <a:srgbClr val="FF0000"/>
                </a:solidFill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sz="2800" b="1" i="1" baseline="-30000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o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 + </a:t>
            </a:r>
            <a:r>
              <a:rPr lang="en-US" altLang="zh-TW" sz="2800" b="1" i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k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/(</a:t>
            </a:r>
            <a:r>
              <a:rPr lang="en-US" altLang="zh-TW" sz="2800" b="1" i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d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)</a:t>
            </a:r>
            <a:r>
              <a:rPr lang="en-US" altLang="zh-TW" sz="2800" b="1" baseline="30000" dirty="0">
                <a:solidFill>
                  <a:srgbClr val="FF0000"/>
                </a:solidFill>
                <a:ea typeface="新細明體" pitchFamily="30" charset="-120"/>
                <a:cs typeface="Times New Roman" pitchFamily="18" charset="0"/>
              </a:rPr>
              <a:t>1/2</a:t>
            </a:r>
            <a:r>
              <a:rPr lang="en-US" altLang="zh-TW" sz="2800" b="1" dirty="0">
                <a:solidFill>
                  <a:srgbClr val="FF0000"/>
                </a:solidFill>
                <a:ea typeface="新細明體" pitchFamily="30" charset="-120"/>
              </a:rPr>
              <a:t>               </a:t>
            </a:r>
            <a:r>
              <a:rPr lang="en-US" altLang="zh-TW" i="1" dirty="0" err="1"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i="1" baseline="-30000" dirty="0" err="1">
                <a:ea typeface="新細明體" pitchFamily="30" charset="-120"/>
                <a:cs typeface="Times New Roman" pitchFamily="18" charset="0"/>
              </a:rPr>
              <a:t>y</a:t>
            </a:r>
            <a:r>
              <a:rPr lang="en-US" altLang="zh-TW" baseline="-30000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=</a:t>
            </a:r>
            <a:r>
              <a:rPr lang="en-US" altLang="zh-TW" baseline="-30000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Yield strength</a:t>
            </a:r>
          </a:p>
          <a:p>
            <a:pPr lvl="2">
              <a:lnSpc>
                <a:spcPct val="90000"/>
              </a:lnSpc>
              <a:buFont typeface="Wingdings" pitchFamily="30" charset="2"/>
              <a:buNone/>
            </a:pP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                                           </a:t>
            </a:r>
            <a:r>
              <a:rPr lang="en-US" altLang="zh-TW" i="1" dirty="0">
                <a:ea typeface="新細明體" pitchFamily="30" charset="-120"/>
                <a:cs typeface="Times New Roman" pitchFamily="18" charset="0"/>
              </a:rPr>
              <a:t>d</a:t>
            </a: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 = average grain diameter</a:t>
            </a:r>
          </a:p>
          <a:p>
            <a:pPr lvl="2" indent="-781050">
              <a:lnSpc>
                <a:spcPct val="90000"/>
              </a:lnSpc>
              <a:buFont typeface="Wingdings" pitchFamily="30" charset="2"/>
              <a:buNone/>
            </a:pPr>
            <a:r>
              <a:rPr lang="en-US" altLang="zh-TW" i="1" dirty="0"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i="1" baseline="-30000" dirty="0">
                <a:ea typeface="新細明體" pitchFamily="30" charset="-120"/>
                <a:cs typeface="Times New Roman" pitchFamily="18" charset="0"/>
              </a:rPr>
              <a:t>o</a:t>
            </a:r>
            <a:r>
              <a:rPr lang="en-US" altLang="zh-TW" dirty="0">
                <a:latin typeface="Symbol" pitchFamily="18" charset="2"/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baseline="-30000" dirty="0">
                <a:ea typeface="新細明體" pitchFamily="30" charset="-120"/>
                <a:cs typeface="Times New Roman" pitchFamily="18" charset="0"/>
              </a:rPr>
              <a:t> </a:t>
            </a: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and </a:t>
            </a:r>
            <a:r>
              <a:rPr lang="en-US" altLang="zh-TW" i="1" dirty="0">
                <a:ea typeface="新細明體" pitchFamily="30" charset="-120"/>
                <a:cs typeface="Times New Roman" pitchFamily="18" charset="0"/>
              </a:rPr>
              <a:t>k </a:t>
            </a:r>
            <a:r>
              <a:rPr lang="en-US" altLang="zh-TW" dirty="0">
                <a:ea typeface="新細明體" pitchFamily="30" charset="-120"/>
                <a:cs typeface="Times New Roman" pitchFamily="18" charset="0"/>
              </a:rPr>
              <a:t>are constants for a metal.</a:t>
            </a:r>
          </a:p>
          <a:p>
            <a:pPr marL="342900" lvl="2" indent="-342900">
              <a:lnSpc>
                <a:spcPct val="90000"/>
              </a:lnSpc>
            </a:pP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>Does not apply to (1) extreme coarse or fine grains (2) at elevated temperature.</a:t>
            </a:r>
          </a:p>
          <a:p>
            <a:pPr marL="342900" lvl="2" indent="-342900">
              <a:lnSpc>
                <a:spcPct val="90000"/>
              </a:lnSpc>
            </a:pP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>A similar effect</a:t>
            </a:r>
            <a:br>
              <a:rPr lang="en-US" altLang="zh-TW" dirty="0" smtClean="0">
                <a:ea typeface="新細明體" pitchFamily="30" charset="-120"/>
                <a:cs typeface="Times New Roman" pitchFamily="18" charset="0"/>
              </a:rPr>
            </a:b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>exists between</a:t>
            </a:r>
            <a:br>
              <a:rPr lang="en-US" altLang="zh-TW" dirty="0" smtClean="0">
                <a:ea typeface="新細明體" pitchFamily="30" charset="-120"/>
                <a:cs typeface="Times New Roman" pitchFamily="18" charset="0"/>
              </a:rPr>
            </a:br>
            <a:r>
              <a:rPr lang="en-US" altLang="zh-TW" dirty="0" smtClean="0">
                <a:solidFill>
                  <a:srgbClr val="006600"/>
                </a:solidFill>
                <a:ea typeface="新細明體" pitchFamily="30" charset="-120"/>
                <a:cs typeface="Times New Roman" pitchFamily="18" charset="0"/>
              </a:rPr>
              <a:t>hardness and </a:t>
            </a:r>
            <a:br>
              <a:rPr lang="en-US" altLang="zh-TW" dirty="0" smtClean="0">
                <a:solidFill>
                  <a:srgbClr val="006600"/>
                </a:solidFill>
                <a:ea typeface="新細明體" pitchFamily="30" charset="-120"/>
                <a:cs typeface="Times New Roman" pitchFamily="18" charset="0"/>
              </a:rPr>
            </a:br>
            <a:r>
              <a:rPr lang="en-US" altLang="zh-TW" dirty="0" smtClean="0">
                <a:solidFill>
                  <a:srgbClr val="006600"/>
                </a:solidFill>
                <a:ea typeface="新細明體" pitchFamily="30" charset="-120"/>
                <a:cs typeface="Times New Roman" pitchFamily="18" charset="0"/>
              </a:rPr>
              <a:t>grain size</a:t>
            </a: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>.</a:t>
            </a:r>
            <a:br>
              <a:rPr lang="en-US" altLang="zh-TW" dirty="0" smtClean="0">
                <a:ea typeface="新細明體" pitchFamily="30" charset="-120"/>
                <a:cs typeface="Times New Roman" pitchFamily="18" charset="0"/>
              </a:rPr>
            </a:br>
            <a:r>
              <a:rPr lang="en-US" altLang="zh-TW" dirty="0" smtClean="0">
                <a:ea typeface="新細明體" pitchFamily="30" charset="-120"/>
                <a:cs typeface="Times New Roman" pitchFamily="18" charset="0"/>
              </a:rPr>
              <a:t/>
            </a:r>
            <a:br>
              <a:rPr lang="en-US" altLang="zh-TW" dirty="0" smtClean="0">
                <a:ea typeface="新細明體" pitchFamily="30" charset="-120"/>
                <a:cs typeface="Times New Roman" pitchFamily="18" charset="0"/>
              </a:rPr>
            </a:br>
            <a:endParaRPr lang="en-US" altLang="zh-TW" dirty="0" smtClean="0">
              <a:ea typeface="新細明體" pitchFamily="30" charset="-120"/>
              <a:cs typeface="Times New Roman" pitchFamily="18" charset="0"/>
            </a:endParaRPr>
          </a:p>
        </p:txBody>
      </p:sp>
      <p:sp>
        <p:nvSpPr>
          <p:cNvPr id="4813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713031-EDDD-4233-BBC5-1D404390DD93}" type="slidenum">
              <a:rPr lang="en-US" altLang="zh-TW"/>
              <a:pPr eaLnBrk="1" hangingPunct="1"/>
              <a:t>52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581128"/>
            <a:ext cx="6185374" cy="2160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53</a:t>
            </a:fld>
            <a:endParaRPr lang="en-US" altLang="zh-TW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850776"/>
            <a:ext cx="7772400" cy="56025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kern="0" dirty="0" smtClean="0">
                <a:ea typeface="新細明體" pitchFamily="30" charset="-120"/>
              </a:rPr>
              <a:t>Grain boundaries </a:t>
            </a:r>
            <a:r>
              <a:rPr lang="en-US" altLang="zh-TW" sz="2400" kern="0" dirty="0" smtClean="0">
                <a:solidFill>
                  <a:srgbClr val="FF0000"/>
                </a:solidFill>
                <a:ea typeface="新細明體" pitchFamily="30" charset="-120"/>
              </a:rPr>
              <a:t>stop dislocation movement </a:t>
            </a:r>
            <a:r>
              <a:rPr lang="en-US" altLang="zh-TW" sz="2400" kern="0" dirty="0" smtClean="0">
                <a:ea typeface="新細明體" pitchFamily="30" charset="-120"/>
              </a:rPr>
              <a:t>and hence strengthen the metals. Except at high temperature.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Fine grain size is desirable, and hence metals are produced </a:t>
            </a: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with finer grains</a:t>
            </a:r>
            <a:r>
              <a:rPr lang="en-US" altLang="zh-TW" sz="2400" kern="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b="1" dirty="0" smtClean="0">
                <a:solidFill>
                  <a:srgbClr val="C00000"/>
                </a:solidFill>
                <a:ea typeface="ＭＳ Ｐゴシック" pitchFamily="30" charset="-128"/>
              </a:rPr>
              <a:t>Fig</a:t>
            </a:r>
            <a:r>
              <a:rPr lang="en-US" altLang="zh-TW" sz="2400" b="1" dirty="0">
                <a:solidFill>
                  <a:srgbClr val="C00000"/>
                </a:solidFill>
                <a:ea typeface="ＭＳ Ｐゴシック" pitchFamily="30" charset="-128"/>
              </a:rPr>
              <a:t>. </a:t>
            </a:r>
            <a:r>
              <a:rPr lang="en-US" altLang="zh-TW" sz="2400" b="1" dirty="0" smtClean="0">
                <a:solidFill>
                  <a:srgbClr val="C00000"/>
                </a:solidFill>
                <a:ea typeface="ＭＳ Ｐゴシック" pitchFamily="30" charset="-128"/>
              </a:rPr>
              <a:t>6.38  </a:t>
            </a:r>
            <a:r>
              <a:rPr lang="en-US" altLang="zh-TW" sz="2400" dirty="0" smtClean="0">
                <a:ea typeface="ＭＳ Ｐゴシック" pitchFamily="30" charset="-128"/>
              </a:rPr>
              <a:t>Stress-strain</a:t>
            </a:r>
            <a:br>
              <a:rPr lang="en-US" altLang="zh-TW" sz="2400" dirty="0" smtClean="0">
                <a:ea typeface="ＭＳ Ｐゴシック" pitchFamily="30" charset="-128"/>
              </a:rPr>
            </a:br>
            <a:r>
              <a:rPr lang="en-US" altLang="zh-TW" sz="2400" dirty="0" smtClean="0">
                <a:ea typeface="ＭＳ Ｐゴシック" pitchFamily="30" charset="-128"/>
              </a:rPr>
              <a:t>curve </a:t>
            </a:r>
            <a:r>
              <a:rPr lang="en-US" altLang="zh-TW" sz="2400" dirty="0">
                <a:ea typeface="ＭＳ Ｐゴシック" pitchFamily="30" charset="-128"/>
              </a:rPr>
              <a:t>of single and </a:t>
            </a:r>
            <a:r>
              <a:rPr lang="en-US" altLang="zh-TW" sz="2400" dirty="0" smtClean="0">
                <a:ea typeface="ＭＳ Ｐゴシック" pitchFamily="30" charset="-128"/>
              </a:rPr>
              <a:t/>
            </a:r>
            <a:br>
              <a:rPr lang="en-US" altLang="zh-TW" sz="2400" dirty="0" smtClean="0">
                <a:ea typeface="ＭＳ Ｐゴシック" pitchFamily="30" charset="-128"/>
              </a:rPr>
            </a:br>
            <a:r>
              <a:rPr lang="en-US" altLang="zh-TW" sz="2400" dirty="0" smtClean="0">
                <a:ea typeface="ＭＳ Ｐゴシック" pitchFamily="30" charset="-128"/>
              </a:rPr>
              <a:t>polycrystalline copper.</a:t>
            </a:r>
            <a:br>
              <a:rPr lang="en-US" altLang="zh-TW" sz="2400" dirty="0" smtClean="0">
                <a:ea typeface="ＭＳ Ｐゴシック" pitchFamily="30" charset="-128"/>
              </a:rPr>
            </a:br>
            <a:r>
              <a:rPr lang="en-US" altLang="zh-TW" sz="2400" dirty="0" smtClean="0">
                <a:ea typeface="ＭＳ Ｐゴシック" pitchFamily="30" charset="-128"/>
              </a:rPr>
              <a:t>The </a:t>
            </a:r>
            <a:r>
              <a:rPr lang="en-US" altLang="zh-TW" sz="2400" dirty="0" err="1" smtClean="0">
                <a:solidFill>
                  <a:srgbClr val="6600CC"/>
                </a:solidFill>
                <a:ea typeface="ＭＳ Ｐゴシック" pitchFamily="30" charset="-128"/>
              </a:rPr>
              <a:t>polycrystal</a:t>
            </a:r>
            <a:r>
              <a:rPr lang="en-US" altLang="zh-TW" sz="2400" dirty="0" smtClean="0">
                <a:ea typeface="ＭＳ Ｐゴシック" pitchFamily="30" charset="-128"/>
              </a:rPr>
              <a:t> shows</a:t>
            </a:r>
            <a:br>
              <a:rPr lang="en-US" altLang="zh-TW" sz="2400" dirty="0" smtClean="0">
                <a:ea typeface="ＭＳ Ｐゴシック" pitchFamily="30" charset="-128"/>
              </a:rPr>
            </a:br>
            <a:r>
              <a:rPr lang="en-US" altLang="zh-TW" sz="2400" dirty="0" smtClean="0">
                <a:solidFill>
                  <a:srgbClr val="6600CC"/>
                </a:solidFill>
                <a:ea typeface="ＭＳ Ｐゴシック" pitchFamily="30" charset="-128"/>
              </a:rPr>
              <a:t>higher strength </a:t>
            </a:r>
            <a:r>
              <a:rPr lang="en-US" altLang="zh-TW" sz="2400" dirty="0" smtClean="0">
                <a:ea typeface="ＭＳ Ｐゴシック" pitchFamily="30" charset="-128"/>
              </a:rPr>
              <a:t>at all </a:t>
            </a:r>
            <a:br>
              <a:rPr lang="en-US" altLang="zh-TW" sz="2400" dirty="0" smtClean="0">
                <a:ea typeface="ＭＳ Ｐゴシック" pitchFamily="30" charset="-128"/>
              </a:rPr>
            </a:br>
            <a:r>
              <a:rPr lang="en-US" altLang="zh-TW" sz="2400" dirty="0" smtClean="0">
                <a:ea typeface="ＭＳ Ｐゴシック" pitchFamily="30" charset="-128"/>
              </a:rPr>
              <a:t>strains.</a:t>
            </a:r>
            <a:endParaRPr lang="en-US" altLang="zh-TW" sz="2400" dirty="0">
              <a:ea typeface="ＭＳ Ｐゴシック" pitchFamily="30" charset="-128"/>
            </a:endParaRPr>
          </a:p>
          <a:p>
            <a:r>
              <a:rPr lang="en-US" altLang="zh-TW" sz="2400" kern="0" dirty="0" smtClean="0">
                <a:ea typeface="新細明體" pitchFamily="30" charset="-120"/>
              </a:rPr>
              <a:t>Dislocations </a:t>
            </a: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cannot go </a:t>
            </a:r>
            <a:b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</a:b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directly from one grain </a:t>
            </a:r>
            <a:b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</a:b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to another</a:t>
            </a:r>
            <a:r>
              <a:rPr lang="en-US" altLang="zh-TW" sz="2400" kern="0" dirty="0" smtClean="0">
                <a:ea typeface="新細明體" pitchFamily="30" charset="-120"/>
              </a:rPr>
              <a:t> in a straight</a:t>
            </a:r>
            <a:br>
              <a:rPr lang="en-US" altLang="zh-TW" sz="2400" kern="0" dirty="0" smtClean="0">
                <a:ea typeface="新細明體" pitchFamily="30" charset="-120"/>
              </a:rPr>
            </a:br>
            <a:r>
              <a:rPr lang="en-US" altLang="zh-TW" sz="2400" kern="0" dirty="0" smtClean="0">
                <a:ea typeface="新細明體" pitchFamily="30" charset="-120"/>
              </a:rPr>
              <a:t>line.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smtClean="0">
                <a:ea typeface="新細明體" pitchFamily="30" charset="-120"/>
              </a:rPr>
              <a:t>Effects of Grain Boundaries on Strength</a:t>
            </a:r>
            <a:endParaRPr lang="en-US" altLang="zh-TW" sz="3600" b="1" kern="0" dirty="0" smtClean="0">
              <a:ea typeface="新細明體" pitchFamily="30" charset="-120"/>
            </a:endParaRPr>
          </a:p>
        </p:txBody>
      </p:sp>
      <p:pic>
        <p:nvPicPr>
          <p:cNvPr id="4" name="Picture 11" descr="6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476" y="2481436"/>
            <a:ext cx="484455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596336" y="566124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CC3300"/>
                </a:solidFill>
                <a:ea typeface="ＭＳ Ｐゴシック" pitchFamily="30" charset="-128"/>
              </a:rPr>
              <a:t>Fig. </a:t>
            </a:r>
            <a:r>
              <a:rPr lang="en-US" altLang="zh-TW" b="1" dirty="0" smtClean="0">
                <a:solidFill>
                  <a:srgbClr val="CC3300"/>
                </a:solidFill>
                <a:ea typeface="ＭＳ Ｐゴシック" pitchFamily="30" charset="-128"/>
              </a:rPr>
              <a:t>6.38 </a:t>
            </a:r>
            <a:endParaRPr lang="zh-TW" altLang="en-US" dirty="0"/>
          </a:p>
        </p:txBody>
      </p:sp>
      <p:sp>
        <p:nvSpPr>
          <p:cNvPr id="9" name="矩形圖說文字 8"/>
          <p:cNvSpPr/>
          <p:nvPr/>
        </p:nvSpPr>
        <p:spPr bwMode="auto">
          <a:xfrm>
            <a:off x="5292080" y="2702542"/>
            <a:ext cx="1274440" cy="438426"/>
          </a:xfrm>
          <a:prstGeom prst="wedgeRectCallout">
            <a:avLst>
              <a:gd name="adj1" fmla="val 58405"/>
              <a:gd name="adj2" fmla="val 855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276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5529808" y="4862782"/>
            <a:ext cx="1058416" cy="438426"/>
          </a:xfrm>
          <a:prstGeom prst="wedgeRectCallout">
            <a:avLst>
              <a:gd name="adj1" fmla="val 58405"/>
              <a:gd name="adj2" fmla="val 8550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55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01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Effects of Grain Boundaries on Deformation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836712"/>
            <a:ext cx="7772400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Slip lines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change directions at grain boundary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Each grain has its own set of dislocations on its slip planes.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When dislocations encounter the grain boundary, their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movement is terminated </a:t>
            </a:r>
            <a:r>
              <a:rPr lang="en-US" altLang="zh-TW" sz="2400" dirty="0" smtClean="0">
                <a:ea typeface="新細明體" pitchFamily="30" charset="-120"/>
              </a:rPr>
              <a:t>and form 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dislocation pileup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r>
              <a:rPr lang="zh-TW" altLang="en-US" sz="2400" dirty="0" smtClean="0">
                <a:ea typeface="新細明體" pitchFamily="30" charset="-120"/>
              </a:rPr>
              <a:t> </a:t>
            </a:r>
            <a:r>
              <a:rPr lang="zh-TW" altLang="en-US" sz="2000" dirty="0" smtClean="0">
                <a:solidFill>
                  <a:srgbClr val="6600CC"/>
                </a:solidFill>
                <a:ea typeface="新細明體" pitchFamily="30" charset="-120"/>
              </a:rPr>
              <a:t>堆積</a:t>
            </a:r>
            <a:r>
              <a:rPr lang="en-US" altLang="zh-TW" sz="2400" dirty="0" smtClean="0">
                <a:ea typeface="新細明體" pitchFamily="30" charset="-120"/>
              </a:rPr>
              <a:t>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  <a:sym typeface="Symbol"/>
              </a:rPr>
              <a:t> </a:t>
            </a:r>
            <a:r>
              <a:rPr lang="en-US" altLang="zh-TW" sz="2400" dirty="0" smtClean="0">
                <a:ea typeface="新細明體" pitchFamily="30" charset="-120"/>
              </a:rPr>
              <a:t>Fine-grained materials process a higher strength.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 </a:t>
            </a:r>
          </a:p>
        </p:txBody>
      </p:sp>
      <p:sp>
        <p:nvSpPr>
          <p:cNvPr id="82949" name="Text Box 11"/>
          <p:cNvSpPr txBox="1">
            <a:spLocks noChangeArrowheads="1"/>
          </p:cNvSpPr>
          <p:nvPr/>
        </p:nvSpPr>
        <p:spPr bwMode="auto">
          <a:xfrm>
            <a:off x="949121" y="6035675"/>
            <a:ext cx="294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ＭＳ Ｐゴシック" pitchFamily="30" charset="-128"/>
              </a:rPr>
              <a:t>Slip bands in polycrystalline</a:t>
            </a:r>
          </a:p>
          <a:p>
            <a:pPr eaLnBrk="1" hangingPunct="1"/>
            <a:r>
              <a:rPr lang="en-US" altLang="zh-TW" b="1" dirty="0">
                <a:ea typeface="ＭＳ Ｐゴシック" pitchFamily="30" charset="-128"/>
              </a:rPr>
              <a:t>aluminum grains</a:t>
            </a:r>
          </a:p>
        </p:txBody>
      </p:sp>
      <p:sp>
        <p:nvSpPr>
          <p:cNvPr id="82950" name="Text Box 12"/>
          <p:cNvSpPr txBox="1">
            <a:spLocks noChangeArrowheads="1"/>
          </p:cNvSpPr>
          <p:nvPr/>
        </p:nvSpPr>
        <p:spPr bwMode="auto">
          <a:xfrm>
            <a:off x="4860032" y="6077634"/>
            <a:ext cx="38762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ＭＳ Ｐゴシック" pitchFamily="30" charset="-128"/>
              </a:rPr>
              <a:t>Dislocations piled up </a:t>
            </a:r>
            <a:r>
              <a:rPr lang="en-US" altLang="zh-TW" b="1" dirty="0" smtClean="0">
                <a:ea typeface="ＭＳ Ｐゴシック" pitchFamily="30" charset="-128"/>
              </a:rPr>
              <a:t> against </a:t>
            </a:r>
            <a:r>
              <a:rPr lang="en-US" altLang="zh-TW" b="1" dirty="0">
                <a:ea typeface="ＭＳ Ｐゴシック" pitchFamily="30" charset="-128"/>
              </a:rPr>
              <a:t>grain boundaries </a:t>
            </a:r>
            <a:r>
              <a:rPr lang="en-US" altLang="zh-TW" b="1" dirty="0" smtClean="0">
                <a:ea typeface="ＭＳ Ｐゴシック" pitchFamily="30" charset="-128"/>
              </a:rPr>
              <a:t> in </a:t>
            </a:r>
            <a:r>
              <a:rPr lang="en-US" altLang="zh-TW" b="1" dirty="0">
                <a:ea typeface="ＭＳ Ｐゴシック" pitchFamily="30" charset="-128"/>
              </a:rPr>
              <a:t>stainless steel</a:t>
            </a:r>
          </a:p>
        </p:txBody>
      </p:sp>
      <p:pic>
        <p:nvPicPr>
          <p:cNvPr id="82951" name="Picture 15" descr="smi53586_06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59314"/>
            <a:ext cx="3785632" cy="307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2" name="Picture 16" descr="smi53586_0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61" y="2959314"/>
            <a:ext cx="3814688" cy="307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4" name="Slide Number Placeholder 10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0A20048-3EB0-42B4-A1CF-AEAAE43B0335}" type="slidenum">
              <a:rPr lang="en-US" altLang="zh-TW" b="1">
                <a:ea typeface="ＭＳ Ｐゴシック" pitchFamily="30" charset="-128"/>
              </a:rPr>
              <a:pPr algn="r" eaLnBrk="1" hangingPunct="1"/>
              <a:t>54</a:t>
            </a:fld>
            <a:endParaRPr lang="en-US" altLang="zh-TW" b="1">
              <a:ea typeface="ＭＳ Ｐゴシック" pitchFamily="3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Effects of Plastic Deformation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Plastic deformation results shearing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of grains relative to each other.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The grains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elongate in rolling direction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Dislocations get rearranged. </a:t>
            </a:r>
          </a:p>
        </p:txBody>
      </p:sp>
      <p:pic>
        <p:nvPicPr>
          <p:cNvPr id="49156" name="Picture 12" descr="C:\Documents and Settings\Naveen\Desktop\Mcgraw\jpegs\edited\rollbra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743200"/>
            <a:ext cx="32004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13" descr="C:\Documents and Settings\Naveen\Desktop\Mcgraw\jpegs\urol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6725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Line 18"/>
          <p:cNvSpPr>
            <a:spLocks noChangeShapeType="1"/>
          </p:cNvSpPr>
          <p:nvPr/>
        </p:nvSpPr>
        <p:spPr bwMode="auto">
          <a:xfrm flipH="1">
            <a:off x="1447800" y="3581400"/>
            <a:ext cx="1905000" cy="1371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59" name="Text Box 23"/>
          <p:cNvSpPr txBox="1">
            <a:spLocks noChangeArrowheads="1"/>
          </p:cNvSpPr>
          <p:nvPr/>
        </p:nvSpPr>
        <p:spPr bwMode="auto">
          <a:xfrm>
            <a:off x="228600" y="2971800"/>
            <a:ext cx="22542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Grain structure at</a:t>
            </a:r>
          </a:p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different regions of</a:t>
            </a:r>
          </a:p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cartridge brass</a:t>
            </a:r>
          </a:p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rolled into a wedge</a:t>
            </a:r>
          </a:p>
        </p:txBody>
      </p:sp>
      <p:pic>
        <p:nvPicPr>
          <p:cNvPr id="49160" name="Picture 24" descr="C:\Documents and Settings\Naveen\Desktop\Mcgraw\jpegs\ro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18446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Line 19"/>
          <p:cNvSpPr>
            <a:spLocks noChangeShapeType="1"/>
          </p:cNvSpPr>
          <p:nvPr/>
        </p:nvSpPr>
        <p:spPr bwMode="auto">
          <a:xfrm flipH="1">
            <a:off x="3886200" y="3581400"/>
            <a:ext cx="228600" cy="9906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49162" name="Picture 25" descr="C:\Documents and Settings\Naveen\Desktop\Mcgraw\jpegs\roll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26" descr="C:\Documents and Settings\Naveen\Desktop\Mcgraw\jpegs\roll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62400"/>
            <a:ext cx="19605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Line 21"/>
          <p:cNvSpPr>
            <a:spLocks noChangeShapeType="1"/>
          </p:cNvSpPr>
          <p:nvPr/>
        </p:nvSpPr>
        <p:spPr bwMode="auto">
          <a:xfrm>
            <a:off x="5181600" y="3581400"/>
            <a:ext cx="20574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5" name="Line 20"/>
          <p:cNvSpPr>
            <a:spLocks noChangeShapeType="1"/>
          </p:cNvSpPr>
          <p:nvPr/>
        </p:nvSpPr>
        <p:spPr bwMode="auto">
          <a:xfrm>
            <a:off x="4572000" y="3581400"/>
            <a:ext cx="990600" cy="1447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49166" name="Picture 27" descr="C:\Documents and Settings\Naveen\Desktop\Mcgraw\jpegs\roll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19200"/>
            <a:ext cx="2403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7" name="Line 22"/>
          <p:cNvSpPr>
            <a:spLocks noChangeShapeType="1"/>
          </p:cNvSpPr>
          <p:nvPr/>
        </p:nvSpPr>
        <p:spPr bwMode="auto">
          <a:xfrm flipV="1">
            <a:off x="5791200" y="2667000"/>
            <a:ext cx="1447800" cy="9144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69" name="Slide Number Placeholder 16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2668F4C-CCD8-423E-83DA-6F799684F9E5}" type="slidenum">
              <a:rPr lang="en-US" altLang="zh-TW"/>
              <a:pPr eaLnBrk="1" hangingPunct="1"/>
              <a:t>55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56</a:t>
            </a:fld>
            <a:endParaRPr lang="en-US" altLang="zh-TW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Effects of Plastic Deformation</a:t>
            </a:r>
            <a:r>
              <a:rPr lang="zh-TW" altLang="en-US" sz="3600" b="1" kern="0" dirty="0" smtClean="0">
                <a:ea typeface="新細明體" pitchFamily="30" charset="-120"/>
              </a:rPr>
              <a:t> </a:t>
            </a:r>
            <a:r>
              <a:rPr lang="en-US" altLang="zh-TW" sz="3600" b="1" kern="0" dirty="0" smtClean="0">
                <a:ea typeface="新細明體" pitchFamily="30" charset="-120"/>
              </a:rPr>
              <a:t>(Cont..)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79512" y="764704"/>
            <a:ext cx="8942067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kern="0" dirty="0" smtClean="0">
                <a:ea typeface="新細明體" pitchFamily="30" charset="-120"/>
              </a:rPr>
              <a:t>Dislocations form a </a:t>
            </a:r>
            <a:r>
              <a:rPr lang="en-US" altLang="zh-TW" sz="2400" kern="0" dirty="0" smtClean="0">
                <a:solidFill>
                  <a:srgbClr val="6600CC"/>
                </a:solidFill>
                <a:ea typeface="新細明體" pitchFamily="30" charset="-120"/>
              </a:rPr>
              <a:t>cell structure </a:t>
            </a:r>
            <a:r>
              <a:rPr lang="en-US" altLang="zh-TW" sz="2400" kern="0" dirty="0" smtClean="0">
                <a:ea typeface="新細明體" pitchFamily="30" charset="-120"/>
              </a:rPr>
              <a:t>with clear areas in the cell centers. For higher deformation, they become </a:t>
            </a: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denser and elongated</a:t>
            </a:r>
            <a:r>
              <a:rPr lang="en-US" altLang="zh-TW" sz="2400" kern="0" dirty="0" smtClean="0">
                <a:ea typeface="新細明體" pitchFamily="30" charset="-120"/>
              </a:rPr>
              <a:t>. Dislocations get rearranged. 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6" b="9063"/>
          <a:stretch/>
        </p:blipFill>
        <p:spPr>
          <a:xfrm>
            <a:off x="395536" y="1628800"/>
            <a:ext cx="8365567" cy="25922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 b="8690"/>
          <a:stretch/>
        </p:blipFill>
        <p:spPr>
          <a:xfrm>
            <a:off x="611560" y="4279726"/>
            <a:ext cx="8149543" cy="253365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356874" y="3861048"/>
            <a:ext cx="85817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00FF"/>
                </a:solidFill>
              </a:rPr>
              <a:t>Deformation structures of 30% and 50% cold-rolled unalloyed copper (OM).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95536" y="6453336"/>
            <a:ext cx="8726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0000FF"/>
                </a:solidFill>
              </a:rPr>
              <a:t>Deformation structures of 30% and 50% cold-rolled unalloyed copper (TEM).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cxnSp>
        <p:nvCxnSpPr>
          <p:cNvPr id="10" name="直線接點 9"/>
          <p:cNvCxnSpPr/>
          <p:nvPr/>
        </p:nvCxnSpPr>
        <p:spPr bwMode="auto">
          <a:xfrm>
            <a:off x="7812360" y="6309320"/>
            <a:ext cx="80472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文字方塊 10"/>
          <p:cNvSpPr txBox="1"/>
          <p:nvPr/>
        </p:nvSpPr>
        <p:spPr>
          <a:xfrm>
            <a:off x="7818401" y="5877272"/>
            <a:ext cx="93006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0.5 </a:t>
            </a:r>
            <a:r>
              <a:rPr lang="en-US" altLang="zh-TW" sz="2000" b="1" dirty="0" smtClean="0">
                <a:solidFill>
                  <a:srgbClr val="FF0000"/>
                </a:solidFill>
                <a:sym typeface="Symbol"/>
              </a:rPr>
              <a:t>m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 bwMode="auto">
          <a:xfrm>
            <a:off x="3275856" y="6309320"/>
            <a:ext cx="80472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文字方塊 12"/>
          <p:cNvSpPr txBox="1"/>
          <p:nvPr/>
        </p:nvSpPr>
        <p:spPr>
          <a:xfrm>
            <a:off x="3281897" y="5877272"/>
            <a:ext cx="93006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0.5 </a:t>
            </a:r>
            <a:r>
              <a:rPr lang="en-US" altLang="zh-TW" sz="2000" b="1" dirty="0" smtClean="0">
                <a:solidFill>
                  <a:srgbClr val="FF0000"/>
                </a:solidFill>
                <a:sym typeface="Symbol"/>
              </a:rPr>
              <a:t>m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4" name="直線接點 13"/>
          <p:cNvCxnSpPr/>
          <p:nvPr/>
        </p:nvCxnSpPr>
        <p:spPr bwMode="auto">
          <a:xfrm>
            <a:off x="7871730" y="3717032"/>
            <a:ext cx="80472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文字方塊 14"/>
          <p:cNvSpPr txBox="1"/>
          <p:nvPr/>
        </p:nvSpPr>
        <p:spPr>
          <a:xfrm>
            <a:off x="7877771" y="3284984"/>
            <a:ext cx="8659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50 </a:t>
            </a:r>
            <a:r>
              <a:rPr lang="en-US" altLang="zh-TW" sz="2000" b="1" dirty="0" smtClean="0">
                <a:solidFill>
                  <a:srgbClr val="FF0000"/>
                </a:solidFill>
                <a:sym typeface="Symbol"/>
              </a:rPr>
              <a:t>m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6" name="直線接點 15"/>
          <p:cNvCxnSpPr/>
          <p:nvPr/>
        </p:nvCxnSpPr>
        <p:spPr bwMode="auto">
          <a:xfrm>
            <a:off x="3275856" y="3717032"/>
            <a:ext cx="80472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文字方塊 16"/>
          <p:cNvSpPr txBox="1"/>
          <p:nvPr/>
        </p:nvSpPr>
        <p:spPr>
          <a:xfrm>
            <a:off x="3281897" y="3284984"/>
            <a:ext cx="865943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50 </a:t>
            </a:r>
            <a:r>
              <a:rPr lang="en-US" altLang="zh-TW" sz="2000" b="1" dirty="0" smtClean="0">
                <a:solidFill>
                  <a:srgbClr val="FF0000"/>
                </a:solidFill>
                <a:sym typeface="Symbol"/>
              </a:rPr>
              <a:t>m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254738" y="5013176"/>
            <a:ext cx="821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mtClean="0">
                <a:solidFill>
                  <a:srgbClr val="FF0000"/>
                </a:solidFill>
              </a:rPr>
              <a:t>胞室結構</a:t>
            </a:r>
            <a:endParaRPr lang="zh-TW" alt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53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Effect of Cold Work on </a:t>
            </a:r>
            <a:r>
              <a:rPr lang="en-US" altLang="zh-TW" sz="3600" b="1" dirty="0" smtClean="0">
                <a:ea typeface="新細明體" pitchFamily="30" charset="-120"/>
                <a:sym typeface="Symbol"/>
              </a:rPr>
              <a:t>- Curves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96279" y="908720"/>
            <a:ext cx="8208169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Number of dislocations are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increased by cold work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Dislocation movements are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hindered by other dislocations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It become more and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more difficult for the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dislocations to move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through the existing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“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forest of dislocations</a:t>
            </a:r>
            <a:r>
              <a:rPr lang="en-US" altLang="zh-TW" sz="2400" dirty="0" smtClean="0">
                <a:ea typeface="新細明體" pitchFamily="30" charset="-120"/>
              </a:rPr>
              <a:t>,”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and thus the metal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work or strain hardens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with increased cold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deformation.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Strain hardening: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YS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, Hardness ,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  <a:sym typeface="Symbol"/>
              </a:rPr>
              <a:t>UTS , Elongation .</a:t>
            </a:r>
            <a:endParaRPr lang="en-US" altLang="zh-TW" sz="2400" dirty="0" smtClean="0">
              <a:ea typeface="新細明體" pitchFamily="30" charset="-120"/>
            </a:endParaRPr>
          </a:p>
        </p:txBody>
      </p:sp>
      <p:pic>
        <p:nvPicPr>
          <p:cNvPr id="83974" name="Picture 8" descr="C:\Documents and Settings\Naveen\Desktop\Mcgraw\jpegs\stress-strain-1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68" y="2111355"/>
            <a:ext cx="5635352" cy="455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5087069" y="5445224"/>
            <a:ext cx="339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FF3300"/>
                </a:solidFill>
                <a:ea typeface="ＭＳ Ｐゴシック" pitchFamily="30" charset="-128"/>
              </a:rPr>
              <a:t>Stress-Strain curves of 1018 steel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/>
        </p:nvSpPr>
        <p:spPr bwMode="auto">
          <a:xfrm>
            <a:off x="4410918" y="2339503"/>
            <a:ext cx="187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FF66CC"/>
                </a:solidFill>
                <a:ea typeface="ＭＳ Ｐゴシック" pitchFamily="30" charset="-128"/>
              </a:rPr>
              <a:t>1018-Cold Rolled</a:t>
            </a:r>
          </a:p>
        </p:txBody>
      </p:sp>
      <p:sp>
        <p:nvSpPr>
          <p:cNvPr id="83977" name="Text Box 11"/>
          <p:cNvSpPr txBox="1">
            <a:spLocks noChangeArrowheads="1"/>
          </p:cNvSpPr>
          <p:nvPr/>
        </p:nvSpPr>
        <p:spPr bwMode="auto">
          <a:xfrm>
            <a:off x="6290518" y="2990279"/>
            <a:ext cx="1644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chemeClr val="accent2"/>
                </a:solidFill>
                <a:ea typeface="ＭＳ Ｐゴシック" pitchFamily="30" charset="-128"/>
              </a:rPr>
              <a:t>1018-Annealed</a:t>
            </a:r>
          </a:p>
        </p:txBody>
      </p:sp>
      <p:sp>
        <p:nvSpPr>
          <p:cNvPr id="83979" name="Slide Number Placeholder 11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86A9E95-6D6D-485F-897E-483CC16C394A}" type="slidenum">
              <a:rPr lang="en-US" altLang="zh-TW" b="1">
                <a:ea typeface="ＭＳ Ｐゴシック" pitchFamily="30" charset="-128"/>
              </a:rPr>
              <a:pPr algn="r" eaLnBrk="1" hangingPunct="1"/>
              <a:t>57</a:t>
            </a:fld>
            <a:endParaRPr lang="en-US" altLang="zh-TW" b="1">
              <a:ea typeface="ＭＳ Ｐゴシック" pitchFamily="30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58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Effect of Cold Work on Tensile Properties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3528" y="1066800"/>
            <a:ext cx="3252081" cy="5029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400" dirty="0">
                <a:solidFill>
                  <a:srgbClr val="0000FF"/>
                </a:solidFill>
                <a:ea typeface="新細明體" pitchFamily="30" charset="-120"/>
              </a:rPr>
              <a:t>Strain hardening</a:t>
            </a:r>
            <a:r>
              <a:rPr lang="en-US" altLang="zh-TW" sz="2400" dirty="0">
                <a:ea typeface="新細明體" pitchFamily="30" charset="-120"/>
              </a:rPr>
              <a:t>: </a:t>
            </a:r>
            <a:br>
              <a:rPr lang="en-US" altLang="zh-TW" sz="2400" dirty="0">
                <a:ea typeface="新細明體" pitchFamily="30" charset="-120"/>
              </a:rPr>
            </a:br>
            <a:r>
              <a:rPr lang="en-US" altLang="zh-TW" sz="2400" dirty="0">
                <a:ea typeface="新細明體" pitchFamily="30" charset="-120"/>
              </a:rPr>
              <a:t>YS </a:t>
            </a:r>
            <a:r>
              <a:rPr lang="en-US" altLang="zh-TW" sz="2400" dirty="0">
                <a:ea typeface="新細明體" pitchFamily="30" charset="-120"/>
                <a:sym typeface="Symbol"/>
              </a:rPr>
              <a:t>, Hardness ,</a:t>
            </a:r>
            <a:r>
              <a:rPr lang="en-US" altLang="zh-TW" sz="2400" dirty="0">
                <a:ea typeface="新細明體" pitchFamily="30" charset="-120"/>
              </a:rPr>
              <a:t/>
            </a:r>
            <a:br>
              <a:rPr lang="en-US" altLang="zh-TW" sz="2400" dirty="0">
                <a:ea typeface="新細明體" pitchFamily="30" charset="-120"/>
              </a:rPr>
            </a:br>
            <a:r>
              <a:rPr lang="en-US" altLang="zh-TW" sz="2400" dirty="0">
                <a:ea typeface="新細明體" pitchFamily="30" charset="-120"/>
                <a:sym typeface="Symbol"/>
              </a:rPr>
              <a:t>UTS , Elongation .</a:t>
            </a:r>
            <a:endParaRPr lang="en-US" altLang="zh-TW" sz="2400" dirty="0">
              <a:ea typeface="新細明體" pitchFamily="30" charset="-120"/>
            </a:endParaRPr>
          </a:p>
          <a:p>
            <a:r>
              <a:rPr lang="en-US" altLang="zh-TW" sz="2400" dirty="0">
                <a:ea typeface="新細明體" pitchFamily="30" charset="-120"/>
              </a:rPr>
              <a:t>Strain </a:t>
            </a:r>
            <a:r>
              <a:rPr lang="en-US" altLang="zh-TW" sz="2400" dirty="0" smtClean="0">
                <a:ea typeface="新細明體" pitchFamily="30" charset="-120"/>
              </a:rPr>
              <a:t>hardening i</a:t>
            </a:r>
            <a:r>
              <a:rPr lang="en-US" altLang="zh-TW" sz="2400" kern="0" dirty="0" smtClean="0">
                <a:ea typeface="新細明體" pitchFamily="30" charset="-120"/>
              </a:rPr>
              <a:t>s one of </a:t>
            </a:r>
            <a:r>
              <a:rPr lang="en-US" altLang="zh-TW" sz="2400" kern="0" dirty="0" smtClean="0">
                <a:solidFill>
                  <a:srgbClr val="FF0000"/>
                </a:solidFill>
                <a:ea typeface="新細明體" pitchFamily="30" charset="-120"/>
              </a:rPr>
              <a:t>most important methods </a:t>
            </a:r>
            <a:r>
              <a:rPr lang="en-US" altLang="zh-TW" sz="2400" kern="0" dirty="0" smtClean="0">
                <a:ea typeface="新細明體" pitchFamily="30" charset="-120"/>
              </a:rPr>
              <a:t>for </a:t>
            </a:r>
            <a:r>
              <a:rPr lang="en-US" altLang="zh-TW" sz="2400" kern="0" dirty="0" err="1" smtClean="0">
                <a:ea typeface="新細明體" pitchFamily="30" charset="-120"/>
              </a:rPr>
              <a:t>streng-thening</a:t>
            </a:r>
            <a:r>
              <a:rPr lang="en-US" altLang="zh-TW" sz="2400" kern="0" dirty="0" smtClean="0">
                <a:ea typeface="新細明體" pitchFamily="30" charset="-120"/>
              </a:rPr>
              <a:t> some metals. </a:t>
            </a:r>
          </a:p>
          <a:p>
            <a:r>
              <a:rPr lang="en-US" altLang="zh-TW" sz="2400" kern="0" dirty="0" smtClean="0">
                <a:ea typeface="新細明體" pitchFamily="30" charset="-120"/>
              </a:rPr>
              <a:t>Pure copper and aluminum can be strengthening </a:t>
            </a:r>
            <a:r>
              <a:rPr lang="en-US" altLang="zh-TW" sz="2400" kern="0" dirty="0" err="1" smtClean="0">
                <a:ea typeface="新細明體" pitchFamily="30" charset="-120"/>
              </a:rPr>
              <a:t>signifi-cantly</a:t>
            </a:r>
            <a:r>
              <a:rPr lang="en-US" altLang="zh-TW" sz="2400" kern="0" dirty="0" smtClean="0">
                <a:ea typeface="新細明體" pitchFamily="30" charset="-120"/>
              </a:rPr>
              <a:t> only by this method, e.g.: </a:t>
            </a:r>
            <a:r>
              <a:rPr lang="en-US" altLang="zh-TW" sz="2400" kern="0" dirty="0" smtClean="0">
                <a:solidFill>
                  <a:srgbClr val="006600"/>
                </a:solidFill>
                <a:ea typeface="新細明體" pitchFamily="30" charset="-120"/>
              </a:rPr>
              <a:t>Cold-drawn unalloyed copper wires</a:t>
            </a:r>
            <a:r>
              <a:rPr lang="en-US" altLang="zh-TW" sz="2400" kern="0" dirty="0" smtClean="0">
                <a:ea typeface="新細明體" pitchFamily="30" charset="-120"/>
              </a:rPr>
              <a:t>.  </a:t>
            </a:r>
          </a:p>
          <a:p>
            <a:pPr>
              <a:buFontTx/>
              <a:buNone/>
            </a:pPr>
            <a:r>
              <a:rPr lang="en-US" altLang="zh-TW" sz="2400" kern="0" dirty="0" smtClean="0">
                <a:ea typeface="新細明體" pitchFamily="30" charset="-120"/>
              </a:rPr>
              <a:t> </a:t>
            </a:r>
          </a:p>
        </p:txBody>
      </p:sp>
      <p:pic>
        <p:nvPicPr>
          <p:cNvPr id="5" name="Picture 12" descr="64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09" y="980728"/>
            <a:ext cx="5568391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3863641" y="5733256"/>
            <a:ext cx="502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CC3300"/>
                </a:solidFill>
              </a:rPr>
              <a:t>Fig. 6.43  </a:t>
            </a:r>
            <a:r>
              <a:rPr lang="en-US" altLang="zh-TW" sz="2000" b="1" dirty="0" smtClean="0"/>
              <a:t>Percent cold work versus tensile properties for unalloyed oxygen-free copper. </a:t>
            </a:r>
            <a:endParaRPr lang="zh-TW" altLang="en-US" sz="2000" b="1" dirty="0"/>
          </a:p>
        </p:txBody>
      </p:sp>
      <p:sp>
        <p:nvSpPr>
          <p:cNvPr id="7" name="矩形圖說文字 6"/>
          <p:cNvSpPr/>
          <p:nvPr/>
        </p:nvSpPr>
        <p:spPr bwMode="auto">
          <a:xfrm>
            <a:off x="6175828" y="1210916"/>
            <a:ext cx="1274440" cy="438426"/>
          </a:xfrm>
          <a:prstGeom prst="wedgeRectCallout">
            <a:avLst>
              <a:gd name="adj1" fmla="val -29787"/>
              <a:gd name="adj2" fmla="val 150678"/>
            </a:avLst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324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矩形圖說文字 7"/>
          <p:cNvSpPr/>
          <p:nvPr/>
        </p:nvSpPr>
        <p:spPr bwMode="auto">
          <a:xfrm>
            <a:off x="7020272" y="2420888"/>
            <a:ext cx="1274440" cy="438426"/>
          </a:xfrm>
          <a:prstGeom prst="wedgeRectCallout">
            <a:avLst>
              <a:gd name="adj1" fmla="val -100041"/>
              <a:gd name="adj2" fmla="val -31816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286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矩形圖說文字 8"/>
          <p:cNvSpPr/>
          <p:nvPr/>
        </p:nvSpPr>
        <p:spPr bwMode="auto">
          <a:xfrm>
            <a:off x="4624173" y="1423977"/>
            <a:ext cx="1274440" cy="438426"/>
          </a:xfrm>
          <a:prstGeom prst="wedgeRectCallout">
            <a:avLst>
              <a:gd name="adj1" fmla="val -65661"/>
              <a:gd name="adj2" fmla="val 328827"/>
            </a:avLst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228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4552342" y="4725144"/>
            <a:ext cx="1078948" cy="438426"/>
          </a:xfrm>
          <a:prstGeom prst="wedgeRectCallout">
            <a:avLst>
              <a:gd name="adj1" fmla="val -59682"/>
              <a:gd name="adj2" fmla="val -8395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69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矩形圖說文字 10"/>
          <p:cNvSpPr/>
          <p:nvPr/>
        </p:nvSpPr>
        <p:spPr bwMode="auto">
          <a:xfrm>
            <a:off x="5265027" y="3875275"/>
            <a:ext cx="732526" cy="438426"/>
          </a:xfrm>
          <a:prstGeom prst="wedgeRectCallout">
            <a:avLst>
              <a:gd name="adj1" fmla="val -162761"/>
              <a:gd name="adj2" fmla="val -140442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52%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7160185" y="4437112"/>
            <a:ext cx="580167" cy="438426"/>
          </a:xfrm>
          <a:prstGeom prst="wedgeRectCallout">
            <a:avLst>
              <a:gd name="adj1" fmla="val -177391"/>
              <a:gd name="adj2" fmla="val 5508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9%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916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Solid Solution Strengthening</a:t>
            </a:r>
            <a:r>
              <a:rPr lang="zh-TW" altLang="en-US" sz="3600" b="1" dirty="0" smtClean="0">
                <a:ea typeface="新細明體" pitchFamily="30" charset="-120"/>
              </a:rPr>
              <a:t> </a:t>
            </a:r>
            <a:r>
              <a:rPr lang="zh-TW" altLang="en-US" sz="3200" b="1" dirty="0" smtClean="0">
                <a:ea typeface="新細明體" pitchFamily="30" charset="-120"/>
              </a:rPr>
              <a:t>固溶強化</a:t>
            </a:r>
            <a:endParaRPr lang="en-US" altLang="zh-TW" sz="3200" b="1" dirty="0" smtClean="0">
              <a:ea typeface="新細明體" pitchFamily="30" charset="-12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066800"/>
            <a:ext cx="8280920" cy="5449252"/>
          </a:xfrm>
        </p:spPr>
        <p:txBody>
          <a:bodyPr/>
          <a:lstStyle/>
          <a:p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Solid solution strengthening</a:t>
            </a:r>
            <a:r>
              <a:rPr lang="en-US" altLang="zh-TW" sz="2400" dirty="0" smtClean="0">
                <a:ea typeface="新細明體" pitchFamily="30" charset="-120"/>
              </a:rPr>
              <a:t>: Addition of one or more metals can increase the strength of metals.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Solute atoms (substitutional or interstitial) create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stress fields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around themselves and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hinder the </a:t>
            </a:r>
            <a:b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</a:b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dislocation movement </a:t>
            </a:r>
            <a:r>
              <a:rPr lang="en-US" altLang="zh-TW" sz="2400" dirty="0" smtClean="0">
                <a:ea typeface="新細明體" pitchFamily="30" charset="-120"/>
              </a:rPr>
              <a:t>and thus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the solid solution become stronger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than the pure metal. </a:t>
            </a:r>
          </a:p>
          <a:p>
            <a:pPr>
              <a:lnSpc>
                <a:spcPct val="90000"/>
              </a:lnSpc>
            </a:pPr>
            <a:r>
              <a:rPr lang="en-US" altLang="zh-TW" sz="2400" dirty="0" smtClean="0">
                <a:ea typeface="新細明體" pitchFamily="30" charset="-120"/>
              </a:rPr>
              <a:t>Important factors in solid solution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strengthening:</a:t>
            </a:r>
            <a:endParaRPr lang="en-US" altLang="zh-TW" sz="2400" dirty="0">
              <a:ea typeface="新細明體" pitchFamily="30" charset="-120"/>
            </a:endParaRPr>
          </a:p>
          <a:p>
            <a:pPr marL="723900" lvl="2" indent="-361950">
              <a:lnSpc>
                <a:spcPct val="90000"/>
              </a:lnSpc>
              <a:buFont typeface="Wingdings" pitchFamily="30" charset="2"/>
              <a:buChar char="Ø"/>
            </a:pPr>
            <a:r>
              <a:rPr lang="en-US" altLang="zh-TW" dirty="0" smtClean="0">
                <a:solidFill>
                  <a:srgbClr val="6600CC"/>
                </a:solidFill>
                <a:ea typeface="新細明體" pitchFamily="30" charset="-120"/>
              </a:rPr>
              <a:t>Relative-size factor</a:t>
            </a:r>
            <a:r>
              <a:rPr lang="en-US" altLang="zh-TW" dirty="0" smtClean="0">
                <a:ea typeface="新細明體" pitchFamily="30" charset="-120"/>
              </a:rPr>
              <a:t>: </a:t>
            </a:r>
            <a:br>
              <a:rPr lang="en-US" altLang="zh-TW" dirty="0" smtClean="0">
                <a:ea typeface="新細明體" pitchFamily="30" charset="-120"/>
              </a:rPr>
            </a:br>
            <a:r>
              <a:rPr lang="en-US" altLang="zh-TW" dirty="0" smtClean="0">
                <a:ea typeface="新細明體" pitchFamily="30" charset="-120"/>
              </a:rPr>
              <a:t>Differences in atomic sizes</a:t>
            </a:r>
            <a:r>
              <a:rPr lang="zh-TW" altLang="en-US" dirty="0" smtClean="0">
                <a:ea typeface="新細明體" pitchFamily="30" charset="-120"/>
              </a:rPr>
              <a:t> </a:t>
            </a:r>
            <a:r>
              <a:rPr lang="en-US" altLang="zh-TW" dirty="0" smtClean="0">
                <a:ea typeface="新細明體" pitchFamily="30" charset="-120"/>
                <a:sym typeface="Symbol"/>
              </a:rPr>
              <a:t> </a:t>
            </a:r>
            <a:br>
              <a:rPr lang="en-US" altLang="zh-TW" dirty="0" smtClean="0">
                <a:ea typeface="新細明體" pitchFamily="30" charset="-120"/>
                <a:sym typeface="Symbol"/>
              </a:rPr>
            </a:br>
            <a:r>
              <a:rPr lang="en-US" altLang="zh-TW" dirty="0" smtClean="0">
                <a:ea typeface="新細明體" pitchFamily="30" charset="-120"/>
              </a:rPr>
              <a:t>Lattice distortion</a:t>
            </a:r>
            <a:r>
              <a:rPr lang="zh-TW" altLang="en-US" dirty="0" smtClean="0">
                <a:ea typeface="新細明體" pitchFamily="30" charset="-120"/>
              </a:rPr>
              <a:t> </a:t>
            </a:r>
            <a:r>
              <a:rPr lang="zh-TW" altLang="en-US" dirty="0" smtClean="0">
                <a:ea typeface="新細明體" pitchFamily="30" charset="-120"/>
                <a:sym typeface="Symbol"/>
              </a:rPr>
              <a:t> </a:t>
            </a:r>
            <a:r>
              <a:rPr lang="en-US" altLang="zh-TW" dirty="0" smtClean="0">
                <a:ea typeface="新細明體" pitchFamily="30" charset="-120"/>
                <a:sym typeface="Symbol"/>
              </a:rPr>
              <a:t> Dislocation</a:t>
            </a:r>
            <a:br>
              <a:rPr lang="en-US" altLang="zh-TW" dirty="0" smtClean="0">
                <a:ea typeface="新細明體" pitchFamily="30" charset="-120"/>
                <a:sym typeface="Symbol"/>
              </a:rPr>
            </a:br>
            <a:r>
              <a:rPr lang="en-US" altLang="zh-TW" dirty="0" smtClean="0">
                <a:ea typeface="新細明體" pitchFamily="30" charset="-120"/>
                <a:sym typeface="Symbol"/>
              </a:rPr>
              <a:t>movement more difficult.</a:t>
            </a:r>
            <a:r>
              <a:rPr lang="en-US" altLang="zh-TW" dirty="0" smtClean="0">
                <a:ea typeface="新細明體" pitchFamily="30" charset="-120"/>
              </a:rPr>
              <a:t> </a:t>
            </a:r>
            <a:endParaRPr lang="en-US" altLang="zh-TW" dirty="0">
              <a:ea typeface="新細明體" pitchFamily="30" charset="-120"/>
            </a:endParaRPr>
          </a:p>
          <a:p>
            <a:pPr marL="723900" lvl="2" indent="-361950">
              <a:lnSpc>
                <a:spcPct val="90000"/>
              </a:lnSpc>
              <a:buFont typeface="Wingdings" pitchFamily="30" charset="2"/>
              <a:buChar char="Ø"/>
            </a:pPr>
            <a:r>
              <a:rPr lang="en-US" altLang="zh-TW" dirty="0" smtClean="0">
                <a:solidFill>
                  <a:srgbClr val="006600"/>
                </a:solidFill>
                <a:ea typeface="新細明體" pitchFamily="30" charset="-120"/>
              </a:rPr>
              <a:t>Quantity factor</a:t>
            </a:r>
            <a:r>
              <a:rPr lang="en-US" altLang="zh-TW" dirty="0" smtClean="0">
                <a:ea typeface="新細明體" pitchFamily="30" charset="-120"/>
              </a:rPr>
              <a:t>: % </a:t>
            </a:r>
            <a:r>
              <a:rPr lang="en-US" altLang="zh-TW" dirty="0" smtClean="0">
                <a:ea typeface="新細明體" pitchFamily="30" charset="-120"/>
                <a:sym typeface="Symbol"/>
              </a:rPr>
              <a:t>   YS </a:t>
            </a:r>
            <a:endParaRPr lang="en-US" altLang="zh-TW" dirty="0">
              <a:ea typeface="新細明體" pitchFamily="30" charset="-120"/>
            </a:endParaRPr>
          </a:p>
        </p:txBody>
      </p:sp>
      <p:sp>
        <p:nvSpPr>
          <p:cNvPr id="5120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0E0019-D2AD-463C-92DF-2F8D681523E8}" type="slidenum">
              <a:rPr lang="en-US" altLang="zh-TW"/>
              <a:pPr eaLnBrk="1" hangingPunct="1"/>
              <a:t>59</a:t>
            </a:fld>
            <a:endParaRPr lang="en-US" altLang="zh-TW"/>
          </a:p>
        </p:txBody>
      </p:sp>
      <p:pic>
        <p:nvPicPr>
          <p:cNvPr id="6" name="Picture 6" descr="11-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5441" b="14580"/>
          <a:stretch/>
        </p:blipFill>
        <p:spPr bwMode="auto">
          <a:xfrm>
            <a:off x="5252608" y="2276872"/>
            <a:ext cx="3927904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6516052"/>
            <a:ext cx="6276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Ref.: </a:t>
            </a:r>
            <a:r>
              <a:rPr lang="zh-TW" altLang="en-US" dirty="0" smtClean="0"/>
              <a:t>劉國雄等，工程材料科學， 全華圖書，</a:t>
            </a:r>
            <a:r>
              <a:rPr lang="en-US" altLang="zh-TW" dirty="0" smtClean="0"/>
              <a:t>(2008)</a:t>
            </a:r>
            <a:r>
              <a:rPr lang="zh-TW" altLang="en-US" dirty="0" smtClean="0"/>
              <a:t> </a:t>
            </a:r>
            <a:r>
              <a:rPr lang="zh-TW" altLang="en-US" dirty="0"/>
              <a:t>，</a:t>
            </a:r>
            <a:r>
              <a:rPr lang="en-US" altLang="zh-TW" dirty="0" smtClean="0"/>
              <a:t>327</a:t>
            </a:r>
            <a:r>
              <a:rPr lang="zh-TW" altLang="en-US" dirty="0" smtClean="0"/>
              <a:t> 頁</a:t>
            </a:r>
            <a:r>
              <a:rPr lang="en-US" altLang="zh-TW" dirty="0" smtClean="0"/>
              <a:t>.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 rot="16200000">
            <a:off x="5426641" y="4787697"/>
            <a:ext cx="513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Cu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6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89231"/>
            <a:ext cx="7977487" cy="363185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438229"/>
            <a:ext cx="5404790" cy="2363336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Hot Rolling and Cold Rolling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39552" y="4253026"/>
            <a:ext cx="827842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000" b="1" dirty="0" smtClean="0"/>
              <a:t>Reducing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ingot</a:t>
            </a:r>
            <a:r>
              <a:rPr lang="en-US" altLang="zh-TW" sz="2000" b="1" dirty="0" smtClean="0"/>
              <a:t> to a </a:t>
            </a:r>
            <a:r>
              <a:rPr lang="en-US" altLang="zh-TW" sz="2000" b="1" dirty="0" smtClean="0">
                <a:solidFill>
                  <a:srgbClr val="0000FF"/>
                </a:solidFill>
              </a:rPr>
              <a:t>slab</a:t>
            </a:r>
            <a:r>
              <a:rPr lang="en-US" altLang="zh-TW" sz="2000" b="1" dirty="0" smtClean="0"/>
              <a:t> (</a:t>
            </a:r>
            <a:r>
              <a:rPr lang="zh-TW" altLang="en-US" sz="2000" b="1" dirty="0" smtClean="0"/>
              <a:t>扁鋼胚</a:t>
            </a:r>
            <a:r>
              <a:rPr lang="en-US" altLang="zh-TW" sz="2000" b="1" dirty="0" smtClean="0"/>
              <a:t>) 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on a reversing two-high mill (</a:t>
            </a:r>
            <a:r>
              <a:rPr lang="zh-TW" altLang="en-US" sz="2000" b="1" dirty="0"/>
              <a:t>二輥軋</a:t>
            </a:r>
            <a:r>
              <a:rPr lang="zh-TW" altLang="en-US" sz="2000" b="1" dirty="0" smtClean="0"/>
              <a:t>機</a:t>
            </a:r>
            <a:r>
              <a:rPr lang="en-US" altLang="zh-TW" sz="2000" b="1" dirty="0" smtClean="0"/>
              <a:t>)</a:t>
            </a:r>
            <a:endParaRPr lang="zh-TW" altLang="en-US" sz="20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228184" y="5013176"/>
            <a:ext cx="27363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Cold rolling of metal sheet by </a:t>
            </a:r>
            <a:r>
              <a:rPr lang="en-US" altLang="zh-TW" b="1" dirty="0" smtClean="0">
                <a:solidFill>
                  <a:srgbClr val="0000FF"/>
                </a:solidFill>
              </a:rPr>
              <a:t>four-high mills</a:t>
            </a:r>
            <a:r>
              <a:rPr lang="en-US" altLang="zh-TW" b="1" dirty="0" smtClean="0"/>
              <a:t>:</a:t>
            </a:r>
          </a:p>
          <a:p>
            <a:pPr marL="342900" indent="-342900">
              <a:buAutoNum type="alphaLcParenBoth"/>
            </a:pPr>
            <a:r>
              <a:rPr lang="en-US" altLang="zh-TW" b="1" dirty="0" smtClean="0"/>
              <a:t>Single mill  (</a:t>
            </a:r>
            <a:r>
              <a:rPr lang="zh-TW" altLang="en-US" b="1" dirty="0" smtClean="0"/>
              <a:t>單站軋機</a:t>
            </a:r>
            <a:r>
              <a:rPr lang="en-US" altLang="zh-TW" b="1" dirty="0" smtClean="0"/>
              <a:t>)</a:t>
            </a:r>
          </a:p>
          <a:p>
            <a:pPr marL="342900" indent="-342900">
              <a:buAutoNum type="alphaLcParenBoth"/>
            </a:pPr>
            <a:r>
              <a:rPr lang="en-US" altLang="zh-TW" b="1" dirty="0" smtClean="0"/>
              <a:t>Two mills in series.</a:t>
            </a:r>
            <a:br>
              <a:rPr lang="en-US" altLang="zh-TW" b="1" dirty="0" smtClean="0"/>
            </a:br>
            <a:r>
              <a:rPr lang="en-US" altLang="zh-TW" b="1" dirty="0" smtClean="0"/>
              <a:t>(</a:t>
            </a:r>
            <a:r>
              <a:rPr lang="zh-TW" altLang="en-US" b="1" dirty="0" smtClean="0"/>
              <a:t>雙站</a:t>
            </a:r>
            <a:r>
              <a:rPr lang="zh-TW" altLang="en-US" b="1" dirty="0"/>
              <a:t>軋機</a:t>
            </a:r>
            <a:r>
              <a:rPr lang="en-US" altLang="zh-TW" b="1" dirty="0"/>
              <a:t>)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857435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60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Solid Solution Strengthening (Cont..)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1066800"/>
            <a:ext cx="3240360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altLang="zh-TW" sz="2400" kern="0" dirty="0" smtClean="0">
                <a:ea typeface="新細明體" pitchFamily="30" charset="-120"/>
              </a:rPr>
              <a:t>30%	Cu	Brass</a:t>
            </a:r>
          </a:p>
          <a:p>
            <a:pPr marL="0" indent="0">
              <a:buNone/>
            </a:pPr>
            <a:r>
              <a:rPr lang="en-US" altLang="zh-TW" sz="2400" kern="0" dirty="0" smtClean="0">
                <a:ea typeface="新細明體" pitchFamily="30" charset="-120"/>
              </a:rPr>
              <a:t>UTS: 	327	483 MPa</a:t>
            </a:r>
          </a:p>
          <a:p>
            <a:pPr marL="0" indent="0">
              <a:buNone/>
            </a:pPr>
            <a:r>
              <a:rPr lang="en-US" altLang="zh-TW" sz="2400" kern="0" dirty="0" smtClean="0">
                <a:ea typeface="新細明體" pitchFamily="30" charset="-120"/>
              </a:rPr>
              <a:t>YS:     	286	417 MPa</a:t>
            </a:r>
          </a:p>
          <a:p>
            <a:pPr marL="0" indent="0">
              <a:buNone/>
            </a:pPr>
            <a:r>
              <a:rPr lang="en-US" altLang="zh-TW" sz="2400" kern="0" dirty="0" err="1" smtClean="0">
                <a:ea typeface="新細明體" pitchFamily="30" charset="-120"/>
              </a:rPr>
              <a:t>Elong</a:t>
            </a:r>
            <a:r>
              <a:rPr lang="en-US" altLang="zh-TW" sz="2400" kern="0" dirty="0" smtClean="0">
                <a:ea typeface="新細明體" pitchFamily="30" charset="-120"/>
              </a:rPr>
              <a:t>:	9	13%</a:t>
            </a:r>
          </a:p>
          <a:p>
            <a:pPr marL="0" indent="0">
              <a:buNone/>
            </a:pPr>
            <a:endParaRPr lang="en-US" altLang="zh-TW" sz="2400" kern="0" dirty="0">
              <a:ea typeface="新細明體" pitchFamily="30" charset="-120"/>
            </a:endParaRPr>
          </a:p>
          <a:p>
            <a:pPr marL="0" indent="0">
              <a:buNone/>
            </a:pPr>
            <a:r>
              <a:rPr lang="en-US" altLang="zh-TW" sz="2400" kern="0" dirty="0" smtClean="0">
                <a:ea typeface="新細明體" pitchFamily="30" charset="-120"/>
              </a:rPr>
              <a:t>0%</a:t>
            </a:r>
            <a:r>
              <a:rPr lang="en-US" altLang="zh-TW" sz="2400" kern="0" dirty="0">
                <a:ea typeface="新細明體" pitchFamily="30" charset="-120"/>
              </a:rPr>
              <a:t>	</a:t>
            </a:r>
            <a:r>
              <a:rPr lang="en-US" altLang="zh-TW" sz="2400" kern="0" dirty="0" smtClean="0">
                <a:ea typeface="新細明體" pitchFamily="30" charset="-120"/>
              </a:rPr>
              <a:t>Cu</a:t>
            </a:r>
            <a:r>
              <a:rPr lang="en-US" altLang="zh-TW" sz="2400" kern="0" dirty="0">
                <a:ea typeface="新細明體" pitchFamily="30" charset="-120"/>
              </a:rPr>
              <a:t>	Brass</a:t>
            </a:r>
          </a:p>
          <a:p>
            <a:pPr marL="0" indent="0">
              <a:buNone/>
            </a:pPr>
            <a:r>
              <a:rPr lang="en-US" altLang="zh-TW" sz="2400" kern="0" dirty="0">
                <a:ea typeface="新細明體" pitchFamily="30" charset="-120"/>
              </a:rPr>
              <a:t>UTS: 	</a:t>
            </a:r>
            <a:r>
              <a:rPr lang="en-US" altLang="zh-TW" sz="2400" kern="0" dirty="0" smtClean="0">
                <a:ea typeface="新細明體" pitchFamily="30" charset="-120"/>
              </a:rPr>
              <a:t>228</a:t>
            </a:r>
            <a:r>
              <a:rPr lang="en-US" altLang="zh-TW" sz="2400" kern="0" dirty="0">
                <a:ea typeface="新細明體" pitchFamily="30" charset="-120"/>
              </a:rPr>
              <a:t>	</a:t>
            </a:r>
            <a:r>
              <a:rPr lang="en-US" altLang="zh-TW" sz="2400" kern="0" dirty="0" smtClean="0">
                <a:ea typeface="新細明體" pitchFamily="30" charset="-120"/>
              </a:rPr>
              <a:t>317 </a:t>
            </a:r>
            <a:r>
              <a:rPr lang="en-US" altLang="zh-TW" sz="2400" kern="0" dirty="0">
                <a:ea typeface="新細明體" pitchFamily="30" charset="-120"/>
              </a:rPr>
              <a:t>MPa</a:t>
            </a:r>
          </a:p>
          <a:p>
            <a:pPr marL="0" indent="0">
              <a:buNone/>
            </a:pPr>
            <a:r>
              <a:rPr lang="en-US" altLang="zh-TW" sz="2400" kern="0" dirty="0">
                <a:ea typeface="新細明體" pitchFamily="30" charset="-120"/>
              </a:rPr>
              <a:t>YS:     	</a:t>
            </a:r>
            <a:r>
              <a:rPr lang="en-US" altLang="zh-TW" sz="2400" kern="0" dirty="0" smtClean="0">
                <a:ea typeface="新細明體" pitchFamily="30" charset="-120"/>
              </a:rPr>
              <a:t>70</a:t>
            </a:r>
            <a:r>
              <a:rPr lang="en-US" altLang="zh-TW" sz="2400" kern="0" dirty="0">
                <a:ea typeface="新細明體" pitchFamily="30" charset="-120"/>
              </a:rPr>
              <a:t>	</a:t>
            </a:r>
            <a:r>
              <a:rPr lang="en-US" altLang="zh-TW" sz="2400" kern="0" dirty="0" smtClean="0">
                <a:ea typeface="新細明體" pitchFamily="30" charset="-120"/>
              </a:rPr>
              <a:t>70 </a:t>
            </a:r>
            <a:r>
              <a:rPr lang="en-US" altLang="zh-TW" sz="2400" kern="0" dirty="0">
                <a:ea typeface="新細明體" pitchFamily="30" charset="-120"/>
              </a:rPr>
              <a:t>MPa</a:t>
            </a:r>
          </a:p>
          <a:p>
            <a:pPr marL="0" indent="0">
              <a:buNone/>
            </a:pPr>
            <a:r>
              <a:rPr lang="en-US" altLang="zh-TW" sz="2400" kern="0" dirty="0" err="1">
                <a:ea typeface="新細明體" pitchFamily="30" charset="-120"/>
              </a:rPr>
              <a:t>Elong</a:t>
            </a:r>
            <a:r>
              <a:rPr lang="en-US" altLang="zh-TW" sz="2400" kern="0" dirty="0">
                <a:ea typeface="新細明體" pitchFamily="30" charset="-120"/>
              </a:rPr>
              <a:t>:	</a:t>
            </a:r>
            <a:r>
              <a:rPr lang="en-US" altLang="zh-TW" sz="2400" kern="0" dirty="0" smtClean="0">
                <a:ea typeface="新細明體" pitchFamily="30" charset="-120"/>
              </a:rPr>
              <a:t>52</a:t>
            </a:r>
            <a:r>
              <a:rPr lang="en-US" altLang="zh-TW" sz="2400" kern="0" dirty="0">
                <a:ea typeface="新細明體" pitchFamily="30" charset="-120"/>
              </a:rPr>
              <a:t>	</a:t>
            </a:r>
            <a:r>
              <a:rPr lang="en-US" altLang="zh-TW" sz="2400" kern="0" dirty="0" smtClean="0">
                <a:ea typeface="新細明體" pitchFamily="30" charset="-120"/>
              </a:rPr>
              <a:t>70%</a:t>
            </a:r>
            <a:endParaRPr lang="en-US" altLang="zh-TW" sz="2400" kern="0" dirty="0">
              <a:ea typeface="新細明體" pitchFamily="30" charset="-120"/>
            </a:endParaRPr>
          </a:p>
          <a:p>
            <a:pPr marL="0" indent="0">
              <a:buNone/>
            </a:pPr>
            <a:endParaRPr lang="en-US" altLang="zh-TW" sz="2400" kern="0" dirty="0" smtClean="0">
              <a:ea typeface="新細明體" pitchFamily="30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38" y="1056506"/>
            <a:ext cx="5348258" cy="490496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863641" y="5961474"/>
            <a:ext cx="502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CC3300"/>
                </a:solidFill>
              </a:rPr>
              <a:t>Fig. 6.44  </a:t>
            </a:r>
            <a:r>
              <a:rPr lang="en-US" altLang="zh-TW" sz="2000" dirty="0" smtClean="0"/>
              <a:t>Percent cold work versus tensile properties for 70Cu-30Zn brass. </a:t>
            </a:r>
            <a:endParaRPr lang="zh-TW" altLang="en-US" sz="2000" dirty="0"/>
          </a:p>
        </p:txBody>
      </p:sp>
      <p:sp>
        <p:nvSpPr>
          <p:cNvPr id="7" name="矩形圖說文字 6"/>
          <p:cNvSpPr/>
          <p:nvPr/>
        </p:nvSpPr>
        <p:spPr bwMode="auto">
          <a:xfrm>
            <a:off x="4994070" y="2420888"/>
            <a:ext cx="1274440" cy="438426"/>
          </a:xfrm>
          <a:prstGeom prst="wedgeRectCallout">
            <a:avLst>
              <a:gd name="adj1" fmla="val 59899"/>
              <a:gd name="adj2" fmla="val 94192"/>
            </a:avLst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483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矩形圖說文字 7"/>
          <p:cNvSpPr/>
          <p:nvPr/>
        </p:nvSpPr>
        <p:spPr bwMode="auto">
          <a:xfrm>
            <a:off x="7160185" y="3588980"/>
            <a:ext cx="1274440" cy="438426"/>
          </a:xfrm>
          <a:prstGeom prst="wedgeRectCallout">
            <a:avLst>
              <a:gd name="adj1" fmla="val -111999"/>
              <a:gd name="adj2" fmla="val -96992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417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矩形圖說文字 8"/>
          <p:cNvSpPr/>
          <p:nvPr/>
        </p:nvSpPr>
        <p:spPr bwMode="auto">
          <a:xfrm>
            <a:off x="4451339" y="1473904"/>
            <a:ext cx="1274440" cy="438426"/>
          </a:xfrm>
          <a:prstGeom prst="wedgeRectCallout">
            <a:avLst>
              <a:gd name="adj1" fmla="val -61407"/>
              <a:gd name="adj2" fmla="val 502631"/>
            </a:avLst>
          </a:prstGeom>
          <a:solidFill>
            <a:srgbClr val="FF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317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矩形圖說文字 9"/>
          <p:cNvSpPr/>
          <p:nvPr/>
        </p:nvSpPr>
        <p:spPr bwMode="auto">
          <a:xfrm>
            <a:off x="4830582" y="4944357"/>
            <a:ext cx="1078948" cy="438426"/>
          </a:xfrm>
          <a:prstGeom prst="wedgeRectCallout">
            <a:avLst>
              <a:gd name="adj1" fmla="val -96760"/>
              <a:gd name="adj2" fmla="val 294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70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矩形圖說文字 10"/>
          <p:cNvSpPr/>
          <p:nvPr/>
        </p:nvSpPr>
        <p:spPr bwMode="auto">
          <a:xfrm>
            <a:off x="5771997" y="3940826"/>
            <a:ext cx="732526" cy="438426"/>
          </a:xfrm>
          <a:prstGeom prst="wedgeRectCallout">
            <a:avLst>
              <a:gd name="adj1" fmla="val -248581"/>
              <a:gd name="adj2" fmla="val -257759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70%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矩形圖說文字 11"/>
          <p:cNvSpPr/>
          <p:nvPr/>
        </p:nvSpPr>
        <p:spPr bwMode="auto">
          <a:xfrm>
            <a:off x="7160184" y="4437112"/>
            <a:ext cx="796191" cy="438426"/>
          </a:xfrm>
          <a:prstGeom prst="wedgeRectCallout">
            <a:avLst>
              <a:gd name="adj1" fmla="val -144785"/>
              <a:gd name="adj2" fmla="val 81158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13%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07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61</a:t>
            </a:fld>
            <a:endParaRPr lang="en-US" altLang="zh-TW"/>
          </a:p>
        </p:txBody>
      </p:sp>
      <p:pic>
        <p:nvPicPr>
          <p:cNvPr id="4" name="Picture 7" descr="smi53586_06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4624"/>
            <a:ext cx="638874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Recovery and Recrystallization </a:t>
            </a:r>
            <a:r>
              <a:rPr lang="zh-TW" altLang="en-US" sz="3200" b="1" kern="0" dirty="0" smtClean="0">
                <a:ea typeface="新細明體" pitchFamily="30" charset="-120"/>
              </a:rPr>
              <a:t>回復與再結晶</a:t>
            </a:r>
            <a:endParaRPr lang="en-US" altLang="zh-TW" sz="3200" b="1" kern="0" dirty="0" smtClean="0">
              <a:ea typeface="新細明體" pitchFamily="30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908720"/>
            <a:ext cx="2915816" cy="5029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71450" indent="-171450"/>
            <a:r>
              <a:rPr lang="en-US" altLang="zh-TW" sz="2400" kern="0" dirty="0" smtClean="0">
                <a:ea typeface="新細明體" pitchFamily="30" charset="-120"/>
              </a:rPr>
              <a:t>Cold worked material has many dislocation and other defects and </a:t>
            </a:r>
            <a:r>
              <a:rPr lang="en-US" altLang="zh-TW" sz="2400" kern="0" dirty="0" smtClean="0">
                <a:solidFill>
                  <a:srgbClr val="FF0000"/>
                </a:solidFill>
                <a:ea typeface="新細明體" pitchFamily="30" charset="-120"/>
              </a:rPr>
              <a:t>become hard and brittle</a:t>
            </a:r>
            <a:r>
              <a:rPr lang="en-US" altLang="zh-TW" sz="2400" kern="0" dirty="0" smtClean="0">
                <a:ea typeface="新細明體" pitchFamily="30" charset="-120"/>
              </a:rPr>
              <a:t>.</a:t>
            </a:r>
          </a:p>
          <a:p>
            <a:pPr marL="171450" indent="-171450"/>
            <a:r>
              <a:rPr lang="en-US" altLang="zh-TW" sz="2400" kern="0" dirty="0" smtClean="0">
                <a:ea typeface="新細明體" pitchFamily="30" charset="-120"/>
              </a:rPr>
              <a:t>Reheating, which increases ductility results </a:t>
            </a:r>
            <a:r>
              <a:rPr lang="en-US" altLang="zh-TW" sz="2400" kern="0" dirty="0" smtClean="0">
                <a:solidFill>
                  <a:srgbClr val="0000FF"/>
                </a:solidFill>
                <a:ea typeface="新細明體" pitchFamily="30" charset="-120"/>
              </a:rPr>
              <a:t>in recovery, recrystallization and grain growth</a:t>
            </a:r>
            <a:r>
              <a:rPr lang="en-US" altLang="zh-TW" sz="2400" kern="0" dirty="0" smtClean="0">
                <a:ea typeface="新細明體" pitchFamily="30" charset="-120"/>
              </a:rPr>
              <a:t>.</a:t>
            </a:r>
          </a:p>
          <a:p>
            <a:pPr marL="171450" indent="-171450"/>
            <a:r>
              <a:rPr lang="en-US" altLang="zh-TW" sz="2400" kern="0" dirty="0" smtClean="0">
                <a:ea typeface="新細明體" pitchFamily="30" charset="-120"/>
              </a:rPr>
              <a:t>This is called </a:t>
            </a:r>
            <a:r>
              <a:rPr lang="en-US" altLang="zh-TW" sz="2400" b="1" kern="0" dirty="0" smtClean="0">
                <a:solidFill>
                  <a:srgbClr val="0000FF"/>
                </a:solidFill>
                <a:ea typeface="新細明體" pitchFamily="30" charset="-120"/>
              </a:rPr>
              <a:t>annealing</a:t>
            </a:r>
            <a:r>
              <a:rPr lang="en-US" altLang="zh-TW" sz="2400" b="1" kern="0" dirty="0" smtClean="0">
                <a:ea typeface="新細明體" pitchFamily="30" charset="-120"/>
              </a:rPr>
              <a:t> </a:t>
            </a:r>
            <a:r>
              <a:rPr lang="zh-TW" altLang="en-US" sz="2000" b="1" kern="0" dirty="0" smtClean="0">
                <a:solidFill>
                  <a:srgbClr val="0000FF"/>
                </a:solidFill>
                <a:ea typeface="新細明體" pitchFamily="30" charset="-120"/>
              </a:rPr>
              <a:t>退火</a:t>
            </a:r>
            <a:r>
              <a:rPr lang="zh-TW" altLang="en-US" sz="2400" b="1" kern="0" dirty="0" smtClean="0">
                <a:ea typeface="新細明體" pitchFamily="30" charset="-120"/>
              </a:rPr>
              <a:t> </a:t>
            </a:r>
            <a:r>
              <a:rPr lang="en-US" altLang="zh-TW" sz="2400" kern="0" dirty="0" smtClean="0">
                <a:ea typeface="新細明體" pitchFamily="30" charset="-120"/>
              </a:rPr>
              <a:t>and changes material properties. </a:t>
            </a:r>
          </a:p>
        </p:txBody>
      </p:sp>
      <p:sp>
        <p:nvSpPr>
          <p:cNvPr id="13" name="手繪多邊形 12"/>
          <p:cNvSpPr/>
          <p:nvPr/>
        </p:nvSpPr>
        <p:spPr bwMode="auto">
          <a:xfrm>
            <a:off x="3572933" y="2861733"/>
            <a:ext cx="3234267" cy="1120785"/>
          </a:xfrm>
          <a:custGeom>
            <a:avLst/>
            <a:gdLst>
              <a:gd name="connsiteX0" fmla="*/ 0 w 3234267"/>
              <a:gd name="connsiteY0" fmla="*/ 1100667 h 1120785"/>
              <a:gd name="connsiteX1" fmla="*/ 406400 w 3234267"/>
              <a:gd name="connsiteY1" fmla="*/ 1083734 h 1120785"/>
              <a:gd name="connsiteX2" fmla="*/ 1016000 w 3234267"/>
              <a:gd name="connsiteY2" fmla="*/ 762000 h 1120785"/>
              <a:gd name="connsiteX3" fmla="*/ 1642534 w 3234267"/>
              <a:gd name="connsiteY3" fmla="*/ 626534 h 1120785"/>
              <a:gd name="connsiteX4" fmla="*/ 2184400 w 3234267"/>
              <a:gd name="connsiteY4" fmla="*/ 152400 h 1120785"/>
              <a:gd name="connsiteX5" fmla="*/ 3234267 w 3234267"/>
              <a:gd name="connsiteY5" fmla="*/ 0 h 1120785"/>
              <a:gd name="connsiteX6" fmla="*/ 3234267 w 3234267"/>
              <a:gd name="connsiteY6" fmla="*/ 0 h 1120785"/>
              <a:gd name="connsiteX7" fmla="*/ 3234267 w 3234267"/>
              <a:gd name="connsiteY7" fmla="*/ 0 h 1120785"/>
              <a:gd name="connsiteX8" fmla="*/ 3234267 w 3234267"/>
              <a:gd name="connsiteY8" fmla="*/ 0 h 112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4267" h="1120785">
                <a:moveTo>
                  <a:pt x="0" y="1100667"/>
                </a:moveTo>
                <a:cubicBezTo>
                  <a:pt x="118533" y="1120423"/>
                  <a:pt x="237067" y="1140179"/>
                  <a:pt x="406400" y="1083734"/>
                </a:cubicBezTo>
                <a:cubicBezTo>
                  <a:pt x="575733" y="1027289"/>
                  <a:pt x="809978" y="838200"/>
                  <a:pt x="1016000" y="762000"/>
                </a:cubicBezTo>
                <a:cubicBezTo>
                  <a:pt x="1222022" y="685800"/>
                  <a:pt x="1447801" y="728134"/>
                  <a:pt x="1642534" y="626534"/>
                </a:cubicBezTo>
                <a:cubicBezTo>
                  <a:pt x="1837267" y="524934"/>
                  <a:pt x="1919111" y="256822"/>
                  <a:pt x="2184400" y="152400"/>
                </a:cubicBezTo>
                <a:cubicBezTo>
                  <a:pt x="2449689" y="47978"/>
                  <a:pt x="3234267" y="0"/>
                  <a:pt x="3234267" y="0"/>
                </a:cubicBezTo>
                <a:lnTo>
                  <a:pt x="3234267" y="0"/>
                </a:lnTo>
                <a:lnTo>
                  <a:pt x="3234267" y="0"/>
                </a:lnTo>
                <a:lnTo>
                  <a:pt x="3234267" y="0"/>
                </a:lnTo>
              </a:path>
            </a:pathLst>
          </a:custGeom>
          <a:noFill/>
          <a:ln w="28575" cap="flat" cmpd="sng" algn="ctr">
            <a:solidFill>
              <a:srgbClr val="66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851920" y="3234462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 smtClean="0">
                <a:solidFill>
                  <a:srgbClr val="6600CC"/>
                </a:solidFill>
              </a:rPr>
              <a:t>Conductivity</a:t>
            </a:r>
            <a:endParaRPr lang="zh-TW" altLang="en-US" sz="1600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682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Cold Worked </a:t>
            </a:r>
            <a:r>
              <a:rPr lang="en-US" altLang="zh-TW" sz="3600" b="1" dirty="0">
                <a:ea typeface="新細明體" pitchFamily="30" charset="-120"/>
              </a:rPr>
              <a:t>and </a:t>
            </a:r>
            <a:r>
              <a:rPr lang="en-US" altLang="zh-TW" sz="3600" b="1" dirty="0" smtClean="0">
                <a:ea typeface="新細明體" pitchFamily="30" charset="-120"/>
              </a:rPr>
              <a:t>Recovery Structure</a:t>
            </a:r>
          </a:p>
        </p:txBody>
      </p:sp>
      <p:sp>
        <p:nvSpPr>
          <p:cNvPr id="5325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07504" y="776064"/>
            <a:ext cx="4312096" cy="539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400" dirty="0" smtClean="0">
                <a:ea typeface="新細明體" pitchFamily="30" charset="-120"/>
              </a:rPr>
              <a:t>Strain energy of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cold work </a:t>
            </a:r>
            <a:r>
              <a:rPr lang="en-US" altLang="zh-TW" sz="2400" dirty="0" smtClean="0">
                <a:ea typeface="新細明體" pitchFamily="30" charset="-120"/>
              </a:rPr>
              <a:t>is stored as dislocations and point defects.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Grains are greatly elongated in the rolling direction and dislocation cellular network are formed. </a:t>
            </a:r>
          </a:p>
          <a:p>
            <a:pPr>
              <a:lnSpc>
                <a:spcPct val="90000"/>
              </a:lnSpc>
            </a:pPr>
            <a:r>
              <a:rPr lang="en-US" altLang="zh-TW" sz="2400" b="1" dirty="0">
                <a:solidFill>
                  <a:srgbClr val="FF0000"/>
                </a:solidFill>
                <a:ea typeface="新細明體" pitchFamily="30" charset="-120"/>
              </a:rPr>
              <a:t>Recovery </a:t>
            </a:r>
            <a:r>
              <a:rPr lang="en-US" altLang="zh-TW" sz="2400" b="1" dirty="0" smtClean="0">
                <a:solidFill>
                  <a:srgbClr val="FF0000"/>
                </a:solidFill>
                <a:ea typeface="新細明體" pitchFamily="30" charset="-120"/>
              </a:rPr>
              <a:t>stage: </a:t>
            </a:r>
            <a:r>
              <a:rPr lang="en-US" altLang="zh-TW" sz="2400" dirty="0" smtClean="0">
                <a:ea typeface="新細明體" pitchFamily="30" charset="-120"/>
              </a:rPr>
              <a:t>Heating to recovery temperature relieves internal stresses.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b="1" dirty="0" err="1" smtClean="0">
                <a:solidFill>
                  <a:srgbClr val="9900FF"/>
                </a:solidFill>
                <a:ea typeface="新細明體" pitchFamily="30" charset="-120"/>
              </a:rPr>
              <a:t>Polygonization</a:t>
            </a:r>
            <a:r>
              <a:rPr lang="zh-TW" altLang="en-US" sz="2400" b="1" dirty="0" smtClean="0">
                <a:solidFill>
                  <a:srgbClr val="9900FF"/>
                </a:solidFill>
                <a:ea typeface="新細明體" pitchFamily="30" charset="-120"/>
              </a:rPr>
              <a:t> 多邊形化</a:t>
            </a:r>
            <a:r>
              <a:rPr lang="en-US" altLang="zh-TW" sz="2400" b="1" i="1" dirty="0" smtClean="0">
                <a:ea typeface="新細明體" pitchFamily="30" charset="-120"/>
              </a:rPr>
              <a:t> </a:t>
            </a:r>
            <a:r>
              <a:rPr lang="en-US" altLang="zh-TW" sz="2400" dirty="0" smtClean="0">
                <a:ea typeface="新細明體" pitchFamily="30" charset="-120"/>
              </a:rPr>
              <a:t>(formation of sub-grain structure) takes place. Dislocations are moved into lower energy configuration.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The strength is reduced slightly but its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conductivity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 is significantly increased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</p:txBody>
      </p:sp>
      <p:pic>
        <p:nvPicPr>
          <p:cNvPr id="53253" name="Picture 1030" descr="C:\Documents and Settings\Naveen\Desktop\Mcgraw\jpegs\edited\polyganiz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6576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AutoShape 1031"/>
          <p:cNvSpPr>
            <a:spLocks noChangeArrowheads="1"/>
          </p:cNvSpPr>
          <p:nvPr/>
        </p:nvSpPr>
        <p:spPr bwMode="auto">
          <a:xfrm>
            <a:off x="6324600" y="3276600"/>
            <a:ext cx="900113" cy="381000"/>
          </a:xfrm>
          <a:prstGeom prst="rightArrow">
            <a:avLst>
              <a:gd name="adj1" fmla="val 50000"/>
              <a:gd name="adj2" fmla="val 5906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53255" name="Text Box 1032"/>
          <p:cNvSpPr txBox="1">
            <a:spLocks noChangeArrowheads="1"/>
          </p:cNvSpPr>
          <p:nvPr/>
        </p:nvSpPr>
        <p:spPr bwMode="auto">
          <a:xfrm>
            <a:off x="6072188" y="3714750"/>
            <a:ext cx="1652587" cy="3667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chemeClr val="bg1"/>
                </a:solidFill>
                <a:ea typeface="新細明體" pitchFamily="30" charset="-120"/>
              </a:rPr>
              <a:t>Polyganization</a:t>
            </a:r>
          </a:p>
        </p:txBody>
      </p:sp>
      <p:sp>
        <p:nvSpPr>
          <p:cNvPr id="53256" name="Line 1036"/>
          <p:cNvSpPr>
            <a:spLocks noChangeShapeType="1"/>
          </p:cNvSpPr>
          <p:nvPr/>
        </p:nvSpPr>
        <p:spPr bwMode="auto">
          <a:xfrm flipH="1">
            <a:off x="5040312" y="3064404"/>
            <a:ext cx="381000" cy="1143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7" name="Line 1037"/>
          <p:cNvSpPr>
            <a:spLocks noChangeShapeType="1"/>
          </p:cNvSpPr>
          <p:nvPr/>
        </p:nvSpPr>
        <p:spPr bwMode="auto">
          <a:xfrm flipH="1">
            <a:off x="5436096" y="3429000"/>
            <a:ext cx="342900" cy="5715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8" name="Line 1038"/>
          <p:cNvSpPr>
            <a:spLocks noChangeShapeType="1"/>
          </p:cNvSpPr>
          <p:nvPr/>
        </p:nvSpPr>
        <p:spPr bwMode="auto">
          <a:xfrm>
            <a:off x="8382000" y="3352800"/>
            <a:ext cx="152400" cy="8382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9" name="Text Box 1040"/>
          <p:cNvSpPr txBox="1">
            <a:spLocks noChangeArrowheads="1"/>
          </p:cNvSpPr>
          <p:nvPr/>
        </p:nvSpPr>
        <p:spPr bwMode="auto">
          <a:xfrm>
            <a:off x="5105400" y="39624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solidFill>
                  <a:srgbClr val="0000FF"/>
                </a:solidFill>
                <a:ea typeface="新細明體" pitchFamily="30" charset="-120"/>
              </a:rPr>
              <a:t>Dislocations</a:t>
            </a:r>
          </a:p>
        </p:txBody>
      </p:sp>
      <p:sp>
        <p:nvSpPr>
          <p:cNvPr id="53260" name="Text Box 1043"/>
          <p:cNvSpPr txBox="1">
            <a:spLocks noChangeArrowheads="1"/>
          </p:cNvSpPr>
          <p:nvPr/>
        </p:nvSpPr>
        <p:spPr bwMode="auto">
          <a:xfrm>
            <a:off x="4594225" y="4191000"/>
            <a:ext cx="150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b="1">
                <a:solidFill>
                  <a:srgbClr val="0000FF"/>
                </a:solidFill>
                <a:ea typeface="新細明體" pitchFamily="30" charset="-120"/>
              </a:rPr>
              <a:t>Slip bands</a:t>
            </a:r>
          </a:p>
        </p:txBody>
      </p:sp>
      <p:sp>
        <p:nvSpPr>
          <p:cNvPr id="53261" name="Text Box 1044"/>
          <p:cNvSpPr txBox="1">
            <a:spLocks noChangeArrowheads="1"/>
          </p:cNvSpPr>
          <p:nvPr/>
        </p:nvSpPr>
        <p:spPr bwMode="auto">
          <a:xfrm>
            <a:off x="7162800" y="4114800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solidFill>
                  <a:srgbClr val="0000FF"/>
                </a:solidFill>
                <a:ea typeface="新細明體" pitchFamily="30" charset="-120"/>
              </a:rPr>
              <a:t>Grain Boundaries</a:t>
            </a:r>
          </a:p>
        </p:txBody>
      </p:sp>
      <p:pic>
        <p:nvPicPr>
          <p:cNvPr id="53262" name="Picture 1047" descr="D:\fig6.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22098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3" name="Picture 1048" descr="D:\fig6.3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838200"/>
            <a:ext cx="2209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5" name="Picture 1050" descr="D:\fig6.3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34" y="4557713"/>
            <a:ext cx="2175229" cy="191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71" name="Text Box 1051"/>
          <p:cNvSpPr txBox="1">
            <a:spLocks noChangeArrowheads="1"/>
          </p:cNvSpPr>
          <p:nvPr/>
        </p:nvSpPr>
        <p:spPr bwMode="auto">
          <a:xfrm>
            <a:off x="4419600" y="1981200"/>
            <a:ext cx="2146742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/>
              <a:t>Structure of 85%</a:t>
            </a:r>
          </a:p>
          <a:p>
            <a:pPr>
              <a:defRPr/>
            </a:pPr>
            <a:r>
              <a:rPr lang="en-US" b="1" dirty="0" smtClean="0"/>
              <a:t>cold </a:t>
            </a:r>
            <a:r>
              <a:rPr lang="en-US" b="1" dirty="0"/>
              <a:t>worked </a:t>
            </a:r>
            <a:r>
              <a:rPr lang="en-US" b="1" dirty="0" smtClean="0"/>
              <a:t>5657Al</a:t>
            </a:r>
            <a:endParaRPr lang="en-US" b="1" dirty="0"/>
          </a:p>
        </p:txBody>
      </p:sp>
      <p:sp>
        <p:nvSpPr>
          <p:cNvPr id="53267" name="Text Box 1052"/>
          <p:cNvSpPr txBox="1">
            <a:spLocks noChangeArrowheads="1"/>
          </p:cNvSpPr>
          <p:nvPr/>
        </p:nvSpPr>
        <p:spPr bwMode="auto">
          <a:xfrm>
            <a:off x="7010400" y="1981200"/>
            <a:ext cx="2133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>
                <a:ea typeface="新細明體" pitchFamily="30" charset="-120"/>
              </a:rPr>
              <a:t>TEM of 85%</a:t>
            </a:r>
          </a:p>
          <a:p>
            <a:pPr>
              <a:defRPr/>
            </a:pPr>
            <a:r>
              <a:rPr lang="en-US" altLang="zh-TW" b="1" dirty="0" smtClean="0">
                <a:ea typeface="新細明體" pitchFamily="30" charset="-120"/>
              </a:rPr>
              <a:t>cold </a:t>
            </a:r>
            <a:r>
              <a:rPr lang="en-US" altLang="zh-TW" b="1" dirty="0">
                <a:ea typeface="新細明體" pitchFamily="30" charset="-120"/>
              </a:rPr>
              <a:t>worked </a:t>
            </a:r>
            <a:r>
              <a:rPr lang="en-US" altLang="zh-TW" b="1" dirty="0"/>
              <a:t>5657Al</a:t>
            </a:r>
          </a:p>
        </p:txBody>
      </p:sp>
      <p:sp>
        <p:nvSpPr>
          <p:cNvPr id="53269" name="Text Box 1055"/>
          <p:cNvSpPr txBox="1">
            <a:spLocks noChangeArrowheads="1"/>
          </p:cNvSpPr>
          <p:nvPr/>
        </p:nvSpPr>
        <p:spPr bwMode="auto">
          <a:xfrm>
            <a:off x="6705600" y="6172026"/>
            <a:ext cx="2209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b="1" dirty="0">
                <a:ea typeface="新細明體" pitchFamily="30" charset="-120"/>
              </a:rPr>
              <a:t>TEM of stress</a:t>
            </a:r>
          </a:p>
          <a:p>
            <a:pPr algn="ctr">
              <a:defRPr/>
            </a:pPr>
            <a:r>
              <a:rPr lang="en-US" altLang="zh-TW" b="1" dirty="0">
                <a:ea typeface="新細明體" pitchFamily="30" charset="-120"/>
              </a:rPr>
              <a:t>relived  </a:t>
            </a:r>
            <a:r>
              <a:rPr lang="en-US" altLang="zh-TW" b="1" dirty="0"/>
              <a:t>5657Al</a:t>
            </a:r>
          </a:p>
        </p:txBody>
      </p:sp>
      <p:sp>
        <p:nvSpPr>
          <p:cNvPr id="53271" name="Slide Number Placeholder 2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5083501-427A-4AF6-B1C1-2EBFA61FFF64}" type="slidenum">
              <a:rPr lang="en-US" altLang="zh-TW"/>
              <a:pPr eaLnBrk="1" hangingPunct="1"/>
              <a:t>62</a:t>
            </a:fld>
            <a:endParaRPr lang="en-US" altLang="zh-TW"/>
          </a:p>
        </p:txBody>
      </p:sp>
      <p:pic>
        <p:nvPicPr>
          <p:cNvPr id="24" name="Picture 1047" descr="D:\fig6.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8000" contras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22098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68" name="Text Box 1054"/>
          <p:cNvSpPr txBox="1">
            <a:spLocks noChangeArrowheads="1"/>
          </p:cNvSpPr>
          <p:nvPr/>
        </p:nvSpPr>
        <p:spPr bwMode="auto">
          <a:xfrm>
            <a:off x="4211960" y="6172026"/>
            <a:ext cx="2353816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b="1" dirty="0">
                <a:ea typeface="新細明體" pitchFamily="30" charset="-120"/>
              </a:rPr>
              <a:t>Structure of stress</a:t>
            </a:r>
          </a:p>
          <a:p>
            <a:pPr algn="ctr" eaLnBrk="1" hangingPunct="1"/>
            <a:r>
              <a:rPr lang="en-US" altLang="zh-TW" b="1" dirty="0">
                <a:ea typeface="新細明體" pitchFamily="30" charset="-120"/>
              </a:rPr>
              <a:t>relived  </a:t>
            </a:r>
            <a:r>
              <a:rPr lang="en-US" altLang="zh-TW" b="1" dirty="0" smtClean="0"/>
              <a:t>5657Al</a:t>
            </a:r>
            <a:endParaRPr lang="en-US" altLang="zh-TW" b="1" dirty="0">
              <a:ea typeface="新細明體" pitchFamily="30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3419872" y="4509120"/>
            <a:ext cx="923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/>
              <a:t>次晶粒結構</a:t>
            </a:r>
            <a:endParaRPr lang="zh-TW" altLang="en-US" b="1" dirty="0"/>
          </a:p>
        </p:txBody>
      </p:sp>
      <p:sp>
        <p:nvSpPr>
          <p:cNvPr id="23" name="矩形圖說文字 22"/>
          <p:cNvSpPr/>
          <p:nvPr/>
        </p:nvSpPr>
        <p:spPr bwMode="auto">
          <a:xfrm>
            <a:off x="2564881" y="2774550"/>
            <a:ext cx="1935111" cy="438426"/>
          </a:xfrm>
          <a:prstGeom prst="wedgeRectCallout">
            <a:avLst>
              <a:gd name="adj1" fmla="val 115173"/>
              <a:gd name="adj2" fmla="val -108021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Al-0.6~1.0%Mg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Recrystallization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980728"/>
            <a:ext cx="8712968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If metal is held at recrystallization temperature long enough, cold worked structure is completely </a:t>
            </a:r>
            <a:r>
              <a:rPr lang="en-US" altLang="zh-TW" sz="2400" b="1" dirty="0" smtClean="0">
                <a:solidFill>
                  <a:srgbClr val="0000FF"/>
                </a:solidFill>
                <a:ea typeface="新細明體" pitchFamily="30" charset="-120"/>
              </a:rPr>
              <a:t>replaced with recrystallized grain structure (new strain-free grain)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Two mechanisms of recrystallization: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400" dirty="0" smtClean="0">
                <a:ea typeface="新細明體" pitchFamily="30" charset="-120"/>
              </a:rPr>
              <a:t>Expansion of 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an isolated nucleus</a:t>
            </a:r>
            <a:r>
              <a:rPr lang="en-US" altLang="zh-TW" sz="2400" dirty="0" smtClean="0">
                <a:ea typeface="新細明體" pitchFamily="30" charset="-120"/>
              </a:rPr>
              <a:t>,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400" dirty="0" smtClean="0">
                <a:ea typeface="新細明體" pitchFamily="30" charset="-120"/>
              </a:rPr>
              <a:t>Migration of 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high-angle grain boundary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</p:txBody>
      </p:sp>
      <p:pic>
        <p:nvPicPr>
          <p:cNvPr id="54276" name="Picture 5" descr="C:\Documents and Settings\Naveen\Desktop\Mcgraw\jpegs\edited\grain grow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05200"/>
            <a:ext cx="4114800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Oval 6"/>
          <p:cNvSpPr>
            <a:spLocks noChangeArrowheads="1"/>
          </p:cNvSpPr>
          <p:nvPr/>
        </p:nvSpPr>
        <p:spPr bwMode="auto">
          <a:xfrm>
            <a:off x="1427163" y="45720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54278" name="Oval 7"/>
          <p:cNvSpPr>
            <a:spLocks noChangeArrowheads="1"/>
          </p:cNvSpPr>
          <p:nvPr/>
        </p:nvSpPr>
        <p:spPr bwMode="auto">
          <a:xfrm>
            <a:off x="3332163" y="4648200"/>
            <a:ext cx="228600" cy="2286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CA" altLang="zh-TW"/>
          </a:p>
        </p:txBody>
      </p:sp>
      <p:sp>
        <p:nvSpPr>
          <p:cNvPr id="54279" name="Line 8"/>
          <p:cNvSpPr>
            <a:spLocks noChangeShapeType="1"/>
          </p:cNvSpPr>
          <p:nvPr/>
        </p:nvSpPr>
        <p:spPr bwMode="auto">
          <a:xfrm>
            <a:off x="1579563" y="4800600"/>
            <a:ext cx="914400" cy="914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0" name="Line 9"/>
          <p:cNvSpPr>
            <a:spLocks noChangeShapeType="1"/>
          </p:cNvSpPr>
          <p:nvPr/>
        </p:nvSpPr>
        <p:spPr bwMode="auto">
          <a:xfrm flipH="1">
            <a:off x="2627784" y="4797152"/>
            <a:ext cx="838200" cy="94959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4281" name="Text Box 11"/>
          <p:cNvSpPr txBox="1">
            <a:spLocks noChangeArrowheads="1"/>
          </p:cNvSpPr>
          <p:nvPr/>
        </p:nvSpPr>
        <p:spPr bwMode="auto">
          <a:xfrm>
            <a:off x="1731963" y="5745450"/>
            <a:ext cx="23905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0000FF"/>
                </a:solidFill>
                <a:ea typeface="新細明體" pitchFamily="30" charset="-120"/>
              </a:rPr>
              <a:t>Nucleus of </a:t>
            </a:r>
          </a:p>
          <a:p>
            <a:pPr eaLnBrk="1" hangingPunct="1"/>
            <a:r>
              <a:rPr lang="en-US" altLang="zh-TW" sz="2000" b="1" dirty="0" smtClean="0">
                <a:solidFill>
                  <a:srgbClr val="0000FF"/>
                </a:solidFill>
                <a:ea typeface="新細明體" pitchFamily="30" charset="-120"/>
              </a:rPr>
              <a:t>recrystallized </a:t>
            </a:r>
            <a:r>
              <a:rPr lang="en-US" altLang="zh-TW" sz="2000" b="1" dirty="0">
                <a:solidFill>
                  <a:srgbClr val="0000FF"/>
                </a:solidFill>
                <a:ea typeface="新細明體" pitchFamily="30" charset="-120"/>
              </a:rPr>
              <a:t>grain</a:t>
            </a:r>
          </a:p>
        </p:txBody>
      </p:sp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3560763" y="3505200"/>
            <a:ext cx="18952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solidFill>
                  <a:schemeClr val="accent2"/>
                </a:solidFill>
                <a:ea typeface="新細明體" pitchFamily="30" charset="-120"/>
              </a:rPr>
              <a:t>More deformed</a:t>
            </a:r>
          </a:p>
          <a:p>
            <a:pPr eaLnBrk="1" hangingPunct="1"/>
            <a:r>
              <a:rPr lang="en-US" altLang="zh-TW" sz="2000" b="1">
                <a:solidFill>
                  <a:schemeClr val="accent2"/>
                </a:solidFill>
                <a:ea typeface="新細明體" pitchFamily="30" charset="-120"/>
              </a:rPr>
              <a:t> region</a:t>
            </a:r>
          </a:p>
        </p:txBody>
      </p:sp>
      <p:sp>
        <p:nvSpPr>
          <p:cNvPr id="54283" name="Text Box 13"/>
          <p:cNvSpPr txBox="1">
            <a:spLocks noChangeArrowheads="1"/>
          </p:cNvSpPr>
          <p:nvPr/>
        </p:nvSpPr>
        <p:spPr bwMode="auto">
          <a:xfrm>
            <a:off x="35496" y="4686300"/>
            <a:ext cx="13388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solidFill>
                  <a:srgbClr val="FF3300"/>
                </a:solidFill>
                <a:ea typeface="新細明體" pitchFamily="30" charset="-120"/>
              </a:rPr>
              <a:t>Expansion</a:t>
            </a:r>
          </a:p>
        </p:txBody>
      </p:sp>
      <p:sp>
        <p:nvSpPr>
          <p:cNvPr id="54284" name="Text Box 14"/>
          <p:cNvSpPr txBox="1">
            <a:spLocks noChangeArrowheads="1"/>
          </p:cNvSpPr>
          <p:nvPr/>
        </p:nvSpPr>
        <p:spPr bwMode="auto">
          <a:xfrm>
            <a:off x="3636963" y="4572000"/>
            <a:ext cx="12939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solidFill>
                  <a:srgbClr val="FF3300"/>
                </a:solidFill>
                <a:ea typeface="新細明體" pitchFamily="30" charset="-120"/>
              </a:rPr>
              <a:t>Migration</a:t>
            </a:r>
          </a:p>
        </p:txBody>
      </p:sp>
      <p:sp>
        <p:nvSpPr>
          <p:cNvPr id="54285" name="Text Box 17"/>
          <p:cNvSpPr txBox="1">
            <a:spLocks noChangeArrowheads="1"/>
          </p:cNvSpPr>
          <p:nvPr/>
        </p:nvSpPr>
        <p:spPr bwMode="auto">
          <a:xfrm>
            <a:off x="284163" y="6019800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b="1" dirty="0">
                <a:solidFill>
                  <a:srgbClr val="CC3300"/>
                </a:solidFill>
                <a:ea typeface="新細明體" pitchFamily="30" charset="-120"/>
              </a:rPr>
              <a:t>Figure </a:t>
            </a:r>
            <a:r>
              <a:rPr lang="en-US" altLang="zh-TW" sz="2000" b="1" dirty="0" smtClean="0">
                <a:solidFill>
                  <a:srgbClr val="CC3300"/>
                </a:solidFill>
                <a:ea typeface="新細明體" pitchFamily="30" charset="-120"/>
              </a:rPr>
              <a:t>6.49</a:t>
            </a:r>
            <a:endParaRPr lang="en-US" altLang="zh-TW" sz="2000" b="1" dirty="0">
              <a:solidFill>
                <a:srgbClr val="CC3300"/>
              </a:solidFill>
              <a:ea typeface="新細明體" pitchFamily="30" charset="-120"/>
            </a:endParaRPr>
          </a:p>
        </p:txBody>
      </p:sp>
      <p:pic>
        <p:nvPicPr>
          <p:cNvPr id="54286" name="Picture 18" descr="D:\fig6.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378" y="1916832"/>
            <a:ext cx="2982093" cy="227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7" name="Picture 19" descr="D:\fig6.3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79" y="4735161"/>
            <a:ext cx="3058292" cy="20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8" name="Text Box 21"/>
          <p:cNvSpPr txBox="1">
            <a:spLocks noChangeArrowheads="1"/>
          </p:cNvSpPr>
          <p:nvPr/>
        </p:nvSpPr>
        <p:spPr bwMode="auto">
          <a:xfrm>
            <a:off x="6019105" y="4150821"/>
            <a:ext cx="28733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altLang="zh-TW" b="1" dirty="0" smtClean="0">
                <a:ea typeface="新細明體" pitchFamily="30" charset="-120"/>
              </a:rPr>
              <a:t>OM and </a:t>
            </a:r>
            <a:r>
              <a:rPr lang="en-US" altLang="zh-TW" b="1" dirty="0">
                <a:ea typeface="新細明體" pitchFamily="30" charset="-120"/>
              </a:rPr>
              <a:t>TEM </a:t>
            </a:r>
            <a:r>
              <a:rPr lang="en-US" altLang="zh-TW" b="1" dirty="0" smtClean="0">
                <a:ea typeface="新細明體" pitchFamily="30" charset="-120"/>
              </a:rPr>
              <a:t>structure </a:t>
            </a:r>
            <a:br>
              <a:rPr lang="en-US" altLang="zh-TW" b="1" dirty="0" smtClean="0">
                <a:ea typeface="新細明體" pitchFamily="30" charset="-120"/>
              </a:rPr>
            </a:br>
            <a:r>
              <a:rPr lang="en-US" altLang="zh-TW" b="1" dirty="0" smtClean="0">
                <a:ea typeface="新細明體" pitchFamily="30" charset="-120"/>
              </a:rPr>
              <a:t>of  recrystallized </a:t>
            </a:r>
            <a:r>
              <a:rPr lang="en-US" altLang="zh-TW" b="1" dirty="0"/>
              <a:t>5657Al</a:t>
            </a:r>
          </a:p>
        </p:txBody>
      </p:sp>
      <p:sp>
        <p:nvSpPr>
          <p:cNvPr id="54290" name="Slide Number Placeholder 20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121F19E-3E14-4FB7-8E1D-814964AF9D3B}" type="slidenum">
              <a:rPr lang="en-US" altLang="zh-TW"/>
              <a:pPr eaLnBrk="1" hangingPunct="1"/>
              <a:t>63</a:t>
            </a:fld>
            <a:endParaRPr lang="en-US" altLang="zh-TW"/>
          </a:p>
        </p:txBody>
      </p:sp>
      <p:sp>
        <p:nvSpPr>
          <p:cNvPr id="2" name="文字方塊 1"/>
          <p:cNvSpPr txBox="1"/>
          <p:nvPr/>
        </p:nvSpPr>
        <p:spPr>
          <a:xfrm>
            <a:off x="3635896" y="5385410"/>
            <a:ext cx="194421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006600"/>
                </a:solidFill>
              </a:rPr>
              <a:t>High-angle grain boundary</a:t>
            </a:r>
            <a:endParaRPr lang="zh-TW" altLang="en-US" sz="2000" b="1" dirty="0">
              <a:solidFill>
                <a:srgbClr val="006600"/>
              </a:solidFill>
            </a:endParaRPr>
          </a:p>
        </p:txBody>
      </p:sp>
      <p:sp>
        <p:nvSpPr>
          <p:cNvPr id="20" name="Line 9"/>
          <p:cNvSpPr>
            <a:spLocks noChangeShapeType="1"/>
          </p:cNvSpPr>
          <p:nvPr/>
        </p:nvSpPr>
        <p:spPr bwMode="auto">
          <a:xfrm>
            <a:off x="4258443" y="5086410"/>
            <a:ext cx="25492" cy="390495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"/>
            <a:ext cx="9144000" cy="762000"/>
          </a:xfrm>
          <a:ln/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Effects on Mechanical Properties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838200"/>
            <a:ext cx="8496944" cy="57150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Annealing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decreases tensile strength and increases ductility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Example (Fig. 6.50):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endParaRPr lang="en-US" altLang="zh-TW" sz="2400" dirty="0" smtClean="0">
              <a:ea typeface="新細明體" pitchFamily="30" charset="-120"/>
            </a:endParaRPr>
          </a:p>
          <a:p>
            <a:r>
              <a:rPr lang="en-US" altLang="zh-TW" sz="2400" dirty="0" smtClean="0">
                <a:ea typeface="新細明體" pitchFamily="30" charset="-120"/>
              </a:rPr>
              <a:t>Factors affecting recrystallization: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ea typeface="新細明體" pitchFamily="30" charset="-120"/>
              </a:rPr>
              <a:t>Amount of prior deformation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ea typeface="新細明體" pitchFamily="30" charset="-120"/>
              </a:rPr>
              <a:t>Temperature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ea typeface="新細明體" pitchFamily="30" charset="-120"/>
              </a:rPr>
              <a:t>Time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ea typeface="新細明體" pitchFamily="30" charset="-120"/>
              </a:rPr>
              <a:t>Initial grain size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200" dirty="0" smtClean="0">
                <a:solidFill>
                  <a:srgbClr val="0000FF"/>
                </a:solidFill>
                <a:ea typeface="新細明體" pitchFamily="30" charset="-120"/>
              </a:rPr>
              <a:t>Composition of metal</a:t>
            </a:r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1660873" y="1772816"/>
            <a:ext cx="219722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/>
              <a:t>85% </a:t>
            </a:r>
            <a:r>
              <a:rPr lang="en-US" sz="2000" b="1" dirty="0" smtClean="0"/>
              <a:t>Cu-15</a:t>
            </a:r>
            <a:r>
              <a:rPr lang="en-US" sz="2000" b="1" dirty="0"/>
              <a:t>% Zn</a:t>
            </a:r>
          </a:p>
        </p:txBody>
      </p:sp>
      <p:sp>
        <p:nvSpPr>
          <p:cNvPr id="84997" name="Line 9"/>
          <p:cNvSpPr>
            <a:spLocks noChangeShapeType="1"/>
          </p:cNvSpPr>
          <p:nvPr/>
        </p:nvSpPr>
        <p:spPr bwMode="auto">
          <a:xfrm flipH="1">
            <a:off x="1180208" y="2198822"/>
            <a:ext cx="1023937" cy="838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8" name="Line 10"/>
          <p:cNvSpPr>
            <a:spLocks noChangeShapeType="1"/>
          </p:cNvSpPr>
          <p:nvPr/>
        </p:nvSpPr>
        <p:spPr bwMode="auto">
          <a:xfrm>
            <a:off x="3042345" y="2198822"/>
            <a:ext cx="709613" cy="83820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4999" name="Text Box 11"/>
          <p:cNvSpPr txBox="1">
            <a:spLocks noChangeArrowheads="1"/>
          </p:cNvSpPr>
          <p:nvPr/>
        </p:nvSpPr>
        <p:spPr bwMode="auto">
          <a:xfrm>
            <a:off x="603945" y="2198822"/>
            <a:ext cx="11049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>
                <a:ea typeface="ＭＳ Ｐゴシック" pitchFamily="30" charset="-128"/>
              </a:rPr>
              <a:t>50% cold</a:t>
            </a:r>
          </a:p>
          <a:p>
            <a:pPr eaLnBrk="1" hangingPunct="1"/>
            <a:r>
              <a:rPr lang="en-US" altLang="zh-TW" b="1">
                <a:ea typeface="ＭＳ Ｐゴシック" pitchFamily="30" charset="-128"/>
              </a:rPr>
              <a:t>rolled</a:t>
            </a:r>
          </a:p>
        </p:txBody>
      </p:sp>
      <p:sp>
        <p:nvSpPr>
          <p:cNvPr id="85000" name="Text Box 12"/>
          <p:cNvSpPr txBox="1">
            <a:spLocks noChangeArrowheads="1"/>
          </p:cNvSpPr>
          <p:nvPr/>
        </p:nvSpPr>
        <p:spPr bwMode="auto">
          <a:xfrm>
            <a:off x="3489144" y="2206605"/>
            <a:ext cx="13708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b="1" dirty="0" smtClean="0">
                <a:ea typeface="ＭＳ Ｐゴシック" pitchFamily="30" charset="-128"/>
              </a:rPr>
              <a:t>Annealed at</a:t>
            </a:r>
            <a:endParaRPr lang="en-US" altLang="zh-TW" b="1" dirty="0">
              <a:ea typeface="ＭＳ Ｐゴシック" pitchFamily="30" charset="-128"/>
            </a:endParaRPr>
          </a:p>
          <a:p>
            <a:pPr eaLnBrk="1" hangingPunct="1"/>
            <a:r>
              <a:rPr lang="en-US" altLang="zh-TW" b="1" dirty="0" smtClean="0">
                <a:ea typeface="ＭＳ Ｐゴシック" pitchFamily="30" charset="-128"/>
              </a:rPr>
              <a:t>400 </a:t>
            </a:r>
            <a:r>
              <a:rPr lang="en-US" altLang="zh-TW" b="1" dirty="0" smtClean="0">
                <a:ea typeface="ＭＳ Ｐゴシック" pitchFamily="30" charset="-128"/>
                <a:sym typeface="Symbol"/>
              </a:rPr>
              <a:t></a:t>
            </a:r>
            <a:r>
              <a:rPr lang="en-US" altLang="zh-TW" b="1" dirty="0" smtClean="0">
                <a:ea typeface="ＭＳ Ｐゴシック" pitchFamily="30" charset="-128"/>
              </a:rPr>
              <a:t>C, 1 </a:t>
            </a:r>
            <a:r>
              <a:rPr lang="en-US" altLang="zh-TW" b="1" dirty="0">
                <a:ea typeface="ＭＳ Ｐゴシック" pitchFamily="30" charset="-128"/>
              </a:rPr>
              <a:t>h</a:t>
            </a:r>
          </a:p>
        </p:txBody>
      </p:sp>
      <p:sp>
        <p:nvSpPr>
          <p:cNvPr id="85001" name="Text Box 16"/>
          <p:cNvSpPr txBox="1">
            <a:spLocks noChangeArrowheads="1"/>
          </p:cNvSpPr>
          <p:nvPr/>
        </p:nvSpPr>
        <p:spPr bwMode="auto">
          <a:xfrm>
            <a:off x="6335216" y="6230639"/>
            <a:ext cx="198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000" b="1" dirty="0">
                <a:solidFill>
                  <a:srgbClr val="CC3300"/>
                </a:solidFill>
                <a:ea typeface="ＭＳ Ｐゴシック" pitchFamily="30" charset="-128"/>
              </a:rPr>
              <a:t>Figure 6.50</a:t>
            </a:r>
          </a:p>
        </p:txBody>
      </p:sp>
      <p:sp>
        <p:nvSpPr>
          <p:cNvPr id="85003" name="Slide Number Placeholder 16"/>
          <p:cNvSpPr txBox="1">
            <a:spLocks noGrp="1"/>
          </p:cNvSpPr>
          <p:nvPr/>
        </p:nvSpPr>
        <p:spPr bwMode="auto">
          <a:xfrm>
            <a:off x="0" y="6400800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20F110B7-0BC1-4A85-A8FA-DE04FC3E1321}" type="slidenum">
              <a:rPr lang="en-US" altLang="zh-TW" b="1">
                <a:ea typeface="ＭＳ Ｐゴシック" pitchFamily="30" charset="-128"/>
              </a:rPr>
              <a:pPr algn="r" eaLnBrk="1" hangingPunct="1"/>
              <a:t>64</a:t>
            </a:fld>
            <a:endParaRPr lang="en-US" altLang="zh-TW" b="1">
              <a:ea typeface="ＭＳ Ｐゴシック" pitchFamily="30" charset="-128"/>
            </a:endParaRPr>
          </a:p>
        </p:txBody>
      </p:sp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251520" y="3037022"/>
            <a:ext cx="2028119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新細明體" pitchFamily="30" charset="-120"/>
              </a:rPr>
              <a:t>Tensile strength</a:t>
            </a:r>
          </a:p>
          <a:p>
            <a:pPr eaLnBrk="1" hangingPunct="1"/>
            <a:r>
              <a:rPr lang="en-US" altLang="zh-TW" sz="2000" b="1" dirty="0" smtClean="0">
                <a:ea typeface="新細明體" pitchFamily="30" charset="-120"/>
              </a:rPr>
              <a:t>520 MPa (</a:t>
            </a:r>
            <a:r>
              <a:rPr lang="en-US" altLang="zh-TW" sz="2000" b="1" dirty="0">
                <a:ea typeface="新細明體" pitchFamily="30" charset="-120"/>
              </a:rPr>
              <a:t>75 </a:t>
            </a:r>
            <a:r>
              <a:rPr lang="en-US" altLang="zh-TW" sz="2000" b="1" dirty="0" err="1">
                <a:ea typeface="新細明體" pitchFamily="30" charset="-120"/>
              </a:rPr>
              <a:t>ksi</a:t>
            </a:r>
            <a:r>
              <a:rPr lang="en-US" altLang="zh-TW" sz="2000" b="1" dirty="0">
                <a:ea typeface="新細明體" pitchFamily="30" charset="-120"/>
              </a:rPr>
              <a:t>)</a:t>
            </a:r>
          </a:p>
          <a:p>
            <a:pPr eaLnBrk="1" hangingPunct="1"/>
            <a:r>
              <a:rPr lang="en-US" altLang="zh-TW" sz="2000" b="1" dirty="0">
                <a:ea typeface="新細明體" pitchFamily="30" charset="-120"/>
              </a:rPr>
              <a:t>Ductility 3%</a:t>
            </a:r>
          </a:p>
        </p:txBody>
      </p:sp>
      <p:sp>
        <p:nvSpPr>
          <p:cNvPr id="213000" name="Text Box 8"/>
          <p:cNvSpPr txBox="1">
            <a:spLocks noChangeArrowheads="1"/>
          </p:cNvSpPr>
          <p:nvPr/>
        </p:nvSpPr>
        <p:spPr bwMode="auto">
          <a:xfrm>
            <a:off x="2751833" y="3037022"/>
            <a:ext cx="2028119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TW" sz="2000" b="1" dirty="0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Tensile strength</a:t>
            </a:r>
          </a:p>
          <a:p>
            <a:pPr>
              <a:defRPr/>
            </a:pPr>
            <a:r>
              <a:rPr lang="en-US" altLang="zh-TW" sz="2000" b="1" dirty="0" smtClean="0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310 MPa (45 </a:t>
            </a:r>
            <a:r>
              <a:rPr lang="en-US" altLang="zh-TW" sz="2000" b="1" dirty="0" err="1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ksi</a:t>
            </a:r>
            <a:r>
              <a:rPr lang="en-US" altLang="zh-TW" sz="2000" b="1" dirty="0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)</a:t>
            </a:r>
          </a:p>
          <a:p>
            <a:pPr>
              <a:defRPr/>
            </a:pPr>
            <a:r>
              <a:rPr lang="en-US" altLang="zh-TW" sz="2000" b="1" dirty="0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Ductility </a:t>
            </a:r>
            <a:r>
              <a:rPr lang="en-US" altLang="zh-TW" sz="2000" b="1" dirty="0" smtClean="0">
                <a:latin typeface="Times New Roman" pitchFamily="26" charset="0"/>
                <a:ea typeface="新細明體" pitchFamily="26" charset="-120"/>
                <a:cs typeface="新細明體" pitchFamily="26" charset="-120"/>
              </a:rPr>
              <a:t>38%</a:t>
            </a:r>
            <a:endParaRPr lang="en-US" altLang="zh-TW" sz="2000" b="1" dirty="0">
              <a:latin typeface="Times New Roman" pitchFamily="26" charset="0"/>
              <a:ea typeface="新細明體" pitchFamily="26" charset="-120"/>
              <a:cs typeface="新細明體" pitchFamily="26" charset="-120"/>
            </a:endParaRPr>
          </a:p>
        </p:txBody>
      </p:sp>
      <p:pic>
        <p:nvPicPr>
          <p:cNvPr id="85006" name="Picture 14" descr="65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928" y="1295400"/>
            <a:ext cx="4044736" cy="490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圖說文字 13"/>
          <p:cNvSpPr/>
          <p:nvPr/>
        </p:nvSpPr>
        <p:spPr bwMode="auto">
          <a:xfrm>
            <a:off x="7413382" y="2310557"/>
            <a:ext cx="1274440" cy="438426"/>
          </a:xfrm>
          <a:prstGeom prst="wedgeRectCallout">
            <a:avLst>
              <a:gd name="adj1" fmla="val -118642"/>
              <a:gd name="adj2" fmla="val 5363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310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矩形圖說文字 14"/>
          <p:cNvSpPr/>
          <p:nvPr/>
        </p:nvSpPr>
        <p:spPr bwMode="auto">
          <a:xfrm>
            <a:off x="6273012" y="1334390"/>
            <a:ext cx="1251316" cy="438426"/>
          </a:xfrm>
          <a:prstGeom prst="wedgeRectCallout">
            <a:avLst>
              <a:gd name="adj1" fmla="val -100819"/>
              <a:gd name="adj2" fmla="val 45431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520 MPa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矩形圖說文字 15"/>
          <p:cNvSpPr/>
          <p:nvPr/>
        </p:nvSpPr>
        <p:spPr bwMode="auto">
          <a:xfrm>
            <a:off x="7325816" y="4944357"/>
            <a:ext cx="724786" cy="438426"/>
          </a:xfrm>
          <a:prstGeom prst="wedgeRectCallout">
            <a:avLst>
              <a:gd name="adj1" fmla="val -161062"/>
              <a:gd name="adj2" fmla="val -10085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38%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矩形圖說文字 16"/>
          <p:cNvSpPr/>
          <p:nvPr/>
        </p:nvSpPr>
        <p:spPr bwMode="auto">
          <a:xfrm>
            <a:off x="5540623" y="4221088"/>
            <a:ext cx="732389" cy="438426"/>
          </a:xfrm>
          <a:prstGeom prst="wedgeRectCallout">
            <a:avLst>
              <a:gd name="adj1" fmla="val -43582"/>
              <a:gd name="adj2" fmla="val 25399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3%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Facts About Recrystallization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346182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A minimum amount of deformation </a:t>
            </a:r>
            <a:r>
              <a:rPr lang="en-US" altLang="zh-TW" sz="2400" dirty="0" smtClean="0">
                <a:ea typeface="新細明體" pitchFamily="30" charset="-120"/>
              </a:rPr>
              <a:t>is needed.</a:t>
            </a:r>
          </a:p>
          <a:p>
            <a:pPr>
              <a:spcBef>
                <a:spcPts val="0"/>
              </a:spcBef>
            </a:pPr>
            <a:r>
              <a:rPr lang="en-US" altLang="zh-TW" sz="2400" dirty="0" smtClean="0">
                <a:ea typeface="新細明體" pitchFamily="30" charset="-120"/>
              </a:rPr>
              <a:t>Smaller the deformation, higher the recrystallization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temperature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pPr>
              <a:spcBef>
                <a:spcPts val="0"/>
              </a:spcBef>
            </a:pPr>
            <a:r>
              <a:rPr lang="en-US" altLang="zh-TW" sz="2400" dirty="0" smtClean="0">
                <a:ea typeface="新細明體" pitchFamily="30" charset="-120"/>
              </a:rPr>
              <a:t>Higher the temperature, lesser is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 the time </a:t>
            </a:r>
            <a:r>
              <a:rPr lang="en-US" altLang="zh-TW" sz="2400" dirty="0" smtClean="0">
                <a:ea typeface="新細明體" pitchFamily="30" charset="-120"/>
              </a:rPr>
              <a:t>required.</a:t>
            </a:r>
          </a:p>
          <a:p>
            <a:pPr>
              <a:spcBef>
                <a:spcPts val="0"/>
              </a:spcBef>
            </a:pPr>
            <a:r>
              <a:rPr lang="en-US" altLang="zh-TW" sz="2400" dirty="0" smtClean="0">
                <a:ea typeface="新細明體" pitchFamily="30" charset="-120"/>
              </a:rPr>
              <a:t>Greater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the degree of deformation</a:t>
            </a:r>
            <a:r>
              <a:rPr lang="en-US" altLang="zh-TW" sz="2400" dirty="0" smtClean="0">
                <a:ea typeface="新細明體" pitchFamily="30" charset="-120"/>
              </a:rPr>
              <a:t>, smaller are the recrystallized grains. </a:t>
            </a:r>
          </a:p>
          <a:p>
            <a:pPr>
              <a:spcBef>
                <a:spcPts val="0"/>
              </a:spcBef>
            </a:pPr>
            <a:r>
              <a:rPr lang="en-US" altLang="zh-TW" sz="2400" dirty="0" smtClean="0">
                <a:ea typeface="新細明體" pitchFamily="30" charset="-120"/>
              </a:rPr>
              <a:t>Larger </a:t>
            </a:r>
            <a:r>
              <a:rPr lang="en-US" altLang="zh-TW" sz="2400" dirty="0">
                <a:ea typeface="新細明體" pitchFamily="30" charset="-120"/>
              </a:rPr>
              <a:t>the </a:t>
            </a:r>
            <a:r>
              <a:rPr lang="en-US" altLang="zh-TW" sz="2400" dirty="0">
                <a:solidFill>
                  <a:srgbClr val="6600CC"/>
                </a:solidFill>
                <a:ea typeface="新細明體" pitchFamily="30" charset="-120"/>
              </a:rPr>
              <a:t>original 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grain size</a:t>
            </a:r>
            <a:r>
              <a:rPr lang="en-US" altLang="zh-TW" sz="2400" dirty="0">
                <a:ea typeface="新細明體" pitchFamily="30" charset="-120"/>
              </a:rPr>
              <a:t>, greater amount deformation is required to produce equivalent </a:t>
            </a:r>
            <a:r>
              <a:rPr lang="en-US" altLang="zh-TW" sz="2400" dirty="0">
                <a:ea typeface="新細明體" pitchFamily="30" charset="-120"/>
              </a:rPr>
              <a:t>recrystallization temperature</a:t>
            </a:r>
            <a:r>
              <a:rPr lang="en-US" altLang="zh-TW" sz="2400" dirty="0">
                <a:ea typeface="新細明體" pitchFamily="30" charset="-12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altLang="zh-TW" sz="2400" dirty="0">
                <a:ea typeface="新細明體" pitchFamily="30" charset="-120"/>
              </a:rPr>
              <a:t>Recrystallization temperature </a:t>
            </a:r>
            <a:r>
              <a:rPr lang="en-US" altLang="zh-TW" sz="2400" dirty="0" smtClean="0">
                <a:ea typeface="新細明體" pitchFamily="30" charset="-120"/>
              </a:rPr>
              <a:t>decreases </a:t>
            </a:r>
            <a:r>
              <a:rPr lang="en-US" altLang="zh-TW" sz="2400" dirty="0">
                <a:ea typeface="新細明體" pitchFamily="30" charset="-120"/>
              </a:rPr>
              <a:t>with </a:t>
            </a:r>
            <a:r>
              <a:rPr lang="en-US" altLang="zh-TW" sz="2400" dirty="0">
                <a:solidFill>
                  <a:srgbClr val="0070C0"/>
                </a:solidFill>
                <a:ea typeface="新細明體" pitchFamily="30" charset="-120"/>
              </a:rPr>
              <a:t>purity of metals</a:t>
            </a:r>
            <a:r>
              <a:rPr lang="en-US" altLang="zh-TW" sz="2400" dirty="0">
                <a:ea typeface="新細明體" pitchFamily="30" charset="-120"/>
              </a:rPr>
              <a:t>.</a:t>
            </a:r>
          </a:p>
          <a:p>
            <a:endParaRPr lang="en-US" altLang="zh-TW" sz="2400" dirty="0" smtClean="0">
              <a:ea typeface="新細明體" pitchFamily="30" charset="-120"/>
            </a:endParaRP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7159302" y="4869160"/>
            <a:ext cx="15171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000" b="1" dirty="0" smtClean="0">
                <a:solidFill>
                  <a:srgbClr val="CC3300"/>
                </a:solidFill>
                <a:ea typeface="新細明體" pitchFamily="30" charset="-120"/>
              </a:rPr>
              <a:t>Fig. 6.51 </a:t>
            </a:r>
            <a:r>
              <a:rPr lang="en-US" altLang="zh-TW" sz="2000" b="1" dirty="0" smtClean="0">
                <a:solidFill>
                  <a:srgbClr val="0000FF"/>
                </a:solidFill>
                <a:ea typeface="新細明體" pitchFamily="30" charset="-120"/>
              </a:rPr>
              <a:t>Continuous </a:t>
            </a:r>
            <a:r>
              <a:rPr lang="en-US" altLang="zh-TW" sz="2000" b="1" dirty="0">
                <a:solidFill>
                  <a:srgbClr val="0000FF"/>
                </a:solidFill>
                <a:ea typeface="新細明體" pitchFamily="30" charset="-120"/>
              </a:rPr>
              <a:t>annealing</a:t>
            </a:r>
          </a:p>
        </p:txBody>
      </p:sp>
      <p:pic>
        <p:nvPicPr>
          <p:cNvPr id="56326" name="Picture 8" descr="smi53586_0653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13" y="3861048"/>
            <a:ext cx="6915867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B8AC5BB-C7B6-41EF-B1CA-297D83A95B2F}" type="slidenum">
              <a:rPr lang="en-US" altLang="zh-TW"/>
              <a:pPr eaLnBrk="1" hangingPunct="1"/>
              <a:t>65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66</a:t>
            </a:fld>
            <a:endParaRPr lang="en-US" altLang="zh-TW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41768"/>
            <a:ext cx="5418645" cy="519159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99592" y="6033358"/>
            <a:ext cx="6984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srgbClr val="CC3300"/>
                </a:solidFill>
              </a:rPr>
              <a:t>Fig. 6.52  </a:t>
            </a:r>
            <a:r>
              <a:rPr lang="en-US" altLang="zh-TW" sz="2000" b="1" dirty="0" smtClean="0"/>
              <a:t>Time-temperature relations for the recrystallization of 99.0% Al cold-worked 75 percent.</a:t>
            </a:r>
            <a:endParaRPr lang="zh-TW" altLang="en-US" sz="2000" b="1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Recrystallization Dynamics</a:t>
            </a:r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489758"/>
              </p:ext>
            </p:extLst>
          </p:nvPr>
        </p:nvGraphicFramePr>
        <p:xfrm>
          <a:off x="5207000" y="1557338"/>
          <a:ext cx="3670300" cy="218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" name="方程式" r:id="rId4" imgW="1892160" imgH="1130040" progId="Equation.3">
                  <p:embed/>
                </p:oleObj>
              </mc:Choice>
              <mc:Fallback>
                <p:oleObj name="方程式" r:id="rId4" imgW="1892160" imgH="1130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7000" y="1557338"/>
                        <a:ext cx="3670300" cy="21891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線接點 7"/>
          <p:cNvCxnSpPr/>
          <p:nvPr/>
        </p:nvCxnSpPr>
        <p:spPr bwMode="auto">
          <a:xfrm>
            <a:off x="899592" y="3912757"/>
            <a:ext cx="453650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9" name="矩形圖說文字 8"/>
          <p:cNvSpPr/>
          <p:nvPr/>
        </p:nvSpPr>
        <p:spPr bwMode="auto">
          <a:xfrm>
            <a:off x="1043608" y="2852936"/>
            <a:ext cx="1512168" cy="756664"/>
          </a:xfrm>
          <a:prstGeom prst="wedgeRectCallout">
            <a:avLst>
              <a:gd name="adj1" fmla="val 59793"/>
              <a:gd name="adj2" fmla="val 86716"/>
            </a:avLst>
          </a:prstGeom>
          <a:solidFill>
            <a:schemeClr val="bg1"/>
          </a:solidFill>
          <a:ln w="28575" cap="flat" cmpd="sng" algn="ctr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000" b="1" i="0" u="none" strike="noStrike" cap="none" normalizeH="0" baseline="0" dirty="0" smtClean="0">
                <a:ln>
                  <a:noFill/>
                </a:ln>
                <a:solidFill>
                  <a:srgbClr val="006600"/>
                </a:solidFill>
                <a:effectLst/>
                <a:latin typeface="Times New Roman" pitchFamily="18" charset="0"/>
              </a:rPr>
              <a:t>再結晶溫度</a:t>
            </a:r>
            <a:endParaRPr kumimoji="0" lang="en-US" altLang="zh-TW" sz="20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Times New Roman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2000" b="1" dirty="0" smtClean="0">
                <a:solidFill>
                  <a:srgbClr val="006600"/>
                </a:solidFill>
              </a:rPr>
              <a:t>270</a:t>
            </a:r>
            <a:r>
              <a:rPr lang="zh-TW" altLang="en-US" sz="2000" b="1" dirty="0" smtClean="0">
                <a:solidFill>
                  <a:srgbClr val="006600"/>
                </a:solidFill>
              </a:rPr>
              <a:t> </a:t>
            </a:r>
            <a:r>
              <a:rPr lang="zh-TW" altLang="en-US" sz="2000" b="1" dirty="0" smtClean="0">
                <a:solidFill>
                  <a:srgbClr val="006600"/>
                </a:solidFill>
                <a:sym typeface="Symbol"/>
              </a:rPr>
              <a:t></a:t>
            </a:r>
            <a:r>
              <a:rPr lang="en-US" altLang="zh-TW" sz="2000" b="1" dirty="0" smtClean="0">
                <a:solidFill>
                  <a:srgbClr val="006600"/>
                </a:solidFill>
                <a:sym typeface="Symbol"/>
              </a:rPr>
              <a:t>C</a:t>
            </a:r>
            <a:endParaRPr kumimoji="0" lang="zh-TW" altLang="en-US" sz="20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6003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err="1" smtClean="0">
                <a:ea typeface="新細明體" pitchFamily="30" charset="-120"/>
              </a:rPr>
              <a:t>Superplasticity</a:t>
            </a:r>
            <a:r>
              <a:rPr lang="en-US" altLang="zh-TW" sz="3600" b="1" dirty="0" smtClean="0">
                <a:ea typeface="新細明體" pitchFamily="30" charset="-120"/>
              </a:rPr>
              <a:t> in Metals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834008"/>
            <a:ext cx="8477002" cy="5691336"/>
          </a:xfrm>
        </p:spPr>
        <p:txBody>
          <a:bodyPr/>
          <a:lstStyle/>
          <a:p>
            <a:r>
              <a:rPr lang="en-US" altLang="zh-TW" sz="2800" b="1" dirty="0" err="1" smtClean="0">
                <a:solidFill>
                  <a:srgbClr val="FF0000"/>
                </a:solidFill>
                <a:ea typeface="新細明體" pitchFamily="30" charset="-120"/>
              </a:rPr>
              <a:t>Superplasticity</a:t>
            </a:r>
            <a:r>
              <a:rPr lang="en-US" altLang="zh-TW" sz="2800" b="1" dirty="0" smtClean="0">
                <a:solidFill>
                  <a:srgbClr val="FF0000"/>
                </a:solidFill>
                <a:ea typeface="新細明體" pitchFamily="30" charset="-120"/>
              </a:rPr>
              <a:t> </a:t>
            </a:r>
            <a:r>
              <a:rPr lang="zh-TW" altLang="en-US" sz="2400" b="1" dirty="0" smtClean="0">
                <a:solidFill>
                  <a:srgbClr val="FF0000"/>
                </a:solidFill>
                <a:ea typeface="新細明體" pitchFamily="30" charset="-120"/>
              </a:rPr>
              <a:t>超塑性 </a:t>
            </a:r>
            <a:r>
              <a:rPr lang="en-US" altLang="zh-TW" sz="2800" dirty="0" smtClean="0">
                <a:ea typeface="新細明體" pitchFamily="30" charset="-120"/>
              </a:rPr>
              <a:t>: At elevated temperature and slow loading, some alloys deform 2000</a:t>
            </a:r>
            <a:r>
              <a:rPr lang="en-US" altLang="zh-TW" sz="2800" dirty="0">
                <a:ea typeface="新細明體" pitchFamily="30" charset="-120"/>
              </a:rPr>
              <a:t>%. </a:t>
            </a:r>
            <a:r>
              <a:rPr lang="en-US" altLang="zh-TW" sz="2800" dirty="0" smtClean="0">
                <a:ea typeface="新細明體" pitchFamily="30" charset="-120"/>
              </a:rPr>
              <a:t>At </a:t>
            </a:r>
            <a:r>
              <a:rPr lang="en-US" altLang="zh-TW" sz="2800" dirty="0">
                <a:ea typeface="新細明體" pitchFamily="30" charset="-120"/>
              </a:rPr>
              <a:t>room </a:t>
            </a:r>
            <a:r>
              <a:rPr lang="en-US" altLang="zh-TW" sz="2800" dirty="0" smtClean="0">
                <a:ea typeface="新細明體" pitchFamily="30" charset="-120"/>
              </a:rPr>
              <a:t>temperature, it is 22% for steel.</a:t>
            </a:r>
          </a:p>
          <a:p>
            <a:r>
              <a:rPr lang="en-US" altLang="zh-TW" sz="2800" b="1" dirty="0" smtClean="0">
                <a:ea typeface="新細明體" pitchFamily="30" charset="-120"/>
              </a:rPr>
              <a:t>Annealed</a:t>
            </a:r>
            <a:r>
              <a:rPr lang="en-US" altLang="zh-TW" sz="2800" dirty="0" smtClean="0">
                <a:ea typeface="新細明體" pitchFamily="30" charset="-120"/>
              </a:rPr>
              <a:t> Ti-6Al-4V alloy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800" dirty="0" smtClean="0">
                <a:ea typeface="新細明體" pitchFamily="30" charset="-120"/>
              </a:rPr>
              <a:t>Elongates 12% at room temperature</a:t>
            </a:r>
          </a:p>
          <a:p>
            <a:pPr marL="723900" lvl="3" indent="-361950">
              <a:buFont typeface="Wingdings" pitchFamily="30" charset="2"/>
              <a:buChar char="Ø"/>
            </a:pPr>
            <a:r>
              <a:rPr lang="en-US" altLang="zh-TW" sz="2800" dirty="0" smtClean="0">
                <a:ea typeface="新細明體" pitchFamily="30" charset="-120"/>
              </a:rPr>
              <a:t>Elongates up to 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</a:rPr>
              <a:t>1170% at 870 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  <a:sym typeface="Symbol"/>
              </a:rPr>
              <a:t>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</a:rPr>
              <a:t>C and 1.3 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  <a:sym typeface="Symbol"/>
              </a:rPr>
              <a:t> 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</a:rPr>
              <a:t>10</a:t>
            </a:r>
            <a:r>
              <a:rPr lang="en-US" altLang="zh-TW" sz="2800" baseline="30000" dirty="0" smtClean="0">
                <a:solidFill>
                  <a:srgbClr val="0000FF"/>
                </a:solidFill>
                <a:ea typeface="新細明體" pitchFamily="30" charset="-120"/>
                <a:sym typeface="Symbol"/>
              </a:rPr>
              <a:t></a:t>
            </a:r>
            <a:r>
              <a:rPr lang="en-US" altLang="zh-TW" sz="2800" baseline="30000" dirty="0" smtClean="0">
                <a:solidFill>
                  <a:srgbClr val="0000FF"/>
                </a:solidFill>
                <a:ea typeface="新細明體" pitchFamily="30" charset="-120"/>
              </a:rPr>
              <a:t>4</a:t>
            </a:r>
            <a:r>
              <a:rPr lang="en-US" altLang="zh-TW" sz="2800" dirty="0" smtClean="0">
                <a:solidFill>
                  <a:srgbClr val="0000FF"/>
                </a:solidFill>
                <a:ea typeface="新細明體" pitchFamily="30" charset="-120"/>
              </a:rPr>
              <a:t>/s </a:t>
            </a:r>
            <a:r>
              <a:rPr lang="en-US" altLang="zh-TW" sz="2800" dirty="0" smtClean="0">
                <a:ea typeface="新細明體" pitchFamily="30" charset="-120"/>
              </a:rPr>
              <a:t>loading rate.</a:t>
            </a:r>
          </a:p>
          <a:p>
            <a:r>
              <a:rPr lang="en-US" altLang="zh-TW" sz="2800" dirty="0" err="1">
                <a:ea typeface="新細明體" pitchFamily="30" charset="-120"/>
              </a:rPr>
              <a:t>Superplasticity</a:t>
            </a:r>
            <a:r>
              <a:rPr lang="en-US" altLang="zh-TW" sz="2800" dirty="0">
                <a:ea typeface="新細明體" pitchFamily="30" charset="-120"/>
              </a:rPr>
              <a:t> </a:t>
            </a:r>
            <a:r>
              <a:rPr lang="en-US" altLang="zh-TW" sz="2800" dirty="0" smtClean="0">
                <a:ea typeface="新細明體" pitchFamily="30" charset="-120"/>
              </a:rPr>
              <a:t>conditions: 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* Very </a:t>
            </a:r>
            <a:r>
              <a:rPr lang="en-US" altLang="zh-TW" sz="2800" dirty="0">
                <a:ea typeface="新細明體" pitchFamily="30" charset="-120"/>
              </a:rPr>
              <a:t>fine grain size (</a:t>
            </a:r>
            <a:r>
              <a:rPr lang="en-US" altLang="zh-TW" sz="2800" dirty="0">
                <a:solidFill>
                  <a:srgbClr val="6600CC"/>
                </a:solidFill>
                <a:ea typeface="新細明體" pitchFamily="30" charset="-120"/>
              </a:rPr>
              <a:t>5-10 microns</a:t>
            </a:r>
            <a:r>
              <a:rPr lang="en-US" altLang="zh-TW" sz="2800" dirty="0" smtClean="0">
                <a:ea typeface="新細明體" pitchFamily="30" charset="-120"/>
              </a:rPr>
              <a:t>),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* Highly </a:t>
            </a:r>
            <a:r>
              <a:rPr lang="en-US" altLang="zh-TW" sz="2800" dirty="0" smtClean="0">
                <a:solidFill>
                  <a:srgbClr val="6600CC"/>
                </a:solidFill>
                <a:ea typeface="新細明體" pitchFamily="30" charset="-120"/>
              </a:rPr>
              <a:t>strain-rate sensitive,</a:t>
            </a:r>
            <a:r>
              <a:rPr lang="en-US" altLang="zh-TW" sz="2800" dirty="0" smtClean="0">
                <a:ea typeface="新細明體" pitchFamily="30" charset="-120"/>
              </a:rPr>
              <a:t/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* Temperature above </a:t>
            </a:r>
            <a:r>
              <a:rPr lang="en-US" altLang="zh-TW" sz="2800" dirty="0" smtClean="0">
                <a:solidFill>
                  <a:srgbClr val="6600CC"/>
                </a:solidFill>
                <a:ea typeface="新細明體" pitchFamily="30" charset="-120"/>
              </a:rPr>
              <a:t>0.5 T</a:t>
            </a:r>
            <a:r>
              <a:rPr lang="en-US" altLang="zh-TW" sz="2800" baseline="-25000" dirty="0" smtClean="0">
                <a:solidFill>
                  <a:srgbClr val="6600CC"/>
                </a:solidFill>
                <a:ea typeface="新細明體" pitchFamily="30" charset="-120"/>
              </a:rPr>
              <a:t>m</a:t>
            </a:r>
            <a:r>
              <a:rPr lang="en-US" altLang="zh-TW" sz="2800" dirty="0" smtClean="0">
                <a:solidFill>
                  <a:srgbClr val="6600CC"/>
                </a:solidFill>
                <a:ea typeface="新細明體" pitchFamily="30" charset="-120"/>
              </a:rPr>
              <a:t>,</a:t>
            </a:r>
            <a:r>
              <a:rPr lang="en-US" altLang="zh-TW" sz="2800" dirty="0" smtClean="0">
                <a:ea typeface="新細明體" pitchFamily="30" charset="-120"/>
              </a:rPr>
              <a:t/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* Slow strain rate (</a:t>
            </a:r>
            <a:r>
              <a:rPr lang="en-US" altLang="zh-TW" sz="2800" dirty="0" smtClean="0">
                <a:solidFill>
                  <a:srgbClr val="6600CC"/>
                </a:solidFill>
                <a:ea typeface="新細明體" pitchFamily="30" charset="-120"/>
              </a:rPr>
              <a:t>0.01-0.0001/s</a:t>
            </a:r>
            <a:r>
              <a:rPr lang="en-US" altLang="zh-TW" sz="2800" dirty="0" smtClean="0">
                <a:ea typeface="新細明體" pitchFamily="30" charset="-120"/>
              </a:rPr>
              <a:t>).</a:t>
            </a:r>
          </a:p>
          <a:p>
            <a:pPr lvl="4">
              <a:lnSpc>
                <a:spcPct val="90000"/>
              </a:lnSpc>
              <a:buFont typeface="Wingdings" pitchFamily="30" charset="2"/>
              <a:buNone/>
            </a:pPr>
            <a:endParaRPr lang="en-US" altLang="zh-TW" sz="2800" dirty="0" smtClean="0">
              <a:ea typeface="新細明體" pitchFamily="30" charset="-120"/>
            </a:endParaRPr>
          </a:p>
          <a:p>
            <a:pPr lvl="4">
              <a:lnSpc>
                <a:spcPct val="90000"/>
              </a:lnSpc>
              <a:buFont typeface="Wingdings" pitchFamily="30" charset="2"/>
              <a:buNone/>
            </a:pPr>
            <a:endParaRPr lang="en-US" altLang="zh-TW" sz="2800" dirty="0" smtClean="0">
              <a:ea typeface="新細明體" pitchFamily="30" charset="-120"/>
            </a:endParaRPr>
          </a:p>
        </p:txBody>
      </p:sp>
      <p:sp>
        <p:nvSpPr>
          <p:cNvPr id="5734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0F2AC4-50B2-4AD2-987F-D847980BD03E}" type="slidenum">
              <a:rPr lang="en-US" altLang="zh-TW"/>
              <a:pPr eaLnBrk="1" hangingPunct="1"/>
              <a:t>67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smtClean="0">
                <a:ea typeface="新細明體" pitchFamily="30" charset="-120"/>
              </a:rPr>
              <a:t>Mechanism of </a:t>
            </a:r>
            <a:r>
              <a:rPr lang="en-US" altLang="zh-TW" sz="3600" b="1" dirty="0" err="1" smtClean="0">
                <a:ea typeface="新細明體" pitchFamily="30" charset="-120"/>
              </a:rPr>
              <a:t>Superplasticity</a:t>
            </a:r>
            <a:endParaRPr lang="en-US" altLang="zh-TW" sz="3600" b="1" dirty="0" smtClean="0">
              <a:ea typeface="新細明體" pitchFamily="30" charset="-12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66800"/>
            <a:ext cx="7772400" cy="5602560"/>
          </a:xfrm>
        </p:spPr>
        <p:txBody>
          <a:bodyPr/>
          <a:lstStyle/>
          <a:p>
            <a:r>
              <a:rPr lang="en-US" altLang="zh-TW" sz="2800" dirty="0" smtClean="0">
                <a:solidFill>
                  <a:srgbClr val="FF0000"/>
                </a:solidFill>
                <a:ea typeface="新細明體" pitchFamily="30" charset="-120"/>
              </a:rPr>
              <a:t>Very limited dislocation </a:t>
            </a:r>
            <a:br>
              <a:rPr lang="en-US" altLang="zh-TW" sz="2800" dirty="0" smtClean="0">
                <a:solidFill>
                  <a:srgbClr val="FF0000"/>
                </a:solidFill>
                <a:ea typeface="新細明體" pitchFamily="30" charset="-120"/>
              </a:rPr>
            </a:br>
            <a:r>
              <a:rPr lang="en-US" altLang="zh-TW" sz="2800" dirty="0" smtClean="0">
                <a:solidFill>
                  <a:srgbClr val="FF0000"/>
                </a:solidFill>
                <a:ea typeface="新細明體" pitchFamily="30" charset="-120"/>
              </a:rPr>
              <a:t>activity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Deformation mechanism:</a:t>
            </a:r>
          </a:p>
          <a:p>
            <a:pPr marL="723900" lvl="4" indent="-361950">
              <a:buFont typeface="Wingdings" pitchFamily="30" charset="2"/>
              <a:buChar char="Ø"/>
            </a:pPr>
            <a:r>
              <a:rPr lang="en-US" altLang="zh-TW" sz="2400" dirty="0" smtClean="0">
                <a:ea typeface="新細明體" pitchFamily="30" charset="-120"/>
              </a:rPr>
              <a:t>Grain boundary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sliding</a:t>
            </a:r>
          </a:p>
          <a:p>
            <a:pPr marL="723900" lvl="4" indent="-361950">
              <a:buFont typeface="Wingdings" pitchFamily="30" charset="2"/>
              <a:buChar char="Ø"/>
            </a:pPr>
            <a:r>
              <a:rPr lang="en-US" altLang="zh-TW" sz="2400" dirty="0" smtClean="0">
                <a:ea typeface="新細明體" pitchFamily="30" charset="-120"/>
              </a:rPr>
              <a:t>Grain boundary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diffusion</a:t>
            </a:r>
          </a:p>
          <a:p>
            <a:pPr marL="723900" lvl="4" indent="-361950">
              <a:buFont typeface="Wingdings" pitchFamily="30" charset="2"/>
              <a:buChar char="Ø"/>
            </a:pP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Sliding and rotation </a:t>
            </a:r>
            <a:r>
              <a:rPr lang="en-US" altLang="zh-TW" sz="2400" dirty="0" smtClean="0">
                <a:ea typeface="新細明體" pitchFamily="30" charset="-120"/>
              </a:rPr>
              <a:t>of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 individual grains.</a:t>
            </a:r>
          </a:p>
          <a:p>
            <a:r>
              <a:rPr lang="en-US" altLang="zh-TW" sz="2800" dirty="0" smtClean="0">
                <a:ea typeface="新細明體" pitchFamily="30" charset="-120"/>
              </a:rPr>
              <a:t>Applications:  Metal</a:t>
            </a:r>
            <a:br>
              <a:rPr lang="en-US" altLang="zh-TW" sz="2800" dirty="0" smtClean="0">
                <a:ea typeface="新細明體" pitchFamily="30" charset="-120"/>
              </a:rPr>
            </a:br>
            <a:r>
              <a:rPr lang="en-US" altLang="zh-TW" sz="2800" dirty="0" smtClean="0">
                <a:ea typeface="新細明體" pitchFamily="30" charset="-120"/>
              </a:rPr>
              <a:t>forming operations.</a:t>
            </a:r>
          </a:p>
          <a:p>
            <a:pPr lvl="1">
              <a:buFont typeface="Wingdings" pitchFamily="30" charset="2"/>
              <a:buChar char="Ø"/>
            </a:pP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Blow forming </a:t>
            </a:r>
            <a:r>
              <a:rPr lang="en-US" altLang="zh-TW" sz="2400" dirty="0" smtClean="0">
                <a:ea typeface="新細明體" pitchFamily="30" charset="-120"/>
              </a:rPr>
              <a:t/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produce automobile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hoods. (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Fig</a:t>
            </a:r>
            <a:r>
              <a:rPr lang="en-US" altLang="zh-TW" sz="2400" dirty="0">
                <a:solidFill>
                  <a:srgbClr val="CC3300"/>
                </a:solidFill>
                <a:ea typeface="新細明體" pitchFamily="30" charset="-120"/>
              </a:rPr>
              <a:t>.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6.54</a:t>
            </a:r>
            <a:r>
              <a:rPr lang="en-US" altLang="zh-TW" sz="2400" dirty="0" smtClean="0">
                <a:ea typeface="新細明體" pitchFamily="30" charset="-120"/>
              </a:rPr>
              <a:t>)</a:t>
            </a:r>
          </a:p>
        </p:txBody>
      </p:sp>
      <p:pic>
        <p:nvPicPr>
          <p:cNvPr id="58372" name="Picture 4" descr="I:\Mcgraw\old worl\ppts\Smith\images\superplastic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48" y="1124744"/>
            <a:ext cx="4775448" cy="278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693096" y="3860233"/>
            <a:ext cx="4143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新細明體" pitchFamily="30" charset="-120"/>
              </a:rPr>
              <a:t>Grains before and after deformation</a:t>
            </a:r>
          </a:p>
        </p:txBody>
      </p:sp>
      <p:sp>
        <p:nvSpPr>
          <p:cNvPr id="5837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9A02A69-7E3E-4E0C-A42E-A762548C4CF8}" type="slidenum">
              <a:rPr lang="en-US" altLang="zh-TW"/>
              <a:pPr eaLnBrk="1" hangingPunct="1"/>
              <a:t>68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365104"/>
            <a:ext cx="5360055" cy="20524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altLang="zh-TW" sz="3600" b="1" dirty="0" err="1" smtClean="0">
                <a:ea typeface="新細明體" pitchFamily="30" charset="-120"/>
              </a:rPr>
              <a:t>Nanocrystalline</a:t>
            </a:r>
            <a:r>
              <a:rPr lang="en-US" altLang="zh-TW" sz="3600" b="1" dirty="0" smtClean="0">
                <a:ea typeface="新細明體" pitchFamily="30" charset="-120"/>
              </a:rPr>
              <a:t> Metals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838200"/>
            <a:ext cx="8443664" cy="55626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Average grain diameter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&lt; 100 nm</a:t>
            </a:r>
            <a:r>
              <a:rPr lang="en-US" altLang="zh-TW" sz="2400" dirty="0" smtClean="0">
                <a:ea typeface="新細明體" pitchFamily="30" charset="-120"/>
              </a:rPr>
              <a:t>, nanostructure or </a:t>
            </a:r>
            <a:r>
              <a:rPr lang="en-US" altLang="zh-TW" sz="2400" dirty="0" err="1" smtClean="0">
                <a:ea typeface="新細明體" pitchFamily="30" charset="-120"/>
              </a:rPr>
              <a:t>nanocrystalline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Grain size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  harder,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  <a:sym typeface="Symbol"/>
              </a:rPr>
              <a:t>stronger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 (Hall-</a:t>
            </a:r>
            <a:r>
              <a:rPr lang="en-US" altLang="zh-TW" sz="2400" dirty="0" err="1" smtClean="0">
                <a:ea typeface="新細明體" pitchFamily="30" charset="-120"/>
                <a:sym typeface="Symbol"/>
              </a:rPr>
              <a:t>Petch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 equation), tougher, and </a:t>
            </a:r>
            <a:r>
              <a:rPr lang="en-US" altLang="zh-TW" sz="2400" b="1" dirty="0" err="1" smtClean="0">
                <a:solidFill>
                  <a:srgbClr val="0000FF"/>
                </a:solidFill>
                <a:ea typeface="新細明體" pitchFamily="30" charset="-120"/>
              </a:rPr>
              <a:t>Superplasticity</a:t>
            </a:r>
            <a:r>
              <a:rPr lang="en-US" altLang="zh-TW" sz="2400" b="1" i="1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If grain diameter reduces from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10 microns to 10 nm</a:t>
            </a:r>
            <a:r>
              <a:rPr lang="en-US" altLang="zh-TW" sz="2400" dirty="0" smtClean="0">
                <a:ea typeface="新細明體" pitchFamily="30" charset="-120"/>
              </a:rPr>
              <a:t>, yield </a:t>
            </a:r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strength of copper increases 31 times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Is this possible? How about ductility, toughness, fatigue, creep.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Very difficult to 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produce </a:t>
            </a:r>
            <a:r>
              <a:rPr lang="en-US" altLang="zh-TW" sz="2400" dirty="0" err="1" smtClean="0">
                <a:solidFill>
                  <a:srgbClr val="6600CC"/>
                </a:solidFill>
                <a:ea typeface="新細明體" pitchFamily="30" charset="-120"/>
              </a:rPr>
              <a:t>nanocrystalline</a:t>
            </a:r>
            <a:r>
              <a:rPr lang="en-US" altLang="zh-TW" sz="2400" dirty="0" smtClean="0">
                <a:solidFill>
                  <a:srgbClr val="6600CC"/>
                </a:solidFill>
                <a:ea typeface="新細明體" pitchFamily="30" charset="-120"/>
              </a:rPr>
              <a:t> metals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If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d &lt; 5 nm</a:t>
            </a:r>
            <a:r>
              <a:rPr lang="en-US" altLang="zh-TW" sz="2400" dirty="0" smtClean="0">
                <a:ea typeface="新細明體" pitchFamily="30" charset="-120"/>
              </a:rPr>
              <a:t>, </a:t>
            </a:r>
            <a:r>
              <a:rPr lang="en-US" altLang="zh-TW" sz="2400" dirty="0" smtClean="0">
                <a:solidFill>
                  <a:srgbClr val="CC3300"/>
                </a:solidFill>
                <a:ea typeface="新細明體" pitchFamily="30" charset="-120"/>
              </a:rPr>
              <a:t>elastic modulus drops </a:t>
            </a:r>
            <a:r>
              <a:rPr lang="en-US" altLang="zh-TW" sz="2400" dirty="0" smtClean="0">
                <a:ea typeface="新細明體" pitchFamily="30" charset="-120"/>
              </a:rPr>
              <a:t>as more atoms are in grain boundary. This is opposed to that of microcrystalline.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Grain size from </a:t>
            </a:r>
            <a:r>
              <a:rPr lang="en-US" altLang="zh-TW" sz="2400" dirty="0" smtClean="0">
                <a:solidFill>
                  <a:srgbClr val="0070C0"/>
                </a:solidFill>
                <a:ea typeface="新細明體" pitchFamily="30" charset="-120"/>
              </a:rPr>
              <a:t>1 </a:t>
            </a:r>
            <a:r>
              <a:rPr lang="en-US" altLang="zh-TW" sz="2400" dirty="0" smtClean="0">
                <a:solidFill>
                  <a:srgbClr val="0070C0"/>
                </a:solidFill>
                <a:ea typeface="新細明體" pitchFamily="30" charset="-120"/>
                <a:sym typeface="Symbol"/>
              </a:rPr>
              <a:t>m to 10 nm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 </a:t>
            </a:r>
            <a:r>
              <a:rPr lang="en-US" altLang="zh-TW" sz="2400" dirty="0" smtClean="0">
                <a:solidFill>
                  <a:srgbClr val="0070C0"/>
                </a:solidFill>
                <a:ea typeface="新細明體" pitchFamily="30" charset="-120"/>
                <a:sym typeface="Symbol"/>
              </a:rPr>
              <a:t>Hardness  4-6 times (Cu</a:t>
            </a:r>
            <a:r>
              <a:rPr lang="en-US" altLang="zh-TW" sz="2400" dirty="0">
                <a:solidFill>
                  <a:srgbClr val="0070C0"/>
                </a:solidFill>
                <a:ea typeface="新細明體" pitchFamily="30" charset="-120"/>
                <a:sym typeface="Symbol"/>
              </a:rPr>
              <a:t>)  </a:t>
            </a:r>
            <a:r>
              <a:rPr lang="en-US" altLang="zh-TW" sz="2400" dirty="0" smtClean="0">
                <a:solidFill>
                  <a:srgbClr val="0070C0"/>
                </a:solidFill>
                <a:ea typeface="新細明體" pitchFamily="30" charset="-120"/>
                <a:sym typeface="Symbol"/>
              </a:rPr>
              <a:t>or 6-8 times (Ni). </a:t>
            </a:r>
            <a:r>
              <a:rPr lang="en-US" altLang="zh-TW" sz="2400" dirty="0" smtClean="0">
                <a:ea typeface="新細明體" pitchFamily="30" charset="-120"/>
                <a:sym typeface="Symbol"/>
              </a:rPr>
              <a:t>However, </a:t>
            </a:r>
            <a:r>
              <a:rPr lang="en-US" altLang="zh-TW" sz="2400" dirty="0" smtClean="0">
                <a:ea typeface="新細明體" pitchFamily="30" charset="-120"/>
              </a:rPr>
              <a:t>Hall-</a:t>
            </a:r>
            <a:r>
              <a:rPr lang="en-US" altLang="zh-TW" sz="2400" dirty="0" err="1" smtClean="0">
                <a:ea typeface="新細明體" pitchFamily="30" charset="-120"/>
              </a:rPr>
              <a:t>Petch</a:t>
            </a:r>
            <a:r>
              <a:rPr lang="en-US" altLang="zh-TW" sz="2400" dirty="0" smtClean="0">
                <a:ea typeface="新細明體" pitchFamily="30" charset="-120"/>
              </a:rPr>
              <a:t> equation is invalid in lower </a:t>
            </a:r>
            <a:r>
              <a:rPr lang="en-US" altLang="zh-TW" sz="2400" dirty="0" err="1" smtClean="0">
                <a:ea typeface="新細明體" pitchFamily="30" charset="-120"/>
              </a:rPr>
              <a:t>nanocrystalline</a:t>
            </a:r>
            <a:r>
              <a:rPr lang="en-US" altLang="zh-TW" sz="2400" dirty="0" smtClean="0">
                <a:ea typeface="新細明體" pitchFamily="30" charset="-120"/>
              </a:rPr>
              <a:t> range.</a:t>
            </a:r>
          </a:p>
          <a:p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Negative Hall-</a:t>
            </a:r>
            <a:r>
              <a:rPr lang="en-US" altLang="zh-TW" sz="2400" dirty="0" err="1" smtClean="0">
                <a:solidFill>
                  <a:srgbClr val="9900FF"/>
                </a:solidFill>
                <a:ea typeface="新細明體" pitchFamily="30" charset="-120"/>
              </a:rPr>
              <a:t>Petch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 effect </a:t>
            </a:r>
            <a:r>
              <a:rPr lang="en-US" altLang="zh-TW" sz="2400" dirty="0" smtClean="0">
                <a:ea typeface="新細明體" pitchFamily="30" charset="-120"/>
              </a:rPr>
              <a:t>might take place (&lt; 30 nm).</a:t>
            </a:r>
          </a:p>
        </p:txBody>
      </p:sp>
      <p:sp>
        <p:nvSpPr>
          <p:cNvPr id="5939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97DB9DB-6B8A-459B-A278-7BBAD06EDD7A}" type="slidenum">
              <a:rPr lang="en-US" altLang="zh-TW"/>
              <a:pPr eaLnBrk="1" hangingPunct="1"/>
              <a:t>69</a:t>
            </a:fld>
            <a:endParaRPr lang="en-US" altLang="zh-TW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7</a:t>
            </a:fld>
            <a:endParaRPr lang="en-US" altLang="zh-TW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4"/>
            <a:ext cx="8640960" cy="602924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Hot Rolling of Steel Strip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83567" y="5157192"/>
            <a:ext cx="5616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/>
              <a:t>Typical reductions per pass in the finishing stands of </a:t>
            </a:r>
            <a:r>
              <a:rPr lang="en-US" altLang="zh-TW" sz="2400" b="1" dirty="0" smtClean="0">
                <a:solidFill>
                  <a:srgbClr val="FF0000"/>
                </a:solidFill>
              </a:rPr>
              <a:t>hot-strip</a:t>
            </a:r>
            <a:r>
              <a:rPr lang="zh-TW" altLang="en-US" sz="2400" b="1" dirty="0" smtClean="0"/>
              <a:t> </a:t>
            </a:r>
            <a:r>
              <a:rPr lang="en-US" altLang="zh-TW" sz="2400" b="1" dirty="0" smtClean="0"/>
              <a:t>(</a:t>
            </a:r>
            <a:r>
              <a:rPr lang="zh-TW" altLang="en-US" sz="2400" b="1" dirty="0"/>
              <a:t>熱</a:t>
            </a:r>
            <a:r>
              <a:rPr lang="zh-TW" altLang="en-US" sz="2400" b="1" dirty="0" smtClean="0"/>
              <a:t>軋鋼</a:t>
            </a:r>
            <a:r>
              <a:rPr lang="zh-TW" altLang="en-US" sz="2400" b="1" dirty="0"/>
              <a:t>帶</a:t>
            </a:r>
            <a:r>
              <a:rPr lang="en-US" altLang="zh-TW" sz="2400" b="1" dirty="0" smtClean="0"/>
              <a:t>) mill equipped with four </a:t>
            </a:r>
            <a:r>
              <a:rPr lang="en-US" altLang="zh-TW" sz="2400" b="1" dirty="0" smtClean="0">
                <a:solidFill>
                  <a:srgbClr val="9900FF"/>
                </a:solidFill>
              </a:rPr>
              <a:t>roughing (</a:t>
            </a:r>
            <a:r>
              <a:rPr lang="zh-TW" altLang="en-US" sz="2400" b="1" dirty="0" smtClean="0">
                <a:solidFill>
                  <a:srgbClr val="9900FF"/>
                </a:solidFill>
              </a:rPr>
              <a:t>粗軋</a:t>
            </a:r>
            <a:r>
              <a:rPr lang="en-US" altLang="zh-TW" sz="2400" b="1" dirty="0" smtClean="0">
                <a:solidFill>
                  <a:srgbClr val="9900FF"/>
                </a:solidFill>
              </a:rPr>
              <a:t>)</a:t>
            </a:r>
            <a:r>
              <a:rPr lang="zh-TW" altLang="en-US" sz="2400" b="1" dirty="0" smtClean="0">
                <a:solidFill>
                  <a:srgbClr val="9900FF"/>
                </a:solidFill>
              </a:rPr>
              <a:t> </a:t>
            </a:r>
            <a:r>
              <a:rPr lang="en-US" altLang="zh-TW" sz="2400" b="1" dirty="0" smtClean="0">
                <a:solidFill>
                  <a:srgbClr val="9900FF"/>
                </a:solidFill>
              </a:rPr>
              <a:t>stands </a:t>
            </a:r>
            <a:r>
              <a:rPr lang="en-US" altLang="zh-TW" sz="2400" b="1" dirty="0" smtClean="0"/>
              <a:t>and six </a:t>
            </a:r>
            <a:r>
              <a:rPr lang="en-US" altLang="zh-TW" sz="2400" b="1" dirty="0" smtClean="0">
                <a:solidFill>
                  <a:srgbClr val="0000FF"/>
                </a:solidFill>
              </a:rPr>
              <a:t>finishing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 </a:t>
            </a:r>
            <a:r>
              <a:rPr lang="en-US" altLang="zh-TW" sz="2400" b="1" dirty="0" smtClean="0">
                <a:solidFill>
                  <a:srgbClr val="0000FF"/>
                </a:solidFill>
              </a:rPr>
              <a:t>(</a:t>
            </a:r>
            <a:r>
              <a:rPr lang="zh-TW" altLang="en-US" sz="2400" b="1" dirty="0" smtClean="0">
                <a:solidFill>
                  <a:srgbClr val="0000FF"/>
                </a:solidFill>
              </a:rPr>
              <a:t>精軋</a:t>
            </a:r>
            <a:r>
              <a:rPr lang="en-US" altLang="zh-TW" sz="2400" b="1" dirty="0" smtClean="0">
                <a:solidFill>
                  <a:srgbClr val="0000FF"/>
                </a:solidFill>
              </a:rPr>
              <a:t>) stands</a:t>
            </a:r>
            <a:r>
              <a:rPr lang="en-US" altLang="zh-TW" sz="2400" b="1" dirty="0" smtClean="0"/>
              <a:t>.</a:t>
            </a:r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5563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70</a:t>
            </a:fld>
            <a:endParaRPr lang="en-US" altLang="zh-TW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Summary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536" y="838200"/>
            <a:ext cx="8443664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zh-TW" sz="2800" kern="0" dirty="0" smtClean="0">
                <a:solidFill>
                  <a:srgbClr val="FF0000"/>
                </a:solidFill>
                <a:ea typeface="新細明體" pitchFamily="30" charset="-120"/>
              </a:rPr>
              <a:t>Metal manufacturing methods</a:t>
            </a:r>
            <a:r>
              <a:rPr lang="en-US" altLang="zh-TW" sz="2800" kern="0" dirty="0" smtClean="0">
                <a:ea typeface="新細明體" pitchFamily="30" charset="-120"/>
              </a:rPr>
              <a:t>: casting, rolling,</a:t>
            </a:r>
            <a:r>
              <a:rPr lang="en-US" altLang="zh-TW" sz="2800" kern="0" dirty="0">
                <a:ea typeface="新細明體" pitchFamily="30" charset="-120"/>
              </a:rPr>
              <a:t> forging,</a:t>
            </a:r>
            <a:r>
              <a:rPr lang="en-US" altLang="zh-TW" sz="2800" kern="0" dirty="0" smtClean="0">
                <a:ea typeface="新細明體" pitchFamily="30" charset="-120"/>
              </a:rPr>
              <a:t> extruding, wire drawing, deep drawing.</a:t>
            </a:r>
          </a:p>
          <a:p>
            <a:r>
              <a:rPr lang="en-US" altLang="zh-TW" sz="2800" kern="0" dirty="0" smtClean="0">
                <a:solidFill>
                  <a:srgbClr val="0000FF"/>
                </a:solidFill>
                <a:ea typeface="新細明體" pitchFamily="30" charset="-120"/>
              </a:rPr>
              <a:t>Tensile test</a:t>
            </a:r>
            <a:r>
              <a:rPr lang="en-US" altLang="zh-TW" sz="2800" kern="0" dirty="0" smtClean="0">
                <a:ea typeface="新細明體" pitchFamily="30" charset="-120"/>
              </a:rPr>
              <a:t>: elastic </a:t>
            </a:r>
            <a:r>
              <a:rPr lang="en-US" altLang="zh-TW" sz="2800" kern="0" dirty="0">
                <a:ea typeface="新細明體" pitchFamily="30" charset="-120"/>
              </a:rPr>
              <a:t>and </a:t>
            </a:r>
            <a:r>
              <a:rPr lang="en-US" altLang="zh-TW" sz="2800" kern="0" dirty="0" smtClean="0">
                <a:ea typeface="新細明體" pitchFamily="30" charset="-120"/>
              </a:rPr>
              <a:t>plastic deformation, yield strength, ultimate tensile strength, elongation.</a:t>
            </a:r>
          </a:p>
          <a:p>
            <a:r>
              <a:rPr lang="en-US" altLang="zh-TW" sz="2800" kern="0" dirty="0" smtClean="0">
                <a:solidFill>
                  <a:srgbClr val="9900FF"/>
                </a:solidFill>
                <a:ea typeface="新細明體" pitchFamily="30" charset="-120"/>
              </a:rPr>
              <a:t>Hardness test</a:t>
            </a:r>
            <a:r>
              <a:rPr lang="en-US" altLang="zh-TW" sz="2800" kern="0" dirty="0" smtClean="0">
                <a:ea typeface="新細明體" pitchFamily="30" charset="-120"/>
              </a:rPr>
              <a:t>: </a:t>
            </a:r>
            <a:r>
              <a:rPr lang="en-US" altLang="zh-TW" sz="2800" kern="0" dirty="0" err="1" smtClean="0">
                <a:ea typeface="新細明體" pitchFamily="30" charset="-120"/>
              </a:rPr>
              <a:t>Brinell</a:t>
            </a:r>
            <a:r>
              <a:rPr lang="en-US" altLang="zh-TW" sz="2800" kern="0" dirty="0" smtClean="0">
                <a:ea typeface="新細明體" pitchFamily="30" charset="-120"/>
              </a:rPr>
              <a:t>, Rockwell B and C, </a:t>
            </a:r>
            <a:r>
              <a:rPr lang="en-US" altLang="zh-TW" sz="2800" kern="0" dirty="0" err="1" smtClean="0">
                <a:ea typeface="新細明體" pitchFamily="30" charset="-120"/>
              </a:rPr>
              <a:t>Vicker’s</a:t>
            </a:r>
            <a:r>
              <a:rPr lang="en-US" altLang="zh-TW" sz="2800" kern="0" dirty="0" smtClean="0">
                <a:ea typeface="新細明體" pitchFamily="30" charset="-120"/>
              </a:rPr>
              <a:t>.</a:t>
            </a:r>
          </a:p>
          <a:p>
            <a:r>
              <a:rPr lang="en-US" altLang="zh-TW" sz="2800" kern="0" dirty="0">
                <a:solidFill>
                  <a:srgbClr val="CC3300"/>
                </a:solidFill>
                <a:ea typeface="新細明體" pitchFamily="30" charset="-120"/>
              </a:rPr>
              <a:t>Plastic deformation</a:t>
            </a:r>
            <a:r>
              <a:rPr lang="en-US" altLang="zh-TW" sz="2800" kern="0" dirty="0">
                <a:ea typeface="新細明體" pitchFamily="30" charset="-120"/>
              </a:rPr>
              <a:t>: Slip system (slip plane + slip direction) number </a:t>
            </a:r>
            <a:r>
              <a:rPr lang="en-US" altLang="zh-TW" sz="2800" kern="0" dirty="0">
                <a:ea typeface="新細明體" pitchFamily="30" charset="-120"/>
                <a:sym typeface="Symbol"/>
              </a:rPr>
              <a:t>  more </a:t>
            </a:r>
            <a:r>
              <a:rPr lang="en-US" altLang="zh-TW" sz="2800" kern="0" dirty="0" err="1">
                <a:ea typeface="新細明體" pitchFamily="30" charset="-120"/>
                <a:sym typeface="Symbol"/>
              </a:rPr>
              <a:t>dutile</a:t>
            </a:r>
            <a:r>
              <a:rPr lang="en-US" altLang="zh-TW" sz="2800" kern="0" dirty="0">
                <a:ea typeface="新細明體" pitchFamily="30" charset="-120"/>
              </a:rPr>
              <a:t>.</a:t>
            </a:r>
          </a:p>
          <a:p>
            <a:r>
              <a:rPr lang="en-US" altLang="zh-TW" sz="2800" kern="0" dirty="0">
                <a:solidFill>
                  <a:srgbClr val="006600"/>
                </a:solidFill>
                <a:ea typeface="新細明體" pitchFamily="30" charset="-120"/>
              </a:rPr>
              <a:t>Grain boundary</a:t>
            </a:r>
            <a:r>
              <a:rPr lang="en-US" altLang="zh-TW" sz="2800" kern="0" dirty="0">
                <a:ea typeface="新細明體" pitchFamily="30" charset="-120"/>
              </a:rPr>
              <a:t>: </a:t>
            </a:r>
            <a:r>
              <a:rPr lang="en-US" altLang="zh-TW" sz="2800" kern="0" dirty="0" err="1">
                <a:ea typeface="新細明體" pitchFamily="30" charset="-120"/>
              </a:rPr>
              <a:t>disl</a:t>
            </a:r>
            <a:r>
              <a:rPr lang="en-US" altLang="zh-TW" sz="2800" kern="0" dirty="0">
                <a:ea typeface="新細明體" pitchFamily="30" charset="-120"/>
              </a:rPr>
              <a:t>. moving barrier vs. grain sliding.</a:t>
            </a:r>
          </a:p>
          <a:p>
            <a:r>
              <a:rPr lang="en-US" altLang="zh-TW" sz="2800" kern="0" dirty="0" smtClean="0">
                <a:solidFill>
                  <a:srgbClr val="6600CC"/>
                </a:solidFill>
                <a:ea typeface="新細明體" pitchFamily="30" charset="-120"/>
              </a:rPr>
              <a:t>Grain size</a:t>
            </a:r>
            <a:r>
              <a:rPr lang="en-US" altLang="zh-TW" sz="2800" kern="0" dirty="0" smtClean="0">
                <a:ea typeface="新細明體" pitchFamily="30" charset="-120"/>
              </a:rPr>
              <a:t>: Hall-</a:t>
            </a:r>
            <a:r>
              <a:rPr lang="en-US" altLang="zh-TW" sz="2800" kern="0" dirty="0" err="1" smtClean="0">
                <a:ea typeface="新細明體" pitchFamily="30" charset="-120"/>
              </a:rPr>
              <a:t>Petch</a:t>
            </a:r>
            <a:r>
              <a:rPr lang="en-US" altLang="zh-TW" sz="2800" kern="0" dirty="0" smtClean="0">
                <a:ea typeface="新細明體" pitchFamily="30" charset="-120"/>
              </a:rPr>
              <a:t> equation: </a:t>
            </a:r>
            <a:r>
              <a:rPr lang="en-US" altLang="zh-TW" sz="2800" b="1" i="1" dirty="0" err="1"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sz="2800" b="1" i="1" baseline="-30000" dirty="0" err="1">
                <a:ea typeface="新細明體" pitchFamily="30" charset="-120"/>
                <a:cs typeface="Times New Roman" pitchFamily="18" charset="0"/>
              </a:rPr>
              <a:t>y</a:t>
            </a:r>
            <a:r>
              <a:rPr lang="en-US" altLang="zh-TW" sz="2800" b="1" dirty="0">
                <a:ea typeface="新細明體" pitchFamily="30" charset="-120"/>
                <a:cs typeface="Times New Roman" pitchFamily="18" charset="0"/>
              </a:rPr>
              <a:t> = </a:t>
            </a:r>
            <a:r>
              <a:rPr lang="en-US" altLang="zh-TW" sz="2800" b="1" i="1" dirty="0">
                <a:latin typeface="Symbol" pitchFamily="18" charset="2"/>
                <a:ea typeface="新細明體" pitchFamily="30" charset="-120"/>
                <a:cs typeface="Times New Roman" pitchFamily="18" charset="0"/>
              </a:rPr>
              <a:t>s</a:t>
            </a:r>
            <a:r>
              <a:rPr lang="en-US" altLang="zh-TW" sz="2800" b="1" i="1" baseline="-30000" dirty="0">
                <a:ea typeface="新細明體" pitchFamily="30" charset="-120"/>
                <a:cs typeface="Times New Roman" pitchFamily="18" charset="0"/>
              </a:rPr>
              <a:t>o</a:t>
            </a:r>
            <a:r>
              <a:rPr lang="en-US" altLang="zh-TW" sz="2800" b="1" dirty="0">
                <a:ea typeface="新細明體" pitchFamily="30" charset="-120"/>
                <a:cs typeface="Times New Roman" pitchFamily="18" charset="0"/>
              </a:rPr>
              <a:t> + </a:t>
            </a:r>
            <a:r>
              <a:rPr lang="en-US" altLang="zh-TW" sz="2800" b="1" i="1" dirty="0">
                <a:ea typeface="新細明體" pitchFamily="30" charset="-120"/>
                <a:cs typeface="Times New Roman" pitchFamily="18" charset="0"/>
              </a:rPr>
              <a:t>k</a:t>
            </a:r>
            <a:r>
              <a:rPr lang="en-US" altLang="zh-TW" sz="2800" b="1" dirty="0">
                <a:ea typeface="新細明體" pitchFamily="30" charset="-120"/>
                <a:cs typeface="Times New Roman" pitchFamily="18" charset="0"/>
              </a:rPr>
              <a:t>/(</a:t>
            </a:r>
            <a:r>
              <a:rPr lang="en-US" altLang="zh-TW" sz="2800" b="1" i="1" dirty="0">
                <a:ea typeface="新細明體" pitchFamily="30" charset="-120"/>
                <a:cs typeface="Times New Roman" pitchFamily="18" charset="0"/>
              </a:rPr>
              <a:t>d</a:t>
            </a:r>
            <a:r>
              <a:rPr lang="en-US" altLang="zh-TW" sz="2800" b="1" dirty="0">
                <a:ea typeface="新細明體" pitchFamily="30" charset="-120"/>
                <a:cs typeface="Times New Roman" pitchFamily="18" charset="0"/>
              </a:rPr>
              <a:t>)</a:t>
            </a:r>
            <a:r>
              <a:rPr lang="en-US" altLang="zh-TW" sz="2800" b="1" baseline="30000" dirty="0">
                <a:ea typeface="新細明體" pitchFamily="30" charset="-120"/>
                <a:cs typeface="Times New Roman" pitchFamily="18" charset="0"/>
              </a:rPr>
              <a:t>1/2</a:t>
            </a:r>
            <a:r>
              <a:rPr lang="en-US" altLang="zh-TW" sz="2800" b="1" dirty="0">
                <a:ea typeface="新細明體" pitchFamily="30" charset="-120"/>
              </a:rPr>
              <a:t> </a:t>
            </a:r>
            <a:r>
              <a:rPr lang="en-US" altLang="zh-TW" sz="2800" kern="0" dirty="0" smtClean="0">
                <a:ea typeface="新細明體" pitchFamily="30" charset="-120"/>
              </a:rPr>
              <a:t/>
            </a:r>
            <a:br>
              <a:rPr lang="en-US" altLang="zh-TW" sz="2800" kern="0" dirty="0" smtClean="0">
                <a:ea typeface="新細明體" pitchFamily="30" charset="-120"/>
              </a:rPr>
            </a:br>
            <a:r>
              <a:rPr lang="en-US" altLang="zh-TW" sz="2800" kern="0" dirty="0" smtClean="0">
                <a:ea typeface="新細明體" pitchFamily="30" charset="-120"/>
              </a:rPr>
              <a:t>Fine </a:t>
            </a:r>
            <a:r>
              <a:rPr lang="en-US" altLang="zh-TW" sz="2800" kern="0" dirty="0">
                <a:ea typeface="新細明體" pitchFamily="30" charset="-120"/>
              </a:rPr>
              <a:t>grain </a:t>
            </a:r>
            <a:r>
              <a:rPr lang="en-US" altLang="zh-TW" sz="2800" kern="0" dirty="0">
                <a:ea typeface="新細明體" pitchFamily="30" charset="-120"/>
                <a:sym typeface="Symbol"/>
              </a:rPr>
              <a:t> Strength </a:t>
            </a:r>
            <a:r>
              <a:rPr lang="en-US" altLang="zh-TW" sz="2800" kern="0" dirty="0" smtClean="0">
                <a:ea typeface="新細明體" pitchFamily="30" charset="-120"/>
                <a:sym typeface="Symbol"/>
              </a:rPr>
              <a:t> , Superplastic</a:t>
            </a:r>
            <a:r>
              <a:rPr lang="en-US" altLang="zh-TW" sz="2800" kern="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800" kern="0" dirty="0" smtClean="0">
                <a:solidFill>
                  <a:srgbClr val="00B050"/>
                </a:solidFill>
                <a:ea typeface="新細明體" pitchFamily="30" charset="-120"/>
              </a:rPr>
              <a:t>Annealing</a:t>
            </a:r>
            <a:r>
              <a:rPr lang="en-US" altLang="zh-TW" sz="2800" kern="0" dirty="0" smtClean="0">
                <a:ea typeface="新細明體" pitchFamily="30" charset="-120"/>
              </a:rPr>
              <a:t>: recovery, </a:t>
            </a:r>
            <a:r>
              <a:rPr lang="en-US" altLang="zh-TW" sz="2800" kern="0" dirty="0" err="1" smtClean="0">
                <a:ea typeface="新細明體" pitchFamily="30" charset="-120"/>
              </a:rPr>
              <a:t>recrystlization</a:t>
            </a:r>
            <a:r>
              <a:rPr lang="en-US" altLang="zh-TW" sz="2800" kern="0" dirty="0" smtClean="0">
                <a:ea typeface="新細明體" pitchFamily="30" charset="-120"/>
              </a:rPr>
              <a:t>, grain growth. Microstructure change </a:t>
            </a:r>
            <a:r>
              <a:rPr lang="en-US" altLang="zh-TW" sz="2800" kern="0" dirty="0" smtClean="0">
                <a:ea typeface="新細明體" pitchFamily="30" charset="-120"/>
                <a:sym typeface="Symbol"/>
              </a:rPr>
              <a:t> </a:t>
            </a:r>
            <a:r>
              <a:rPr lang="en-US" altLang="zh-TW" sz="2800" kern="0" dirty="0" smtClean="0">
                <a:ea typeface="新細明體" pitchFamily="30" charset="-120"/>
              </a:rPr>
              <a:t>softening, ductility recovery.</a:t>
            </a:r>
          </a:p>
        </p:txBody>
      </p:sp>
    </p:spTree>
    <p:extLst>
      <p:ext uri="{BB962C8B-B14F-4D97-AF65-F5344CB8AC3E}">
        <p14:creationId xmlns:p14="http://schemas.microsoft.com/office/powerpoint/2010/main" val="164535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066800"/>
            <a:ext cx="7990656" cy="5029200"/>
          </a:xfrm>
        </p:spPr>
        <p:txBody>
          <a:bodyPr/>
          <a:lstStyle/>
          <a:p>
            <a:r>
              <a:rPr lang="en-US" altLang="zh-TW" sz="2400" dirty="0" smtClean="0">
                <a:ea typeface="新細明體" pitchFamily="30" charset="-120"/>
              </a:rPr>
              <a:t>Cold rolling is rolling performed </a:t>
            </a:r>
            <a:r>
              <a:rPr lang="en-US" altLang="zh-TW" sz="2400" dirty="0" smtClean="0">
                <a:solidFill>
                  <a:srgbClr val="9900FF"/>
                </a:solidFill>
                <a:ea typeface="新細明體" pitchFamily="30" charset="-120"/>
              </a:rPr>
              <a:t>below recrystallization temperature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This results in </a:t>
            </a:r>
            <a:r>
              <a:rPr lang="en-US" altLang="zh-TW" sz="2400" dirty="0" smtClean="0">
                <a:solidFill>
                  <a:srgbClr val="0000FF"/>
                </a:solidFill>
                <a:ea typeface="新細明體" pitchFamily="30" charset="-120"/>
              </a:rPr>
              <a:t>strain hardening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Hot rolled slabs have to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be </a:t>
            </a:r>
            <a:r>
              <a:rPr lang="en-US" altLang="zh-TW" sz="2400" dirty="0" smtClean="0">
                <a:solidFill>
                  <a:srgbClr val="FF6600"/>
                </a:solidFill>
                <a:ea typeface="新細明體" pitchFamily="30" charset="-120"/>
              </a:rPr>
              <a:t>annealed</a:t>
            </a:r>
            <a:r>
              <a:rPr lang="en-US" altLang="zh-TW" sz="2400" dirty="0" smtClean="0">
                <a:ea typeface="新細明體" pitchFamily="30" charset="-120"/>
              </a:rPr>
              <a:t> before cold 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rolling.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Series of 4 high rolling</a:t>
            </a:r>
            <a:br>
              <a:rPr lang="en-US" altLang="zh-TW" sz="2400" dirty="0" smtClean="0">
                <a:ea typeface="新細明體" pitchFamily="30" charset="-120"/>
              </a:rPr>
            </a:br>
            <a:r>
              <a:rPr lang="en-US" altLang="zh-TW" sz="2400" dirty="0" smtClean="0">
                <a:ea typeface="新細明體" pitchFamily="30" charset="-120"/>
              </a:rPr>
              <a:t>mills are usually used. 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Less reduction of thickness.</a:t>
            </a:r>
          </a:p>
          <a:p>
            <a:r>
              <a:rPr lang="en-US" altLang="zh-TW" sz="2400" dirty="0" smtClean="0">
                <a:ea typeface="新細明體" pitchFamily="30" charset="-120"/>
              </a:rPr>
              <a:t>Needs </a:t>
            </a:r>
            <a:r>
              <a:rPr lang="en-US" altLang="zh-TW" sz="2400" dirty="0" smtClean="0">
                <a:solidFill>
                  <a:srgbClr val="FF0000"/>
                </a:solidFill>
                <a:ea typeface="新細明體" pitchFamily="30" charset="-120"/>
              </a:rPr>
              <a:t>high power</a:t>
            </a:r>
            <a:r>
              <a:rPr lang="en-US" altLang="zh-TW" sz="2400" dirty="0" smtClean="0">
                <a:ea typeface="新細明體" pitchFamily="30" charset="-120"/>
              </a:rPr>
              <a:t>. </a:t>
            </a:r>
          </a:p>
          <a:p>
            <a:r>
              <a:rPr lang="en-US" altLang="zh-TW" sz="2400" dirty="0" smtClean="0">
                <a:solidFill>
                  <a:srgbClr val="006600"/>
                </a:solidFill>
                <a:ea typeface="新細明體" pitchFamily="30" charset="-120"/>
              </a:rPr>
              <a:t>Good appearance</a:t>
            </a:r>
            <a:r>
              <a:rPr lang="en-US" altLang="zh-TW" sz="2400" dirty="0" smtClean="0">
                <a:ea typeface="新細明體" pitchFamily="30" charset="-120"/>
              </a:rPr>
              <a:t>.</a:t>
            </a:r>
          </a:p>
        </p:txBody>
      </p:sp>
      <p:pic>
        <p:nvPicPr>
          <p:cNvPr id="16389" name="Picture 8" descr="smi53586_06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1556792"/>
            <a:ext cx="41973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3A1F6B5-3D6D-4714-B006-A65699597B9C}" type="slidenum">
              <a:rPr lang="en-US" altLang="zh-TW"/>
              <a:pPr eaLnBrk="1" hangingPunct="1"/>
              <a:t>8</a:t>
            </a:fld>
            <a:endParaRPr lang="en-US" altLang="zh-TW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38200" y="5865813"/>
            <a:ext cx="1860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>
                <a:ea typeface="新細明體" pitchFamily="30" charset="-120"/>
              </a:rPr>
              <a:t>% Cold </a:t>
            </a:r>
            <a:r>
              <a:rPr lang="en-US" altLang="zh-TW" sz="2000" b="1" dirty="0" smtClean="0">
                <a:ea typeface="新細明體" pitchFamily="30" charset="-120"/>
              </a:rPr>
              <a:t>work </a:t>
            </a:r>
            <a:r>
              <a:rPr lang="en-US" altLang="zh-TW" sz="2000" b="1" dirty="0">
                <a:ea typeface="新細明體" pitchFamily="30" charset="-120"/>
              </a:rPr>
              <a:t>=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743200" y="5637213"/>
            <a:ext cx="5126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>
                <a:ea typeface="新細明體" pitchFamily="30" charset="-120"/>
              </a:rPr>
              <a:t>Initial metal thickness – Final metal thickness</a:t>
            </a: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2835275" y="6080125"/>
            <a:ext cx="4953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675856" y="6156325"/>
            <a:ext cx="3200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zh-TW" sz="2000" b="1" dirty="0">
                <a:ea typeface="新細明體" pitchFamily="30" charset="-120"/>
              </a:rPr>
              <a:t>Initial metal thickness</a:t>
            </a:r>
          </a:p>
          <a:p>
            <a:pPr algn="ctr" eaLnBrk="1" hangingPunct="1"/>
            <a:endParaRPr lang="en-US" altLang="zh-TW" sz="2000" b="1" dirty="0">
              <a:ea typeface="新細明體" pitchFamily="30" charset="-12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864475" y="5851525"/>
            <a:ext cx="7745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zh-TW" sz="2000" b="1" dirty="0" smtClean="0">
                <a:ea typeface="新細明體" pitchFamily="30" charset="-120"/>
                <a:sym typeface="Symbol"/>
              </a:rPr>
              <a:t></a:t>
            </a:r>
            <a:r>
              <a:rPr lang="en-US" altLang="zh-TW" sz="2000" b="1" dirty="0" smtClean="0">
                <a:ea typeface="新細明體" pitchFamily="30" charset="-120"/>
              </a:rPr>
              <a:t> </a:t>
            </a:r>
            <a:r>
              <a:rPr lang="en-US" altLang="zh-TW" sz="2000" b="1" dirty="0">
                <a:ea typeface="新細明體" pitchFamily="30" charset="-120"/>
              </a:rPr>
              <a:t>100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1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Cold Rolling of Metal Sheet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27F268-C512-41C7-9614-9C05E89BCC40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4" name="文字方塊 3"/>
          <p:cNvSpPr txBox="1"/>
          <p:nvPr/>
        </p:nvSpPr>
        <p:spPr>
          <a:xfrm>
            <a:off x="351389" y="807095"/>
            <a:ext cx="8613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</a:rPr>
              <a:t>EP 6.2  </a:t>
            </a:r>
            <a:r>
              <a:rPr lang="en-US" altLang="zh-TW" sz="2400" dirty="0" smtClean="0"/>
              <a:t>A sheet of a 70% Cu-30%Zn alloy is cold-rolled </a:t>
            </a:r>
            <a:r>
              <a:rPr lang="en-US" altLang="zh-TW" sz="2400" dirty="0" smtClean="0">
                <a:solidFill>
                  <a:srgbClr val="0000FF"/>
                </a:solidFill>
              </a:rPr>
              <a:t>20 percent </a:t>
            </a:r>
            <a:r>
              <a:rPr lang="en-US" altLang="zh-TW" sz="2400" dirty="0" smtClean="0"/>
              <a:t>to a thickness of </a:t>
            </a:r>
            <a:r>
              <a:rPr lang="en-US" altLang="zh-TW" sz="2400" dirty="0" smtClean="0">
                <a:solidFill>
                  <a:srgbClr val="0000FF"/>
                </a:solidFill>
              </a:rPr>
              <a:t>3.00 mm</a:t>
            </a:r>
            <a:r>
              <a:rPr lang="en-US" altLang="zh-TW" sz="2400" dirty="0" smtClean="0"/>
              <a:t>. The sheet is then further cold-rolled to </a:t>
            </a:r>
            <a:r>
              <a:rPr lang="en-US" altLang="zh-TW" sz="2400" dirty="0" smtClean="0">
                <a:solidFill>
                  <a:srgbClr val="0000FF"/>
                </a:solidFill>
              </a:rPr>
              <a:t>2.00 mm</a:t>
            </a:r>
            <a:r>
              <a:rPr lang="en-US" altLang="zh-TW" sz="2400" dirty="0" smtClean="0"/>
              <a:t>. What is the total percent cold work? 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539552" y="2276872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Let </a:t>
            </a:r>
            <a:r>
              <a:rPr lang="en-US" altLang="zh-TW" sz="2400" i="1" dirty="0" smtClean="0"/>
              <a:t>x</a:t>
            </a:r>
            <a:r>
              <a:rPr lang="en-US" altLang="zh-TW" sz="2400" dirty="0" smtClean="0"/>
              <a:t> equal the starting thickness of this sheet. Then </a:t>
            </a:r>
            <a:endParaRPr lang="zh-TW" altLang="en-US" sz="2400" dirty="0"/>
          </a:p>
        </p:txBody>
      </p:sp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976606"/>
              </p:ext>
            </p:extLst>
          </p:nvPr>
        </p:nvGraphicFramePr>
        <p:xfrm>
          <a:off x="2627784" y="2780928"/>
          <a:ext cx="3343275" cy="181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6" name="方程式" r:id="rId3" imgW="1523880" imgH="825480" progId="Equation.3">
                  <p:embed/>
                </p:oleObj>
              </mc:Choice>
              <mc:Fallback>
                <p:oleObj name="方程式" r:id="rId3" imgW="1523880" imgH="825480" progId="Equation.3">
                  <p:embed/>
                  <p:pic>
                    <p:nvPicPr>
                      <p:cNvPr id="0" name="Picture 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2780928"/>
                        <a:ext cx="3343275" cy="181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539552" y="472514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/>
              <a:t>The total percent cold work from the starting thickness to the finishing thickness is</a:t>
            </a:r>
          </a:p>
          <a:p>
            <a:endParaRPr lang="zh-TW" altLang="en-US" sz="2400" dirty="0"/>
          </a:p>
        </p:txBody>
      </p:sp>
      <p:graphicFrame>
        <p:nvGraphicFramePr>
          <p:cNvPr id="8" name="物件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626333"/>
              </p:ext>
            </p:extLst>
          </p:nvPr>
        </p:nvGraphicFramePr>
        <p:xfrm>
          <a:off x="1014413" y="5660156"/>
          <a:ext cx="6715125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7" name="方程式" r:id="rId5" imgW="3060360" imgH="393480" progId="Equation.3">
                  <p:embed/>
                </p:oleObj>
              </mc:Choice>
              <mc:Fallback>
                <p:oleObj name="方程式" r:id="rId5" imgW="3060360" imgH="393480" progId="Equation.3">
                  <p:embed/>
                  <p:pic>
                    <p:nvPicPr>
                      <p:cNvPr id="0" name="Picture 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5660156"/>
                        <a:ext cx="6715125" cy="865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5358" y="0"/>
            <a:ext cx="9144000" cy="76200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zh-TW" sz="3600" b="1" kern="0" dirty="0" smtClean="0">
                <a:ea typeface="新細明體" pitchFamily="30" charset="-120"/>
              </a:rPr>
              <a:t>Calculate the Percent Cold Work</a:t>
            </a:r>
          </a:p>
        </p:txBody>
      </p:sp>
    </p:spTree>
    <p:extLst>
      <p:ext uri="{BB962C8B-B14F-4D97-AF65-F5344CB8AC3E}">
        <p14:creationId xmlns:p14="http://schemas.microsoft.com/office/powerpoint/2010/main" val="2483524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11469</TotalTime>
  <Words>3140</Words>
  <Application>Microsoft Office PowerPoint</Application>
  <PresentationFormat>如螢幕大小 (4:3)</PresentationFormat>
  <Paragraphs>604</Paragraphs>
  <Slides>70</Slides>
  <Notes>1</Notes>
  <HiddenSlides>0</HiddenSlides>
  <MMClips>2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70</vt:i4>
      </vt:variant>
    </vt:vector>
  </HeadingPairs>
  <TitlesOfParts>
    <vt:vector size="80" baseType="lpstr">
      <vt:lpstr>ＭＳ Ｐゴシック</vt:lpstr>
      <vt:lpstr>新細明體</vt:lpstr>
      <vt:lpstr>Arial</vt:lpstr>
      <vt:lpstr>Symbol</vt:lpstr>
      <vt:lpstr>Times New Roman</vt:lpstr>
      <vt:lpstr>Wingdings</vt:lpstr>
      <vt:lpstr>1_Default Design</vt:lpstr>
      <vt:lpstr>方程式</vt:lpstr>
      <vt:lpstr>Equation</vt:lpstr>
      <vt:lpstr>Microsoft 方程式編輯器 3.0</vt:lpstr>
      <vt:lpstr>CHAPTER   6</vt:lpstr>
      <vt:lpstr>PowerPoint 簡報</vt:lpstr>
      <vt:lpstr>Processing of Metals - Casting</vt:lpstr>
      <vt:lpstr>PowerPoint 簡報</vt:lpstr>
      <vt:lpstr>Hot Rolling of Steel</vt:lpstr>
      <vt:lpstr>PowerPoint 簡報</vt:lpstr>
      <vt:lpstr>PowerPoint 簡報</vt:lpstr>
      <vt:lpstr>PowerPoint 簡報</vt:lpstr>
      <vt:lpstr>PowerPoint 簡報</vt:lpstr>
      <vt:lpstr>Extrusion  擠型</vt:lpstr>
      <vt:lpstr>PowerPoint 簡報</vt:lpstr>
      <vt:lpstr>PowerPoint 簡報</vt:lpstr>
      <vt:lpstr>PowerPoint 簡報</vt:lpstr>
      <vt:lpstr>Drawing  抽線</vt:lpstr>
      <vt:lpstr>Stress and Strain in Metals</vt:lpstr>
      <vt:lpstr>Engineering Stress and Strain</vt:lpstr>
      <vt:lpstr>PowerPoint 簡報</vt:lpstr>
      <vt:lpstr>Shear Stress and Shear Strain</vt:lpstr>
      <vt:lpstr>PowerPoint 簡報</vt:lpstr>
      <vt:lpstr>PowerPoint 簡報</vt:lpstr>
      <vt:lpstr>Tensile Test (Cont)</vt:lpstr>
      <vt:lpstr>Modulus of Elasticity  彈性模數</vt:lpstr>
      <vt:lpstr>Yield Strength  降伏強度</vt:lpstr>
      <vt:lpstr>Ultimate tensile strength</vt:lpstr>
      <vt:lpstr>Percent Elongation</vt:lpstr>
      <vt:lpstr>Percent Reduction in Area</vt:lpstr>
      <vt:lpstr>PowerPoint 簡報</vt:lpstr>
      <vt:lpstr>True Stress – True Strain</vt:lpstr>
      <vt:lpstr>PowerPoint 簡報</vt:lpstr>
      <vt:lpstr>Tensile Test – 1018 Steel (Low Carbon)</vt:lpstr>
      <vt:lpstr>Tensile Test 1045 Steel (Medium Carbon)</vt:lpstr>
      <vt:lpstr>Hardness and Hardness Testing</vt:lpstr>
      <vt:lpstr>PowerPoint 簡報</vt:lpstr>
      <vt:lpstr>Hardness: Virtual Lab Module</vt:lpstr>
      <vt:lpstr>Plastic Deformation in Single Crystals</vt:lpstr>
      <vt:lpstr>Slip Bands and Slip Planes</vt:lpstr>
      <vt:lpstr>PowerPoint 簡報</vt:lpstr>
      <vt:lpstr>PowerPoint 簡報</vt:lpstr>
      <vt:lpstr>Slip Mechanism (Cont…)</vt:lpstr>
      <vt:lpstr>Slip in Crystals</vt:lpstr>
      <vt:lpstr>Slip Systems 滑移系統</vt:lpstr>
      <vt:lpstr>PowerPoint 簡報</vt:lpstr>
      <vt:lpstr>PowerPoint 簡報</vt:lpstr>
      <vt:lpstr>PowerPoint 簡報</vt:lpstr>
      <vt:lpstr>Critical Resolved Shear Stress 臨界分解剪應力</vt:lpstr>
      <vt:lpstr>PowerPoint 簡報</vt:lpstr>
      <vt:lpstr>Schmid’s Law</vt:lpstr>
      <vt:lpstr>PowerPoint 簡報</vt:lpstr>
      <vt:lpstr>PowerPoint 簡報</vt:lpstr>
      <vt:lpstr> Twinning (Cont….)</vt:lpstr>
      <vt:lpstr>PowerPoint 簡報</vt:lpstr>
      <vt:lpstr>Hall-Petch Equation</vt:lpstr>
      <vt:lpstr>PowerPoint 簡報</vt:lpstr>
      <vt:lpstr>Effects of Grain Boundaries on Deformation</vt:lpstr>
      <vt:lpstr>Effects of Plastic Deformation</vt:lpstr>
      <vt:lpstr>PowerPoint 簡報</vt:lpstr>
      <vt:lpstr>Effect of Cold Work on - Curves</vt:lpstr>
      <vt:lpstr>PowerPoint 簡報</vt:lpstr>
      <vt:lpstr>Solid Solution Strengthening 固溶強化</vt:lpstr>
      <vt:lpstr>PowerPoint 簡報</vt:lpstr>
      <vt:lpstr>PowerPoint 簡報</vt:lpstr>
      <vt:lpstr>Cold Worked and Recovery Structure</vt:lpstr>
      <vt:lpstr>Recrystallization</vt:lpstr>
      <vt:lpstr>Effects on Mechanical Properties</vt:lpstr>
      <vt:lpstr>Facts About Recrystallization</vt:lpstr>
      <vt:lpstr>PowerPoint 簡報</vt:lpstr>
      <vt:lpstr>Superplasticity in Metals</vt:lpstr>
      <vt:lpstr>Mechanism of Superplasticity</vt:lpstr>
      <vt:lpstr>Nanocrystalline Metals</vt:lpstr>
      <vt:lpstr>PowerPoint 簡報</vt:lpstr>
    </vt:vector>
  </TitlesOfParts>
  <Company>ttu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Foundations of Materials Science and Engineering Third Edition</dc:title>
  <dc:creator>naveen chandrashekar</dc:creator>
  <cp:lastModifiedBy>SJLin</cp:lastModifiedBy>
  <cp:revision>344</cp:revision>
  <dcterms:created xsi:type="dcterms:W3CDTF">2004-06-05T15:49:47Z</dcterms:created>
  <dcterms:modified xsi:type="dcterms:W3CDTF">2016-04-21T01:26:37Z</dcterms:modified>
</cp:coreProperties>
</file>