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7" r:id="rId2"/>
    <p:sldId id="340" r:id="rId3"/>
    <p:sldId id="341" r:id="rId4"/>
    <p:sldId id="258" r:id="rId5"/>
    <p:sldId id="342" r:id="rId6"/>
    <p:sldId id="259" r:id="rId7"/>
    <p:sldId id="260" r:id="rId8"/>
    <p:sldId id="359" r:id="rId9"/>
    <p:sldId id="261" r:id="rId10"/>
    <p:sldId id="262" r:id="rId11"/>
    <p:sldId id="344" r:id="rId12"/>
    <p:sldId id="263" r:id="rId13"/>
    <p:sldId id="264" r:id="rId14"/>
    <p:sldId id="265" r:id="rId15"/>
    <p:sldId id="343" r:id="rId16"/>
    <p:sldId id="266" r:id="rId17"/>
    <p:sldId id="345" r:id="rId18"/>
    <p:sldId id="267" r:id="rId19"/>
    <p:sldId id="268" r:id="rId20"/>
    <p:sldId id="34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6" r:id="rId30"/>
    <p:sldId id="278" r:id="rId31"/>
    <p:sldId id="347" r:id="rId32"/>
    <p:sldId id="348" r:id="rId33"/>
    <p:sldId id="280" r:id="rId34"/>
    <p:sldId id="281" r:id="rId35"/>
    <p:sldId id="325" r:id="rId36"/>
    <p:sldId id="324" r:id="rId37"/>
    <p:sldId id="326" r:id="rId38"/>
    <p:sldId id="349" r:id="rId39"/>
    <p:sldId id="327" r:id="rId40"/>
    <p:sldId id="350" r:id="rId41"/>
    <p:sldId id="335" r:id="rId42"/>
    <p:sldId id="351" r:id="rId43"/>
    <p:sldId id="329" r:id="rId44"/>
    <p:sldId id="352" r:id="rId45"/>
    <p:sldId id="353" r:id="rId46"/>
    <p:sldId id="331" r:id="rId47"/>
    <p:sldId id="323" r:id="rId48"/>
    <p:sldId id="354" r:id="rId49"/>
    <p:sldId id="282" r:id="rId50"/>
    <p:sldId id="355" r:id="rId51"/>
    <p:sldId id="356" r:id="rId52"/>
    <p:sldId id="316" r:id="rId53"/>
    <p:sldId id="317" r:id="rId54"/>
    <p:sldId id="318" r:id="rId55"/>
    <p:sldId id="357" r:id="rId56"/>
    <p:sldId id="321" r:id="rId57"/>
    <p:sldId id="358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6600"/>
    <a:srgbClr val="0000FF"/>
    <a:srgbClr val="CC3300"/>
    <a:srgbClr val="339933"/>
    <a:srgbClr val="FF6600"/>
    <a:srgbClr val="CC6600"/>
    <a:srgbClr val="FFCC66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4" autoAdjust="0"/>
    <p:restoredTop sz="90929"/>
  </p:normalViewPr>
  <p:slideViewPr>
    <p:cSldViewPr>
      <p:cViewPr varScale="1">
        <p:scale>
          <a:sx n="58" d="100"/>
          <a:sy n="58" d="100"/>
        </p:scale>
        <p:origin x="12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TW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zh-TW" altLang="zh-TW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TW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9945178-CC08-413E-BB42-82D6255DE3F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5918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5178-CC08-413E-BB42-82D6255DE3F8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421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1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pic>
        <p:nvPicPr>
          <p:cNvPr id="16" name="Picture 11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2000232" y="0"/>
            <a:ext cx="5000642" cy="285737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6400800"/>
            <a:ext cx="561975" cy="457200"/>
          </a:xfrm>
        </p:spPr>
        <p:txBody>
          <a:bodyPr/>
          <a:lstStyle>
            <a:lvl1pPr>
              <a:defRPr/>
            </a:lvl1pPr>
          </a:lstStyle>
          <a:p>
            <a:fld id="{ACA3B443-1839-4935-AB2A-27A04691F3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97237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33387-CA4A-4676-8BEE-DDBD82296D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867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CF6A0-480F-4667-AC10-343C02993D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4067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1DF35-AEEE-4D8A-A6CB-77E3A9FBD0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89641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0574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B3AF7B-0823-417A-BC7C-4B47F9C16D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368184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981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 userDrawn="1"/>
        </p:nvSpPr>
        <p:spPr bwMode="auto">
          <a:xfrm>
            <a:off x="0" y="6400800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DE6948F-7F6C-40DA-BB1E-845C6305DFB6}" type="slidenum">
              <a:rPr lang="en-US" altLang="zh-TW" sz="1800">
                <a:ea typeface="新細明體" charset="-120"/>
              </a:rPr>
              <a:pPr algn="r" eaLnBrk="1" hangingPunct="1"/>
              <a:t>‹#›</a:t>
            </a:fld>
            <a:endParaRPr lang="en-US" altLang="zh-TW" sz="1800">
              <a:ea typeface="新細明體" charset="-12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4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785918" y="0"/>
            <a:ext cx="5000638" cy="285729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endParaRPr lang="en-CA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0"/>
            <a:ext cx="9144000" cy="214313"/>
          </a:xfr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rgbClr val="FFFF00"/>
                </a:solidFill>
                <a:latin typeface="Arial" charset="0"/>
              </a:defRPr>
            </a:lvl1pPr>
          </a:lstStyle>
          <a:p>
            <a:r>
              <a:rPr lang="en-US" altLang="zh-TW"/>
              <a:t>Copyright © The McGraw-Hill Companies, Inc. Permission required for reproduction or display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36096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9B15E-3938-4FEA-8306-89009A3807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89520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7188"/>
            <a:ext cx="10429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482F5F-8358-4E2A-BC9B-32122D1025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788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4FE8C-7ECF-4EE2-BA9F-8BD5D11612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92908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A1F4-C4B4-4013-A5AA-EE601D485A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19138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35FBD-BE96-4653-8D01-140EC2568C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99778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FCC3B-7770-489D-AF66-5631B72809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03254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711C1-4CE1-415A-9AF8-594477BE08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45842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875"/>
            <a:ext cx="9144000" cy="619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ea typeface="新細明體" charset="-120"/>
              </a:defRPr>
            </a:lvl1pPr>
          </a:lstStyle>
          <a:p>
            <a:fld id="{0F0D278F-68C5-4485-B85E-468807E3B31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4108" name="Picture 13" descr="mcgraw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46" r:id="rId3"/>
    <p:sldLayoutId id="2147483757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8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9718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  <a:t>CHAPTER  </a:t>
            </a:r>
            <a:b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9600" b="1" smtClean="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2667000"/>
          </a:xfrm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Solidification</a:t>
            </a:r>
          </a:p>
          <a:p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and </a:t>
            </a:r>
          </a:p>
          <a:p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Crystalline Imperfections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2743200" y="1066800"/>
            <a:ext cx="3810000" cy="24384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pic>
        <p:nvPicPr>
          <p:cNvPr id="9221" name="Picture 11" descr="product_macmil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21BB0-D862-47E2-8969-DFF060B3FC84}" type="slidenum">
              <a:rPr lang="en-US" altLang="zh-TW" sz="1800"/>
              <a:pPr eaLnBrk="1" hangingPunct="1"/>
              <a:t>1</a:t>
            </a:fld>
            <a:endParaRPr lang="en-US" altLang="zh-TW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Critical Radius Versus Undercooling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66800"/>
            <a:ext cx="8568952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Greater the degree of undercooling, greater the change in volume free energy </a:t>
            </a:r>
            <a:r>
              <a:rPr lang="en-US" altLang="zh-TW" sz="2400" b="1" dirty="0" smtClean="0">
                <a:solidFill>
                  <a:srgbClr val="6600FF"/>
                </a:solidFill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sz="2400" b="1" i="1" dirty="0" smtClean="0">
                <a:solidFill>
                  <a:srgbClr val="6600FF"/>
                </a:solidFill>
                <a:ea typeface="新細明體" charset="-120"/>
                <a:cs typeface="Times New Roman" pitchFamily="18" charset="0"/>
              </a:rPr>
              <a:t>G</a:t>
            </a:r>
            <a:r>
              <a:rPr lang="en-US" altLang="zh-TW" sz="2400" b="1" i="1" baseline="-25000" dirty="0" smtClean="0">
                <a:solidFill>
                  <a:srgbClr val="6600FF"/>
                </a:solidFill>
                <a:ea typeface="新細明體" charset="-120"/>
                <a:cs typeface="Times New Roman" pitchFamily="18" charset="0"/>
              </a:rPr>
              <a:t>V</a:t>
            </a:r>
            <a:r>
              <a:rPr lang="en-US" altLang="zh-TW" sz="2400" i="1" baseline="-25000" dirty="0" smtClean="0">
                <a:ea typeface="新細明體" charset="-120"/>
                <a:cs typeface="Times New Roman" pitchFamily="18" charset="0"/>
              </a:rPr>
              <a:t>.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sz="2400" i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G</a:t>
            </a:r>
            <a:r>
              <a:rPr lang="en-US" altLang="zh-TW" sz="2400" i="1" baseline="-25000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S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 does not change significantly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As the amount of </a:t>
            </a:r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undercooling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 Δ</a:t>
            </a:r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increases, critical nucleus size decreases.</a:t>
            </a:r>
          </a:p>
          <a:p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Critical radius is related to undercooling by relation  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550650"/>
              </p:ext>
            </p:extLst>
          </p:nvPr>
        </p:nvGraphicFramePr>
        <p:xfrm>
          <a:off x="1366838" y="4111625"/>
          <a:ext cx="2497137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方程式" r:id="rId3" imgW="876240" imgH="444240" progId="Equation.3">
                  <p:embed/>
                </p:oleObj>
              </mc:Choice>
              <mc:Fallback>
                <p:oleObj name="方程式" r:id="rId3" imgW="876240" imgH="44424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4111625"/>
                        <a:ext cx="2497137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0" y="3900488"/>
            <a:ext cx="39812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b="0" i="1" dirty="0">
                <a:ea typeface="新細明體" charset="-120"/>
              </a:rPr>
              <a:t>r</a:t>
            </a:r>
            <a:r>
              <a:rPr lang="en-US" altLang="zh-TW" sz="2400" b="0" dirty="0">
                <a:ea typeface="新細明體" charset="-120"/>
              </a:rPr>
              <a:t>* = </a:t>
            </a:r>
            <a:r>
              <a:rPr lang="en-US" altLang="zh-TW" sz="2400" b="0" dirty="0" smtClean="0">
                <a:ea typeface="新細明體" charset="-120"/>
              </a:rPr>
              <a:t>Critical </a:t>
            </a:r>
            <a:r>
              <a:rPr lang="en-US" altLang="zh-TW" sz="2400" b="0" dirty="0">
                <a:ea typeface="新細明體" charset="-120"/>
              </a:rPr>
              <a:t>radius of nucleus</a:t>
            </a:r>
          </a:p>
          <a:p>
            <a:pPr eaLnBrk="1" hangingPunct="1"/>
            <a:r>
              <a:rPr lang="en-US" altLang="zh-TW" sz="2400" b="0" i="1" dirty="0">
                <a:ea typeface="新細明體" charset="-120"/>
                <a:cs typeface="Times New Roman" pitchFamily="18" charset="0"/>
              </a:rPr>
              <a:t>γ</a:t>
            </a:r>
            <a:r>
              <a:rPr lang="en-US" altLang="zh-TW" sz="2400" b="0" dirty="0">
                <a:ea typeface="新細明體" charset="-120"/>
                <a:cs typeface="Times New Roman" pitchFamily="18" charset="0"/>
              </a:rPr>
              <a:t> = Surface free energy</a:t>
            </a:r>
          </a:p>
          <a:p>
            <a:pPr eaLnBrk="1" hangingPunct="1"/>
            <a:r>
              <a:rPr lang="en-US" altLang="zh-TW" sz="2400" b="0" dirty="0" err="1"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sz="2400" b="0" i="1" dirty="0" err="1">
                <a:ea typeface="新細明體" charset="-120"/>
                <a:cs typeface="Times New Roman" pitchFamily="18" charset="0"/>
              </a:rPr>
              <a:t>H</a:t>
            </a:r>
            <a:r>
              <a:rPr lang="en-US" altLang="zh-TW" sz="2400" b="0" i="1" baseline="-25000" dirty="0" err="1">
                <a:ea typeface="新細明體" charset="-120"/>
                <a:cs typeface="Times New Roman" pitchFamily="18" charset="0"/>
              </a:rPr>
              <a:t>f</a:t>
            </a:r>
            <a:r>
              <a:rPr lang="en-US" altLang="zh-TW" sz="2400" b="0" dirty="0">
                <a:ea typeface="新細明體" charset="-120"/>
                <a:cs typeface="Times New Roman" pitchFamily="18" charset="0"/>
              </a:rPr>
              <a:t> = Latent heat of fusion</a:t>
            </a:r>
          </a:p>
          <a:p>
            <a:pPr eaLnBrk="1" hangingPunct="1"/>
            <a:r>
              <a:rPr lang="en-US" altLang="zh-TW" sz="2400" b="0" dirty="0" smtClean="0"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sz="2400" b="0" i="1" dirty="0" smtClean="0"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sz="2400" b="0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400" b="0" dirty="0">
                <a:ea typeface="新細明體" charset="-120"/>
                <a:cs typeface="Times New Roman" pitchFamily="18" charset="0"/>
              </a:rPr>
              <a:t>= Amount of undercooling.</a:t>
            </a:r>
          </a:p>
          <a:p>
            <a:pPr eaLnBrk="1" hangingPunct="1"/>
            <a:endParaRPr lang="en-US" altLang="zh-TW" sz="2400" b="0" dirty="0">
              <a:ea typeface="新細明體" charset="-120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EEA9B8-84DF-481C-852F-C7DB0DDC4101}" type="slidenum">
              <a:rPr lang="en-US" altLang="zh-TW" sz="1800"/>
              <a:pPr eaLnBrk="1" hangingPunct="1"/>
              <a:t>10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8120"/>
            <a:ext cx="7488832" cy="54888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Critical Cu Radius Versus </a:t>
            </a:r>
            <a:r>
              <a:rPr lang="en-US" altLang="zh-TW" sz="3600" b="1" kern="0" dirty="0" smtClean="0">
                <a:ea typeface="新細明體" charset="-120"/>
                <a:sym typeface="Symbol"/>
              </a:rPr>
              <a:t>T</a:t>
            </a:r>
            <a:endParaRPr lang="en-US" altLang="zh-TW" sz="3600" b="1" kern="0" dirty="0" smtClean="0">
              <a:ea typeface="新細明體" charset="-120"/>
            </a:endParaRP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3059832" y="4005064"/>
            <a:ext cx="7920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>
            <a:off x="3995936" y="4797152"/>
            <a:ext cx="9361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文字方塊 9"/>
          <p:cNvSpPr txBox="1"/>
          <p:nvPr/>
        </p:nvSpPr>
        <p:spPr>
          <a:xfrm>
            <a:off x="3335051" y="5445224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 nm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349358" y="452102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胚</a:t>
            </a:r>
            <a:r>
              <a:rPr lang="zh-TW" altLang="en-US" dirty="0">
                <a:solidFill>
                  <a:srgbClr val="0000FF"/>
                </a:solidFill>
              </a:rPr>
              <a:t>核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434213" y="367696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晶核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8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Heterogeneous Nucleation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908720"/>
            <a:ext cx="7745486" cy="5596656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Nucleation occurs in a liquid on the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surfaces</a:t>
            </a:r>
            <a:r>
              <a:rPr lang="en-US" altLang="zh-TW" sz="2400" dirty="0" smtClean="0">
                <a:ea typeface="新細明體" charset="-120"/>
              </a:rPr>
              <a:t> of structural material. e.g.: Container surface, Insoluble impurities.</a:t>
            </a:r>
          </a:p>
          <a:p>
            <a:r>
              <a:rPr lang="en-US" altLang="zh-TW" sz="2400" dirty="0" smtClean="0">
                <a:ea typeface="新細明體" charset="-120"/>
              </a:rPr>
              <a:t>These structures, called </a:t>
            </a:r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nucleating agents</a:t>
            </a:r>
            <a:r>
              <a:rPr lang="en-US" altLang="zh-TW" sz="2400" dirty="0" smtClean="0">
                <a:ea typeface="新細明體" charset="-120"/>
              </a:rPr>
              <a:t>, lower the free energy required to form stable nucleus.</a:t>
            </a:r>
          </a:p>
          <a:p>
            <a:endParaRPr lang="en-US" altLang="zh-TW" sz="2400" dirty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Nucleating agents also 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lower the critical size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Smaller amount of undercooling is required to solidify. 0.1-10 K vs. 100-300 K. Used excessively in industries.</a:t>
            </a:r>
          </a:p>
          <a:p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12304" name="Slide Number Placeholder 1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0B0C02-5BEC-4887-8C4E-875C14C1260C}" type="slidenum">
              <a:rPr lang="en-US" altLang="zh-TW" sz="1800"/>
              <a:pPr eaLnBrk="1" hangingPunct="1"/>
              <a:t>12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7545252" cy="2376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Growth of Crystals and Grain Structure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206680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Nucleus grow into crystals in different orientations.</a:t>
            </a:r>
          </a:p>
          <a:p>
            <a:r>
              <a:rPr lang="en-US" altLang="zh-TW" sz="2400" b="1" i="1" dirty="0" smtClean="0">
                <a:solidFill>
                  <a:srgbClr val="6600FF"/>
                </a:solidFill>
                <a:ea typeface="新細明體" charset="-120"/>
              </a:rPr>
              <a:t>Crystal boundaries 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are formed </a:t>
            </a:r>
            <a:r>
              <a:rPr lang="en-US" altLang="zh-TW" sz="2400" dirty="0" smtClean="0">
                <a:ea typeface="新細明體" charset="-120"/>
              </a:rPr>
              <a:t>when crystals join together at complete solidification. </a:t>
            </a:r>
          </a:p>
          <a:p>
            <a:r>
              <a:rPr lang="en-US" altLang="zh-TW" sz="2400" dirty="0" smtClean="0">
                <a:ea typeface="新細明體" charset="-120"/>
              </a:rPr>
              <a:t>Crystals in solidified metals are called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grains</a:t>
            </a:r>
            <a:r>
              <a:rPr lang="en-US" altLang="zh-TW" sz="2400" dirty="0" smtClean="0">
                <a:ea typeface="新細明體" charset="-120"/>
              </a:rPr>
              <a:t>. 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Polycrystalline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Grains are separated by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grain boundaries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More the number of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nucleation sites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available, more the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number of grains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formed. </a:t>
            </a:r>
          </a:p>
          <a:p>
            <a:r>
              <a:rPr lang="en-US" altLang="zh-TW" sz="2400" dirty="0" smtClean="0">
                <a:ea typeface="新細明體" charset="-120"/>
              </a:rPr>
              <a:t>Coarse grain vs.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fine grain</a:t>
            </a:r>
          </a:p>
        </p:txBody>
      </p:sp>
      <p:pic>
        <p:nvPicPr>
          <p:cNvPr id="13316" name="Picture 11" descr="C:\Documents and Settings\Naveen\Desktop\Mcgraw\jpegs\crystal growt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51593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511125" y="5877272"/>
            <a:ext cx="3052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Nuclei growing into grains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forming </a:t>
            </a:r>
            <a:r>
              <a:rPr lang="en-US" altLang="zh-TW" dirty="0">
                <a:ea typeface="新細明體" charset="-120"/>
              </a:rPr>
              <a:t>grain boundaries</a:t>
            </a:r>
          </a:p>
        </p:txBody>
      </p:sp>
      <p:sp>
        <p:nvSpPr>
          <p:cNvPr id="13318" name="Line 13"/>
          <p:cNvSpPr>
            <a:spLocks noChangeShapeType="1"/>
          </p:cNvSpPr>
          <p:nvPr/>
        </p:nvSpPr>
        <p:spPr bwMode="auto">
          <a:xfrm flipV="1">
            <a:off x="3581400" y="5867400"/>
            <a:ext cx="762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0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E4A4CE-B4CE-47AC-A82B-3433747DC575}" type="slidenum">
              <a:rPr lang="en-US" altLang="zh-TW" sz="1800"/>
              <a:pPr eaLnBrk="1" hangingPunct="1"/>
              <a:t>13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7236296" y="20608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6600"/>
                </a:solidFill>
              </a:rPr>
              <a:t>多</a:t>
            </a:r>
            <a:r>
              <a:rPr lang="zh-TW" altLang="en-US" dirty="0">
                <a:solidFill>
                  <a:srgbClr val="006600"/>
                </a:solidFill>
              </a:rPr>
              <a:t>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Types of Grains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7990656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b="1" dirty="0" err="1" smtClean="0">
                <a:solidFill>
                  <a:srgbClr val="0000FF"/>
                </a:solidFill>
                <a:ea typeface="新細明體" charset="-120"/>
              </a:rPr>
              <a:t>Equiaxed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Grains</a:t>
            </a:r>
            <a:r>
              <a:rPr lang="zh-TW" altLang="en-US" sz="2400" b="1" dirty="0" smtClean="0">
                <a:solidFill>
                  <a:srgbClr val="0000FF"/>
                </a:solidFill>
                <a:ea typeface="新細明體" charset="-120"/>
              </a:rPr>
              <a:t>等軸晶</a:t>
            </a:r>
            <a:r>
              <a:rPr lang="en-US" altLang="zh-TW" sz="2400" b="1" dirty="0" smtClean="0">
                <a:ea typeface="新細明體" charset="-120"/>
              </a:rPr>
              <a:t>: 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1800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Crystals, smaller in size, grow equally in all directions.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Formed at the sites of high concentration of the nuclei.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Example: Cold mold wall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(Large undercooling)</a:t>
            </a:r>
            <a:endParaRPr lang="en-US" altLang="zh-TW" sz="18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Columnar Grains</a:t>
            </a:r>
            <a:r>
              <a:rPr lang="zh-TW" altLang="en-US" sz="2400" b="1" dirty="0" smtClean="0">
                <a:solidFill>
                  <a:srgbClr val="FF0000"/>
                </a:solidFill>
                <a:ea typeface="新細明體" charset="-120"/>
              </a:rPr>
              <a:t>柱狀晶</a:t>
            </a:r>
            <a:r>
              <a:rPr lang="en-US" altLang="zh-TW" sz="2400" dirty="0" smtClean="0">
                <a:ea typeface="新細明體" charset="-120"/>
              </a:rPr>
              <a:t>: 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sz="2000" dirty="0" smtClean="0">
                <a:ea typeface="新細明體" charset="-120"/>
              </a:rPr>
              <a:t>Long thin and coarse.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sz="2000" dirty="0" smtClean="0">
                <a:ea typeface="新細明體" charset="-120"/>
              </a:rPr>
              <a:t>Grow predominantly in one direction.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sz="2000" dirty="0" smtClean="0">
                <a:ea typeface="新細明體" charset="-120"/>
              </a:rPr>
              <a:t>Formed at the sites of slow cooling</a:t>
            </a:r>
          </a:p>
          <a:p>
            <a:pPr marL="800100" lvl="2" indent="-438150">
              <a:buFont typeface="Wingdings" pitchFamily="2" charset="2"/>
              <a:buNone/>
            </a:pPr>
            <a:r>
              <a:rPr lang="en-US" altLang="zh-TW" sz="2000" dirty="0" smtClean="0">
                <a:ea typeface="新細明體" charset="-120"/>
              </a:rPr>
              <a:t>       and steep temperature gradient.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sz="2000" dirty="0" smtClean="0">
                <a:ea typeface="新細明體" charset="-120"/>
              </a:rPr>
              <a:t>Example: Grains that are away from</a:t>
            </a:r>
            <a:br>
              <a:rPr lang="en-US" altLang="zh-TW" sz="2000" dirty="0" smtClean="0">
                <a:ea typeface="新細明體" charset="-120"/>
              </a:rPr>
            </a:br>
            <a:r>
              <a:rPr lang="en-US" altLang="zh-TW" sz="2000" dirty="0" smtClean="0">
                <a:ea typeface="新細明體" charset="-120"/>
              </a:rPr>
              <a:t>the mold wall.</a:t>
            </a:r>
            <a:r>
              <a:rPr lang="en-US" altLang="zh-TW" sz="1800" dirty="0" smtClean="0">
                <a:ea typeface="新細明體" charset="-120"/>
              </a:rPr>
              <a:t> 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124200" y="5638800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>
                <a:ea typeface="新細明體" charset="-120"/>
              </a:rPr>
              <a:t>Columnar Grains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2879725" y="61341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>
                <a:ea typeface="新細明體" charset="-120"/>
              </a:rPr>
              <a:t>Equiaxed Grains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7848600" y="2362200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>
                <a:ea typeface="新細明體" charset="-120"/>
              </a:rPr>
              <a:t>Mold</a:t>
            </a:r>
          </a:p>
        </p:txBody>
      </p:sp>
      <p:pic>
        <p:nvPicPr>
          <p:cNvPr id="14343" name="Picture 12" descr="C:\Documents and Settings\Naveen\Desktop\Mcgraw\jpegs\edited\moldg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570"/>
            <a:ext cx="3445396" cy="368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Line 7"/>
          <p:cNvSpPr>
            <a:spLocks noChangeShapeType="1"/>
          </p:cNvSpPr>
          <p:nvPr/>
        </p:nvSpPr>
        <p:spPr bwMode="auto">
          <a:xfrm flipH="1" flipV="1">
            <a:off x="8153400" y="2667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5" name="Line 5"/>
          <p:cNvSpPr>
            <a:spLocks noChangeShapeType="1"/>
          </p:cNvSpPr>
          <p:nvPr/>
        </p:nvSpPr>
        <p:spPr bwMode="auto">
          <a:xfrm flipV="1">
            <a:off x="5105400" y="4953000"/>
            <a:ext cx="1554832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6" name="Line 6"/>
          <p:cNvSpPr>
            <a:spLocks noChangeShapeType="1"/>
          </p:cNvSpPr>
          <p:nvPr/>
        </p:nvSpPr>
        <p:spPr bwMode="auto">
          <a:xfrm flipV="1">
            <a:off x="4800600" y="5791200"/>
            <a:ext cx="1715616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8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3B8521-3B45-4A72-AFD1-983FD0420780}" type="slidenum">
              <a:rPr lang="en-US" altLang="zh-TW" sz="1800"/>
              <a:pPr eaLnBrk="1" hangingPunct="1"/>
              <a:t>14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2001"/>
            <a:ext cx="8208912" cy="487171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Solidification Structure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5733256"/>
            <a:ext cx="7992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3763" indent="-893763"/>
            <a:r>
              <a:rPr lang="en-US" altLang="zh-TW" dirty="0" smtClean="0">
                <a:solidFill>
                  <a:srgbClr val="CC6600"/>
                </a:solidFill>
              </a:rPr>
              <a:t>Fig. 4.7 </a:t>
            </a:r>
            <a:r>
              <a:rPr lang="en-US" altLang="zh-TW" b="0" dirty="0" smtClean="0"/>
              <a:t>	(a) Schematic drawing of a </a:t>
            </a:r>
            <a:r>
              <a:rPr lang="en-US" altLang="zh-TW" b="0" dirty="0" smtClean="0">
                <a:solidFill>
                  <a:srgbClr val="0000FF"/>
                </a:solidFill>
              </a:rPr>
              <a:t>solidification metal grain structure </a:t>
            </a:r>
            <a:r>
              <a:rPr lang="en-US" altLang="zh-TW" b="0" dirty="0" smtClean="0"/>
              <a:t>produced by using a cold mold. (b) Transverse section through an ingot of </a:t>
            </a:r>
            <a:r>
              <a:rPr lang="en-US" altLang="zh-TW" b="0" dirty="0" smtClean="0">
                <a:solidFill>
                  <a:srgbClr val="6600FF"/>
                </a:solidFill>
              </a:rPr>
              <a:t>Al-110</a:t>
            </a:r>
            <a:r>
              <a:rPr lang="en-US" altLang="zh-TW" b="0" dirty="0" smtClean="0"/>
              <a:t>0 (99.0% Al).</a:t>
            </a: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287433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Casting in Industries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790711" y="1066800"/>
            <a:ext cx="3245785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In industries, molten metal is cast into either semi finished or finished parts.</a:t>
            </a:r>
          </a:p>
          <a:p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Forgings vs. Casting</a:t>
            </a:r>
          </a:p>
          <a:p>
            <a:r>
              <a:rPr lang="en-US" altLang="zh-TW" sz="2400" dirty="0" smtClean="0">
                <a:ea typeface="新細明體" charset="-120"/>
              </a:rPr>
              <a:t>Sheet ingot</a:t>
            </a:r>
            <a:r>
              <a:rPr lang="zh-TW" altLang="en-US" sz="2400" dirty="0" smtClean="0">
                <a:ea typeface="新細明體" charset="-120"/>
              </a:rPr>
              <a:t>板鑄錠</a:t>
            </a:r>
            <a:r>
              <a:rPr lang="en-US" altLang="zh-TW" sz="2400" dirty="0" smtClean="0">
                <a:ea typeface="新細明體" charset="-120"/>
              </a:rPr>
              <a:t>vs.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Extrusion billet</a:t>
            </a:r>
            <a:r>
              <a:rPr lang="zh-TW" altLang="en-US" sz="2400" dirty="0" smtClean="0">
                <a:ea typeface="新細明體" charset="-120"/>
              </a:rPr>
              <a:t>擠錠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In the steel industry, 60%: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Stationary molds;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40%: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Continuous casting. 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213267" y="5838363"/>
            <a:ext cx="3862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6600FF"/>
                </a:solidFill>
                <a:ea typeface="新細明體" charset="-120"/>
              </a:rPr>
              <a:t>Direct-Chill </a:t>
            </a:r>
            <a:r>
              <a:rPr lang="en-US" altLang="zh-TW" sz="2400" dirty="0" err="1">
                <a:solidFill>
                  <a:srgbClr val="6600FF"/>
                </a:solidFill>
                <a:ea typeface="新細明體" charset="-120"/>
              </a:rPr>
              <a:t>semicontinuous</a:t>
            </a:r>
            <a:endParaRPr lang="en-US" altLang="zh-TW" sz="2400" dirty="0">
              <a:solidFill>
                <a:srgbClr val="6600FF"/>
              </a:solidFill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casting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unit for aluminum</a:t>
            </a:r>
          </a:p>
        </p:txBody>
      </p:sp>
      <p:pic>
        <p:nvPicPr>
          <p:cNvPr id="15368" name="Picture 13" descr="smi53586_04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2726"/>
            <a:ext cx="5611199" cy="452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B8B999-BC2A-448F-902A-E4B886EC0A4F}" type="slidenum">
              <a:rPr lang="en-US" altLang="zh-TW" sz="1800"/>
              <a:pPr eaLnBrk="1" hangingPunct="1"/>
              <a:t>16</a:t>
            </a:fld>
            <a:endParaRPr lang="en-US" altLang="zh-TW" sz="1800"/>
          </a:p>
        </p:txBody>
      </p:sp>
      <p:sp>
        <p:nvSpPr>
          <p:cNvPr id="9" name="矩形 8"/>
          <p:cNvSpPr/>
          <p:nvPr/>
        </p:nvSpPr>
        <p:spPr>
          <a:xfrm>
            <a:off x="5790711" y="5877272"/>
            <a:ext cx="2932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sz="2400" dirty="0">
                <a:solidFill>
                  <a:srgbClr val="0000FF"/>
                </a:solidFill>
              </a:rPr>
              <a:t>Iron Smelting: Video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200800" cy="608951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Continuous Casting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426467" y="6093296"/>
            <a:ext cx="370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Slab or Stripe</a:t>
            </a:r>
            <a:r>
              <a:rPr lang="en-US" altLang="zh-TW" sz="2400" dirty="0" smtClean="0"/>
              <a:t>  </a:t>
            </a:r>
            <a:r>
              <a:rPr lang="zh-TW" altLang="en-US" sz="2400" dirty="0" smtClean="0"/>
              <a:t>厚</a:t>
            </a:r>
            <a:r>
              <a:rPr lang="zh-TW" altLang="en-US" sz="2400" dirty="0"/>
              <a:t>坯</a:t>
            </a:r>
            <a:r>
              <a:rPr lang="zh-TW" altLang="en-US" sz="2400" dirty="0" smtClean="0"/>
              <a:t>或薄片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321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Grain Structure in Industrial Castings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To produce cast ingots with fine grain size, </a:t>
            </a:r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grain refiners </a:t>
            </a:r>
            <a:r>
              <a:rPr lang="en-US" altLang="zh-TW" sz="2400" dirty="0" smtClean="0">
                <a:ea typeface="新細明體" charset="-120"/>
              </a:rPr>
              <a:t>are added. Fine dispersion of heterogeneous nuclei.</a:t>
            </a:r>
          </a:p>
          <a:p>
            <a:r>
              <a:rPr lang="en-US" altLang="zh-TW" sz="2400" dirty="0" smtClean="0">
                <a:ea typeface="新細明體" charset="-120"/>
              </a:rPr>
              <a:t>Example: For aluminum alloy, small amount of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Titanium, Boron or Zirconium</a:t>
            </a:r>
            <a:r>
              <a:rPr lang="en-US" altLang="zh-TW" sz="2400" dirty="0" smtClean="0">
                <a:ea typeface="新細明體" charset="-120"/>
              </a:rPr>
              <a:t> is added.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889125" y="59817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 dirty="0">
                <a:ea typeface="新細明體" charset="-120"/>
              </a:rPr>
              <a:t>(a)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004048" y="60198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 dirty="0">
                <a:ea typeface="新細明體" charset="-120"/>
              </a:rPr>
              <a:t>(b)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732240" y="2636912"/>
            <a:ext cx="22336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Grain  structure of</a:t>
            </a:r>
          </a:p>
          <a:p>
            <a:pPr eaLnBrk="1" hangingPunct="1"/>
            <a:r>
              <a:rPr lang="en-US" altLang="zh-TW" b="0" dirty="0">
                <a:ea typeface="新細明體" charset="-120"/>
              </a:rPr>
              <a:t>Aluminum cast </a:t>
            </a:r>
          </a:p>
          <a:p>
            <a:pPr eaLnBrk="1" hangingPunct="1"/>
            <a:r>
              <a:rPr lang="en-US" altLang="zh-TW" b="0" dirty="0" smtClean="0">
                <a:ea typeface="新細明體" charset="-120"/>
              </a:rPr>
              <a:t>(0.15-m-diameter extrusion ingot) without </a:t>
            </a:r>
            <a:r>
              <a:rPr lang="en-US" altLang="zh-TW" b="0" dirty="0">
                <a:ea typeface="新細明體" charset="-120"/>
              </a:rPr>
              <a:t>(a) and </a:t>
            </a:r>
          </a:p>
          <a:p>
            <a:pPr eaLnBrk="1" hangingPunct="1"/>
            <a:r>
              <a:rPr lang="en-US" altLang="zh-TW" b="0" dirty="0" smtClean="0">
                <a:ea typeface="新細明體" charset="-120"/>
              </a:rPr>
              <a:t>with </a:t>
            </a:r>
            <a:r>
              <a:rPr lang="en-US" altLang="zh-TW" b="0" dirty="0">
                <a:ea typeface="新細明體" charset="-120"/>
              </a:rPr>
              <a:t>(</a:t>
            </a:r>
            <a:r>
              <a:rPr lang="en-US" altLang="zh-TW" b="0" dirty="0" smtClean="0">
                <a:ea typeface="新細明體" charset="-120"/>
              </a:rPr>
              <a:t>b) grain </a:t>
            </a:r>
            <a:r>
              <a:rPr lang="en-US" altLang="zh-TW" b="0" dirty="0">
                <a:ea typeface="新細明體" charset="-120"/>
              </a:rPr>
              <a:t>refiners.</a:t>
            </a:r>
          </a:p>
        </p:txBody>
      </p:sp>
      <p:pic>
        <p:nvPicPr>
          <p:cNvPr id="17416" name="Picture 12" descr="smi53586_04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3188"/>
            <a:ext cx="59293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F85051-D2AE-436E-B2B8-429DA9A9754D}" type="slidenum">
              <a:rPr lang="en-US" altLang="zh-TW" sz="1800"/>
              <a:pPr eaLnBrk="1" hangingPunct="1"/>
              <a:t>18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7308304" y="148478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晶粒細化劑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Solidification of Single </a:t>
            </a:r>
            <a:r>
              <a:rPr lang="en-US" altLang="zh-TW" sz="3600" b="1" dirty="0">
                <a:ea typeface="新細明體" charset="-120"/>
              </a:rPr>
              <a:t>Crystal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066800"/>
            <a:ext cx="8511926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For some applications (e.g.: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Gas turbine blades</a:t>
            </a:r>
            <a:r>
              <a:rPr lang="en-US" altLang="zh-TW" sz="2400" dirty="0" smtClean="0">
                <a:ea typeface="新細明體" charset="-120"/>
              </a:rPr>
              <a:t>-high temperature environment), single crystals are needed. </a:t>
            </a:r>
          </a:p>
          <a:p>
            <a:r>
              <a:rPr lang="en-US" altLang="zh-TW" sz="2400" dirty="0" smtClean="0">
                <a:ea typeface="新細明體" charset="-120"/>
              </a:rPr>
              <a:t>Single crystals have high temperature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creep resistance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r>
              <a:rPr lang="en-US" altLang="zh-TW" sz="2400" dirty="0" smtClean="0">
                <a:ea typeface="新細明體" charset="-120"/>
              </a:rPr>
              <a:t>Latent heat of solidification is conducted through solidifying crystal to grow single crystal.</a:t>
            </a:r>
          </a:p>
          <a:p>
            <a:r>
              <a:rPr lang="en-US" altLang="zh-TW" sz="2400" dirty="0" smtClean="0">
                <a:ea typeface="新細明體" charset="-120"/>
              </a:rPr>
              <a:t>Growth rate is kept slow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so that temperature at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solid-liquid interface is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slightly below melting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point. </a:t>
            </a:r>
          </a:p>
          <a:p>
            <a:r>
              <a:rPr lang="en-US" altLang="zh-TW" sz="2400" dirty="0" smtClean="0">
                <a:ea typeface="新細明體" charset="-120"/>
              </a:rPr>
              <a:t>(a) </a:t>
            </a:r>
            <a:r>
              <a:rPr lang="en-US" altLang="zh-TW" sz="2400" dirty="0" err="1" smtClean="0">
                <a:solidFill>
                  <a:srgbClr val="6600FF"/>
                </a:solidFill>
                <a:ea typeface="新細明體" charset="-120"/>
              </a:rPr>
              <a:t>Equiaxed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 grain </a:t>
            </a:r>
            <a:r>
              <a:rPr lang="en-US" altLang="zh-TW" sz="2400" dirty="0" smtClean="0">
                <a:ea typeface="新細明體" charset="-120"/>
              </a:rPr>
              <a:t>vs.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(b) </a:t>
            </a: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Columnar grain </a:t>
            </a:r>
            <a:r>
              <a:rPr lang="en-US" altLang="zh-TW" sz="2400" dirty="0" smtClean="0">
                <a:ea typeface="新細明體" charset="-120"/>
              </a:rPr>
              <a:t>vs.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(c) </a:t>
            </a:r>
            <a:r>
              <a:rPr lang="en-US" altLang="zh-TW" sz="2400" dirty="0" smtClean="0">
                <a:solidFill>
                  <a:srgbClr val="0070C0"/>
                </a:solidFill>
                <a:ea typeface="新細明體" charset="-120"/>
              </a:rPr>
              <a:t>Single crystal</a:t>
            </a:r>
          </a:p>
          <a:p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40968"/>
            <a:ext cx="5125622" cy="3672408"/>
          </a:xfrm>
          <a:prstGeom prst="rect">
            <a:avLst/>
          </a:prstGeom>
        </p:spPr>
      </p:pic>
      <p:sp>
        <p:nvSpPr>
          <p:cNvPr id="1843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4944EF-C5D8-4D3D-9593-19AA1DC0A84D}" type="slidenum">
              <a:rPr lang="en-US" altLang="zh-TW" sz="1800"/>
              <a:pPr eaLnBrk="1" hangingPunct="1"/>
              <a:t>19</a:t>
            </a:fld>
            <a:endParaRPr lang="en-US" altLang="zh-TW" sz="1800"/>
          </a:p>
        </p:txBody>
      </p:sp>
      <p:sp>
        <p:nvSpPr>
          <p:cNvPr id="3" name="文字方塊 2"/>
          <p:cNvSpPr txBox="1"/>
          <p:nvPr/>
        </p:nvSpPr>
        <p:spPr>
          <a:xfrm>
            <a:off x="4617100" y="76470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氣渦輪葉片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84168" y="162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mtClean="0">
                <a:solidFill>
                  <a:srgbClr val="0000FF"/>
                </a:solidFill>
              </a:rPr>
              <a:t>抗潛變</a:t>
            </a:r>
            <a:endParaRPr lang="zh-TW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2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9" y="764704"/>
            <a:ext cx="4805189" cy="58326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Ni-based </a:t>
            </a:r>
            <a:r>
              <a:rPr lang="en-US" altLang="zh-TW" sz="3600" b="1" kern="0" dirty="0" err="1" smtClean="0">
                <a:ea typeface="新細明體" charset="-120"/>
              </a:rPr>
              <a:t>Superalloy</a:t>
            </a:r>
            <a:r>
              <a:rPr lang="en-US" altLang="zh-TW" sz="3600" b="1" kern="0" dirty="0" smtClean="0">
                <a:ea typeface="新細明體" charset="-120"/>
              </a:rPr>
              <a:t> Dendrites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36096" y="980728"/>
            <a:ext cx="3456384" cy="56166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/>
            <a:r>
              <a:rPr lang="en-US" altLang="zh-TW" sz="2800" b="0" kern="0" dirty="0" smtClean="0">
                <a:ea typeface="新細明體" charset="-120"/>
              </a:rPr>
              <a:t>The solidification of the alloy takes place over a range of tempt.</a:t>
            </a:r>
          </a:p>
          <a:p>
            <a:pPr marL="266700" indent="-266700"/>
            <a:r>
              <a:rPr lang="en-US" altLang="zh-TW" sz="2800" b="0" kern="0" dirty="0" smtClean="0">
                <a:ea typeface="新細明體" charset="-120"/>
              </a:rPr>
              <a:t>A pasty form that  consists of tree-like solid structures  (dendrite) and liquid metal.</a:t>
            </a:r>
          </a:p>
          <a:p>
            <a:pPr marL="266700" indent="-266700"/>
            <a:r>
              <a:rPr lang="en-US" altLang="zh-TW" sz="2800" b="0" kern="0" dirty="0" smtClean="0">
                <a:ea typeface="新細明體" charset="-120"/>
              </a:rPr>
              <a:t> </a:t>
            </a:r>
            <a:r>
              <a:rPr lang="en-US" altLang="zh-TW" sz="2800" b="0" kern="0" dirty="0" smtClean="0">
                <a:solidFill>
                  <a:srgbClr val="FF0000"/>
                </a:solidFill>
                <a:ea typeface="新細明體" charset="-120"/>
              </a:rPr>
              <a:t>L</a:t>
            </a:r>
            <a:r>
              <a:rPr lang="en-US" altLang="zh-TW" sz="2800" b="0" kern="0" dirty="0" smtClean="0">
                <a:ea typeface="新細明體" charset="-120"/>
              </a:rPr>
              <a:t> </a:t>
            </a:r>
            <a:r>
              <a:rPr lang="en-US" altLang="zh-TW" sz="2800" b="0" kern="0" dirty="0" smtClean="0">
                <a:ea typeface="新細明體" charset="-120"/>
                <a:sym typeface="Symbol"/>
              </a:rPr>
              <a:t> </a:t>
            </a:r>
            <a:br>
              <a:rPr lang="en-US" altLang="zh-TW" sz="2800" b="0" kern="0" dirty="0" smtClean="0">
                <a:ea typeface="新細明體" charset="-120"/>
                <a:sym typeface="Symbol"/>
              </a:rPr>
            </a:br>
            <a:r>
              <a:rPr lang="en-US" altLang="zh-TW" sz="2800" b="0" kern="0" dirty="0" smtClean="0">
                <a:ea typeface="新細明體" charset="-120"/>
                <a:sym typeface="Symbol"/>
              </a:rPr>
              <a:t> </a:t>
            </a:r>
            <a:r>
              <a:rPr lang="en-US" altLang="zh-TW" sz="2800" b="0" kern="0" dirty="0" smtClean="0">
                <a:solidFill>
                  <a:srgbClr val="FF0000"/>
                </a:solidFill>
                <a:ea typeface="新細明體" charset="-120"/>
                <a:sym typeface="Symbol"/>
              </a:rPr>
              <a:t>L </a:t>
            </a:r>
            <a:r>
              <a:rPr lang="en-US" altLang="zh-TW" sz="2800" b="0" kern="0" dirty="0" smtClean="0">
                <a:ea typeface="新細明體" charset="-120"/>
                <a:sym typeface="Symbol"/>
              </a:rPr>
              <a:t>+ </a:t>
            </a:r>
            <a:r>
              <a:rPr lang="en-US" altLang="zh-TW" sz="2800" b="0" kern="0" dirty="0" smtClean="0">
                <a:solidFill>
                  <a:srgbClr val="0000FF"/>
                </a:solidFill>
                <a:ea typeface="新細明體" charset="-120"/>
                <a:sym typeface="Symbol"/>
              </a:rPr>
              <a:t>S</a:t>
            </a:r>
            <a:r>
              <a:rPr lang="en-US" altLang="zh-TW" sz="2800" b="0" kern="0" dirty="0" smtClean="0">
                <a:ea typeface="新細明體" charset="-120"/>
                <a:sym typeface="Symbol"/>
              </a:rPr>
              <a:t> </a:t>
            </a:r>
            <a:r>
              <a:rPr lang="en-US" altLang="zh-TW" sz="2800" b="0" kern="0" dirty="0">
                <a:ea typeface="新細明體" charset="-120"/>
                <a:sym typeface="Symbol"/>
              </a:rPr>
              <a:t>(</a:t>
            </a:r>
            <a:r>
              <a:rPr lang="en-US" altLang="zh-TW" sz="2800" b="0" kern="0" dirty="0" smtClean="0">
                <a:ea typeface="新細明體" charset="-120"/>
                <a:sym typeface="Symbol"/>
              </a:rPr>
              <a:t>Dendrites) </a:t>
            </a:r>
            <a:br>
              <a:rPr lang="en-US" altLang="zh-TW" sz="2800" b="0" kern="0" dirty="0" smtClean="0">
                <a:ea typeface="新細明體" charset="-120"/>
                <a:sym typeface="Symbol"/>
              </a:rPr>
            </a:br>
            <a:r>
              <a:rPr lang="en-US" altLang="zh-TW" sz="2800" b="0" kern="0" dirty="0" smtClean="0">
                <a:ea typeface="新細明體" charset="-120"/>
                <a:sym typeface="Symbol"/>
              </a:rPr>
              <a:t>  </a:t>
            </a:r>
            <a:r>
              <a:rPr lang="en-US" altLang="zh-TW" sz="2800" b="0" kern="0" dirty="0" smtClean="0">
                <a:solidFill>
                  <a:srgbClr val="0000FF"/>
                </a:solidFill>
                <a:ea typeface="新細明體" charset="-120"/>
                <a:sym typeface="Symbol"/>
              </a:rPr>
              <a:t>S</a:t>
            </a:r>
            <a:r>
              <a:rPr lang="en-US" altLang="zh-TW" sz="2800" b="0" kern="0" dirty="0" smtClean="0">
                <a:ea typeface="新細明體" charset="-120"/>
                <a:sym typeface="Symbol"/>
              </a:rPr>
              <a:t> (Grains)</a:t>
            </a:r>
            <a:endParaRPr lang="en-US" altLang="zh-TW" sz="2800" b="0" kern="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972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4" name="Picture 10" descr="smi53586_04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1829" cy="509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1560" y="6135687"/>
            <a:ext cx="8062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Fig. 4.12  </a:t>
            </a:r>
            <a:r>
              <a:rPr lang="en-US" altLang="zh-TW" sz="2400" b="0" dirty="0" smtClean="0">
                <a:ea typeface="新細明體" charset="-120"/>
              </a:rPr>
              <a:t>Growth </a:t>
            </a:r>
            <a:r>
              <a:rPr lang="en-US" altLang="zh-TW" sz="2400" b="0" dirty="0">
                <a:ea typeface="新細明體" charset="-120"/>
              </a:rPr>
              <a:t>of </a:t>
            </a:r>
            <a:r>
              <a:rPr lang="en-US" altLang="zh-TW" sz="2400" b="0" dirty="0" smtClean="0">
                <a:ea typeface="新細明體" charset="-120"/>
              </a:rPr>
              <a:t>single crystal </a:t>
            </a:r>
            <a:r>
              <a:rPr lang="en-US" altLang="zh-TW" sz="2400" b="0" dirty="0">
                <a:ea typeface="新細明體" charset="-120"/>
              </a:rPr>
              <a:t>for </a:t>
            </a:r>
            <a:r>
              <a:rPr lang="en-US" altLang="zh-TW" sz="2400" b="0" dirty="0" smtClean="0">
                <a:ea typeface="新細明體" charset="-120"/>
              </a:rPr>
              <a:t>turbine airfoil</a:t>
            </a:r>
            <a:r>
              <a:rPr lang="zh-TW" altLang="en-US" sz="2400" b="0" dirty="0" smtClean="0">
                <a:ea typeface="新細明體" charset="-120"/>
              </a:rPr>
              <a:t>渦輪翼片</a:t>
            </a:r>
            <a:r>
              <a:rPr lang="en-US" altLang="zh-TW" sz="2400" b="0" dirty="0" smtClean="0">
                <a:ea typeface="新細明體" charset="-120"/>
              </a:rPr>
              <a:t>.</a:t>
            </a:r>
            <a:endParaRPr lang="en-US" altLang="zh-TW" sz="2400" b="0" dirty="0">
              <a:ea typeface="新細明體" charset="-120"/>
            </a:endParaRP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3275856" y="4797152"/>
            <a:ext cx="7200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5796136" y="2636912"/>
            <a:ext cx="165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Starter</a:t>
            </a:r>
            <a:r>
              <a:rPr lang="en-US" altLang="zh-TW" dirty="0" smtClean="0"/>
              <a:t> with a pigtail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380123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(single -crystal </a:t>
            </a:r>
            <a:r>
              <a:rPr lang="en-US" altLang="zh-TW" dirty="0" smtClean="0">
                <a:solidFill>
                  <a:srgbClr val="0000FF"/>
                </a:solidFill>
              </a:rPr>
              <a:t>selector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Producing a Single Crystal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138173" y="443711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選晶器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7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err="1" smtClean="0">
                <a:ea typeface="新細明體" charset="-120"/>
              </a:rPr>
              <a:t>Czochralski</a:t>
            </a:r>
            <a:r>
              <a:rPr lang="en-US" altLang="zh-TW" sz="3600" b="1" dirty="0" smtClean="0">
                <a:ea typeface="新細明體" charset="-120"/>
              </a:rPr>
              <a:t> Process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8280920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This method is used to produce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 high-quality single crystal of silicon</a:t>
            </a:r>
            <a:r>
              <a:rPr lang="en-US" altLang="zh-TW" sz="2400" dirty="0" smtClean="0">
                <a:ea typeface="新細明體" charset="-120"/>
              </a:rPr>
              <a:t> for </a:t>
            </a:r>
            <a:r>
              <a:rPr lang="en-US" altLang="zh-TW" sz="2400" b="1" i="1" dirty="0" smtClean="0">
                <a:ea typeface="新細明體" charset="-120"/>
              </a:rPr>
              <a:t>IC wafers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A seed crystal is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dipped in molten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silicon and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rotated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The seed crystal is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withdrawn</a:t>
            </a:r>
            <a:r>
              <a:rPr lang="en-US" altLang="zh-TW" sz="2400" dirty="0" smtClean="0">
                <a:ea typeface="新細明體" charset="-120"/>
              </a:rPr>
              <a:t> slowly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while silicon adheres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to seed crystal and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grows as a single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crystal (</a:t>
            </a:r>
            <a:r>
              <a:rPr lang="en-US" altLang="zh-TW" sz="2400" b="1" dirty="0" smtClean="0">
                <a:solidFill>
                  <a:srgbClr val="6600FF"/>
                </a:solidFill>
                <a:ea typeface="新細明體" charset="-120"/>
              </a:rPr>
              <a:t>12”</a:t>
            </a:r>
            <a:r>
              <a:rPr lang="en-US" altLang="zh-TW" sz="2400" dirty="0" smtClean="0">
                <a:ea typeface="新細明體" charset="-120"/>
              </a:rPr>
              <a:t>). 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19460" name="Picture 7" descr="smi53586_04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45" y="1700808"/>
            <a:ext cx="5531852" cy="467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74467A-FB74-48B3-8EA2-1D2DF58C55FD}" type="slidenum">
              <a:rPr lang="en-US" altLang="zh-TW" sz="1800"/>
              <a:pPr eaLnBrk="1" hangingPunct="1"/>
              <a:t>21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7308304" y="23488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0" dirty="0" smtClean="0"/>
              <a:t>種晶</a:t>
            </a:r>
            <a:endParaRPr lang="zh-TW" alt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Metallic Solid Solutions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62664" cy="5458544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Pure form: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99.99% Cu </a:t>
            </a:r>
            <a:r>
              <a:rPr lang="en-US" altLang="zh-TW" sz="2400" dirty="0" smtClean="0">
                <a:ea typeface="新細明體" charset="-120"/>
              </a:rPr>
              <a:t>for electronic wires,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99.99% Al </a:t>
            </a:r>
            <a:r>
              <a:rPr lang="en-US" altLang="zh-TW" sz="2400" dirty="0" smtClean="0">
                <a:ea typeface="新細明體" charset="-120"/>
              </a:rPr>
              <a:t>for decorative proposes (very bright metallic surface).</a:t>
            </a:r>
          </a:p>
          <a:p>
            <a:r>
              <a:rPr lang="en-US" altLang="zh-TW" sz="2400" dirty="0" smtClean="0">
                <a:ea typeface="新細明體" charset="-120"/>
              </a:rPr>
              <a:t>Alloys are used in most engineering applications: higher strength, corrosion resistance….</a:t>
            </a:r>
          </a:p>
          <a:p>
            <a:r>
              <a:rPr lang="en-US" altLang="zh-TW" sz="2400" dirty="0" smtClean="0">
                <a:ea typeface="新細明體" charset="-120"/>
              </a:rPr>
              <a:t>Alloy is an mixture of two or more metals and nonmetals.</a:t>
            </a:r>
          </a:p>
          <a:p>
            <a:r>
              <a:rPr lang="en-US" altLang="zh-TW" sz="2400" dirty="0" smtClean="0">
                <a:ea typeface="新細明體" charset="-120"/>
              </a:rPr>
              <a:t>Example: 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Cartridge brass </a:t>
            </a:r>
            <a:r>
              <a:rPr lang="en-US" altLang="zh-TW" dirty="0" smtClean="0">
                <a:ea typeface="新細明體" charset="-120"/>
              </a:rPr>
              <a:t>is binary alloy of 70% Cu and 30% Zinc. 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Inconel 718</a:t>
            </a:r>
            <a:r>
              <a:rPr lang="en-US" altLang="zh-TW" dirty="0" smtClean="0">
                <a:ea typeface="新細明體" charset="-120"/>
              </a:rPr>
              <a:t> is a nickel based </a:t>
            </a:r>
            <a:r>
              <a:rPr lang="en-US" altLang="zh-TW" dirty="0" err="1" smtClean="0">
                <a:ea typeface="新細明體" charset="-120"/>
              </a:rPr>
              <a:t>superalloy</a:t>
            </a:r>
            <a:r>
              <a:rPr lang="en-US" altLang="zh-TW" dirty="0" smtClean="0">
                <a:ea typeface="新細明體" charset="-120"/>
              </a:rPr>
              <a:t> with 7 elements </a:t>
            </a:r>
            <a:r>
              <a:rPr lang="en-US" altLang="zh-TW" sz="2000" dirty="0" smtClean="0">
                <a:ea typeface="新細明體" charset="-120"/>
              </a:rPr>
              <a:t>(50~55Ni-17~21Cr-4.75~5.50(</a:t>
            </a:r>
            <a:r>
              <a:rPr lang="en-US" altLang="zh-TW" sz="2000" dirty="0" err="1" smtClean="0">
                <a:ea typeface="新細明體" charset="-120"/>
              </a:rPr>
              <a:t>Nb+Ta</a:t>
            </a:r>
            <a:r>
              <a:rPr lang="en-US" altLang="zh-TW" sz="2000" dirty="0" smtClean="0">
                <a:ea typeface="新細明體" charset="-120"/>
              </a:rPr>
              <a:t>)-Balance Fe-2.8~3.3Mo-0.65~1.15Ti-0.20-0.80Al-&lt;1.0Co-&lt;0.08C-&lt;0.015P….)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Solid solution (</a:t>
            </a:r>
            <a:r>
              <a:rPr lang="zh-TW" altLang="en-US" sz="2400" b="1" dirty="0" smtClean="0">
                <a:solidFill>
                  <a:srgbClr val="FF0000"/>
                </a:solidFill>
                <a:ea typeface="新細明體" charset="-120"/>
              </a:rPr>
              <a:t>固溶體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is a simple type of alloy in which   elements are dispersed in a single phase.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b="1" dirty="0" smtClean="0">
                <a:solidFill>
                  <a:srgbClr val="6600FF"/>
                </a:solidFill>
                <a:ea typeface="新細明體" charset="-120"/>
              </a:rPr>
              <a:t>Substitutional or Interstitial </a:t>
            </a:r>
            <a:r>
              <a:rPr lang="en-US" altLang="zh-TW" sz="2400" dirty="0" smtClean="0">
                <a:ea typeface="新細明體" charset="-120"/>
              </a:rPr>
              <a:t>solid solution.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D947F5-3B7D-4E99-8522-FED2BB95281E}" type="slidenum">
              <a:rPr lang="en-US" altLang="zh-TW" sz="1800"/>
              <a:pPr eaLnBrk="1" hangingPunct="1"/>
              <a:t>22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2339752" y="32129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  <a:ea typeface="新細明體" charset="-120"/>
              </a:rPr>
              <a:t>炮</a:t>
            </a:r>
            <a:r>
              <a:rPr lang="zh-TW" altLang="en-US" dirty="0">
                <a:solidFill>
                  <a:srgbClr val="0000FF"/>
                </a:solidFill>
                <a:ea typeface="新細明體" charset="-120"/>
              </a:rPr>
              <a:t>管</a:t>
            </a:r>
            <a:r>
              <a:rPr lang="zh-TW" altLang="en-US" dirty="0" smtClean="0">
                <a:solidFill>
                  <a:srgbClr val="0000FF"/>
                </a:solidFill>
                <a:ea typeface="新細明體" charset="-120"/>
              </a:rPr>
              <a:t>黃銅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609329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6600FF"/>
                </a:solidFill>
              </a:rPr>
              <a:t>取代型或填隙型</a:t>
            </a:r>
            <a:endParaRPr lang="zh-TW" altLang="en-US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Substitutional Solid Solution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535" y="1066800"/>
            <a:ext cx="3888433" cy="5029200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Solute atoms </a:t>
            </a:r>
            <a:r>
              <a:rPr lang="en-US" altLang="zh-TW" sz="2400" dirty="0" smtClean="0">
                <a:ea typeface="新細明體" charset="-120"/>
              </a:rPr>
              <a:t>substitute for parent </a:t>
            </a: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solvent atom </a:t>
            </a:r>
            <a:r>
              <a:rPr lang="en-US" altLang="zh-TW" sz="2400" dirty="0" smtClean="0">
                <a:ea typeface="新細明體" charset="-120"/>
              </a:rPr>
              <a:t>in a crystal lattice.</a:t>
            </a:r>
          </a:p>
          <a:p>
            <a:r>
              <a:rPr lang="en-US" altLang="zh-TW" sz="2400" dirty="0" smtClean="0">
                <a:ea typeface="新細明體" charset="-120"/>
              </a:rPr>
              <a:t>The structure remains unchanged.</a:t>
            </a:r>
          </a:p>
          <a:p>
            <a:r>
              <a:rPr lang="en-US" altLang="zh-TW" sz="2400" dirty="0" smtClean="0">
                <a:ea typeface="新細明體" charset="-120"/>
              </a:rPr>
              <a:t>Lattice might get distorted  due to change in diameter of the atoms. </a:t>
            </a:r>
          </a:p>
          <a:p>
            <a:r>
              <a:rPr lang="en-US" altLang="zh-TW" sz="2400" dirty="0" smtClean="0">
                <a:ea typeface="新細明體" charset="-120"/>
              </a:rPr>
              <a:t>Solute percentage in solvent can vary from a fraction of an atomic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percent to 100%.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4644008" y="5805264"/>
            <a:ext cx="2023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00FF"/>
                </a:solidFill>
                <a:ea typeface="新細明體" charset="-120"/>
              </a:rPr>
              <a:t>Solvent atoms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7020272" y="5734942"/>
            <a:ext cx="1869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Solute atoms</a:t>
            </a:r>
          </a:p>
        </p:txBody>
      </p:sp>
      <p:pic>
        <p:nvPicPr>
          <p:cNvPr id="21510" name="Picture 12" descr="C:\Documents and Settings\Naveen\Desktop\Mcgraw\jpegs\edited\substitut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10" y="1639813"/>
            <a:ext cx="4865949" cy="330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8"/>
          <p:cNvSpPr>
            <a:spLocks noChangeShapeType="1"/>
          </p:cNvSpPr>
          <p:nvPr/>
        </p:nvSpPr>
        <p:spPr bwMode="auto">
          <a:xfrm flipV="1">
            <a:off x="5943600" y="4505497"/>
            <a:ext cx="533400" cy="1229445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 flipH="1" flipV="1">
            <a:off x="5006974" y="3294422"/>
            <a:ext cx="141089" cy="244052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6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4444A8-FB1B-4490-93F9-FF74B13FE743}" type="slidenum">
              <a:rPr lang="en-US" altLang="zh-TW" sz="1800"/>
              <a:pPr eaLnBrk="1" hangingPunct="1"/>
              <a:t>23</a:t>
            </a:fld>
            <a:endParaRPr lang="en-US" altLang="zh-TW" sz="18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6497548" y="3333390"/>
            <a:ext cx="1246275" cy="2401552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7486647" y="3883769"/>
            <a:ext cx="671464" cy="1843533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942933" y="1196752"/>
            <a:ext cx="186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(111) of FCC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Substitutional Solid Solution (Cont..)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Hume-</a:t>
            </a:r>
            <a:r>
              <a:rPr lang="en-US" altLang="zh-TW" sz="2400" b="1" dirty="0" err="1" smtClean="0">
                <a:solidFill>
                  <a:srgbClr val="FF0000"/>
                </a:solidFill>
                <a:ea typeface="新細明體" charset="-120"/>
              </a:rPr>
              <a:t>Rothery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 rules</a:t>
            </a:r>
            <a:r>
              <a:rPr lang="en-US" altLang="zh-TW" sz="2400" dirty="0" smtClean="0">
                <a:ea typeface="新細明體" charset="-120"/>
              </a:rPr>
              <a:t>: The solubility of solids is greater if 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The diameter of atoms not differ by more than 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15%</a:t>
            </a:r>
            <a:r>
              <a:rPr lang="en-US" altLang="zh-TW" dirty="0" smtClean="0">
                <a:ea typeface="新細明體" charset="-120"/>
              </a:rPr>
              <a:t>. 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Crystal structures </a:t>
            </a:r>
            <a:r>
              <a:rPr lang="en-US" altLang="zh-TW" dirty="0" smtClean="0">
                <a:ea typeface="新細明體" charset="-120"/>
              </a:rPr>
              <a:t>are the same. 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No appreciable difference in 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electronegativity</a:t>
            </a:r>
            <a:r>
              <a:rPr lang="en-US" altLang="zh-TW" dirty="0" smtClean="0">
                <a:ea typeface="新細明體" charset="-120"/>
              </a:rPr>
              <a:t> (else compounds will be formed). 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Have same 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valence</a:t>
            </a:r>
            <a:r>
              <a:rPr lang="en-US" altLang="zh-TW" dirty="0" smtClean="0">
                <a:ea typeface="新細明體" charset="-120"/>
              </a:rPr>
              <a:t>. </a:t>
            </a:r>
          </a:p>
          <a:p>
            <a:pPr marL="800100" lvl="2" indent="-438150">
              <a:buFont typeface="Wingdings" pitchFamily="2" charset="2"/>
              <a:buChar char="Ø"/>
            </a:pPr>
            <a:endParaRPr lang="en-US" altLang="zh-TW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  Examples: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</a:t>
            </a:r>
          </a:p>
        </p:txBody>
      </p:sp>
      <p:graphicFrame>
        <p:nvGraphicFramePr>
          <p:cNvPr id="12189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22027"/>
              </p:ext>
            </p:extLst>
          </p:nvPr>
        </p:nvGraphicFramePr>
        <p:xfrm>
          <a:off x="3203848" y="3717032"/>
          <a:ext cx="5472609" cy="2911428"/>
        </p:xfrm>
        <a:graphic>
          <a:graphicData uri="http://schemas.openxmlformats.org/drawingml/2006/table">
            <a:tbl>
              <a:tblPr/>
              <a:tblGrid>
                <a:gridCol w="134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Atomic radius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difference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Electro-</a:t>
                      </a:r>
                      <a:b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</a:b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negativity difference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Maximum solid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solubility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Cu-Zn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38.3 at%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Cu-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Pb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36.7%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0.17 at%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Cu-Ni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100 at%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Cu-Si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8.6%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11.2 at%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884CBE-F14C-4C7A-933C-CC484D18F53C}" type="slidenum">
              <a:rPr lang="en-US" altLang="zh-TW" sz="1800"/>
              <a:pPr eaLnBrk="1" hangingPunct="1"/>
              <a:t>24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Interstitial Solid Solution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962900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Solute atoms fit in between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the voids (interstices) of solvent atoms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r>
              <a:rPr lang="en-US" altLang="zh-TW" sz="2400" dirty="0" smtClean="0">
                <a:ea typeface="新細明體" charset="-120"/>
              </a:rPr>
              <a:t>Solvent atoms in this case should be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much larger</a:t>
            </a:r>
            <a:r>
              <a:rPr lang="en-US" altLang="zh-TW" sz="2400" dirty="0" smtClean="0">
                <a:ea typeface="新細明體" charset="-120"/>
              </a:rPr>
              <a:t> than solute atoms. </a:t>
            </a:r>
          </a:p>
          <a:p>
            <a:r>
              <a:rPr lang="en-US" altLang="zh-TW" sz="2400" dirty="0" smtClean="0">
                <a:ea typeface="新細明體" charset="-120"/>
              </a:rPr>
              <a:t>Example: between 1185 and 1667 K, interstitial solid solution of carbon in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γ iron (FCC) is formed. </a:t>
            </a:r>
          </a:p>
          <a:p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A maximum of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2.08 </a:t>
            </a:r>
            <a:r>
              <a:rPr lang="en-US" altLang="zh-TW" sz="2400" b="1" dirty="0" err="1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wt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% </a:t>
            </a:r>
            <a:b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</a:b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(FCC, 1421 K)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or 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0.025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wt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% </a:t>
            </a:r>
            <a:br>
              <a:rPr lang="en-US" altLang="zh-TW" sz="2400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(BCC, 996 K)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of carbon can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dissolve  interstitially in iron.  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          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1475656" y="6275902"/>
            <a:ext cx="3188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Carbon atoms r = </a:t>
            </a:r>
            <a:r>
              <a:rPr lang="en-US" altLang="zh-TW" dirty="0" smtClean="0">
                <a:ea typeface="新細明體" charset="-120"/>
              </a:rPr>
              <a:t>0.075 nm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3564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DFA37C-E68C-404B-B899-35D4E9626FB6}" type="slidenum">
              <a:rPr lang="en-US" altLang="zh-TW" sz="1800"/>
              <a:pPr eaLnBrk="1" hangingPunct="1"/>
              <a:t>25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 r="38125"/>
          <a:stretch/>
        </p:blipFill>
        <p:spPr>
          <a:xfrm>
            <a:off x="4930819" y="3573016"/>
            <a:ext cx="3717881" cy="3096344"/>
          </a:xfrm>
          <a:prstGeom prst="rect">
            <a:avLst/>
          </a:prstGeom>
        </p:spPr>
      </p:pic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6372200" y="3573016"/>
            <a:ext cx="2826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Iron atoms r = </a:t>
            </a:r>
            <a:r>
              <a:rPr lang="en-US" altLang="zh-TW" dirty="0" smtClean="0">
                <a:ea typeface="新細明體" charset="-120"/>
              </a:rPr>
              <a:t>0.129 nm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4571999" y="6026943"/>
            <a:ext cx="1368151" cy="369332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00064" y="5445224"/>
            <a:ext cx="2618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FCC voids = 0.053 nm</a:t>
            </a:r>
            <a:endParaRPr lang="en-US" altLang="zh-TW" dirty="0">
              <a:solidFill>
                <a:srgbClr val="0000FF"/>
              </a:solidFill>
              <a:ea typeface="新細明體" charset="-12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4246743" y="5701898"/>
            <a:ext cx="3579358" cy="21668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19672" y="5805264"/>
            <a:ext cx="2802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(BCC voids = 0.036 nm)</a:t>
            </a:r>
            <a:endParaRPr lang="en-US" altLang="zh-TW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228184" y="6297006"/>
            <a:ext cx="22060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6600FF"/>
                </a:solidFill>
              </a:rPr>
              <a:t>(100) of FCC </a:t>
            </a:r>
            <a:r>
              <a:rPr lang="en-US" altLang="zh-TW" dirty="0" smtClean="0">
                <a:solidFill>
                  <a:srgbClr val="6600FF"/>
                </a:solidFill>
                <a:sym typeface="Symbol"/>
              </a:rPr>
              <a:t>-</a:t>
            </a:r>
            <a:r>
              <a:rPr lang="en-US" altLang="zh-TW" dirty="0" smtClean="0">
                <a:solidFill>
                  <a:srgbClr val="6600FF"/>
                </a:solidFill>
              </a:rPr>
              <a:t>Fe</a:t>
            </a:r>
            <a:endParaRPr lang="zh-TW" altLang="en-US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Crystalline Imperfections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8280920" cy="502920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No crystal is perfect.</a:t>
            </a:r>
          </a:p>
          <a:p>
            <a:r>
              <a:rPr lang="en-US" altLang="zh-TW" sz="2800" dirty="0" smtClean="0">
                <a:ea typeface="新細明體" charset="-120"/>
              </a:rPr>
              <a:t>Imperfections affect mechanical properties, chemical properties and electrical properties. </a:t>
            </a:r>
          </a:p>
          <a:p>
            <a:r>
              <a:rPr lang="en-US" altLang="zh-TW" sz="2800" dirty="0" smtClean="0">
                <a:ea typeface="新細明體" charset="-120"/>
              </a:rPr>
              <a:t>Imperfections can be classified as 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Zero dimensional or </a:t>
            </a: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point defects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One dimensional or </a:t>
            </a: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line defects </a:t>
            </a:r>
            <a:r>
              <a:rPr lang="en-US" altLang="zh-TW" sz="2800" dirty="0" smtClean="0">
                <a:ea typeface="新細明體" charset="-120"/>
              </a:rPr>
              <a:t>(dislocations). 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Two dimension defects </a:t>
            </a:r>
            <a:r>
              <a:rPr lang="en-US" altLang="zh-TW" sz="2800" dirty="0" smtClean="0">
                <a:ea typeface="新細明體" charset="-120"/>
              </a:rPr>
              <a:t>(surfaces, grain or twin boundaries).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Three dimension defects </a:t>
            </a:r>
            <a:r>
              <a:rPr lang="en-US" altLang="zh-TW" sz="2800" dirty="0" smtClean="0">
                <a:ea typeface="新細明體" charset="-120"/>
              </a:rPr>
              <a:t>(pores, inclusions, cracks). 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CE32F8-3923-4C5C-8F41-4C90E2658A97}" type="slidenum">
              <a:rPr lang="en-US" altLang="zh-TW" sz="1800"/>
              <a:pPr eaLnBrk="1" hangingPunct="1"/>
              <a:t>26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6660232" y="32849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差排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452320" y="44371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雙晶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44208" y="537321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介在物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Point Defects – Vacancy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066800"/>
            <a:ext cx="8053015" cy="5029200"/>
          </a:xfrm>
        </p:spPr>
        <p:txBody>
          <a:bodyPr/>
          <a:lstStyle/>
          <a:p>
            <a:pPr marL="361950" indent="-361950"/>
            <a:r>
              <a:rPr lang="en-US" altLang="zh-TW" sz="2400" dirty="0" smtClean="0">
                <a:ea typeface="新細明體" charset="-120"/>
              </a:rPr>
              <a:t>Vacancy is formed due to a missing atom.</a:t>
            </a:r>
          </a:p>
          <a:p>
            <a:r>
              <a:rPr lang="en-US" altLang="zh-TW" sz="2400" dirty="0" smtClean="0">
                <a:ea typeface="新細明體" charset="-120"/>
              </a:rPr>
              <a:t>Vacancy is formed (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sym typeface="Symbol"/>
              </a:rPr>
              <a:t> 1 vacancy/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10000 atoms</a:t>
            </a:r>
            <a:r>
              <a:rPr lang="en-US" altLang="zh-TW" sz="2400" dirty="0" smtClean="0">
                <a:ea typeface="新細明體" charset="-120"/>
              </a:rPr>
              <a:t>) during crystallization or mobility of atoms. </a:t>
            </a:r>
          </a:p>
          <a:p>
            <a:r>
              <a:rPr lang="en-US" altLang="zh-TW" sz="2400" dirty="0">
                <a:ea typeface="新細明體" charset="-120"/>
              </a:rPr>
              <a:t>Also caused due  to plastic deformation, rapid cooling or particle bombardment. </a:t>
            </a:r>
          </a:p>
          <a:p>
            <a:r>
              <a:rPr lang="en-US" altLang="zh-TW" sz="2400" dirty="0" smtClean="0">
                <a:ea typeface="新細明體" charset="-120"/>
              </a:rPr>
              <a:t>Energy of formation is about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1 eV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Mobility of vacancy results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in cluster of vacancies.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/>
            </a:r>
            <a:br>
              <a:rPr lang="en-US" altLang="zh-TW" sz="2400" dirty="0">
                <a:ea typeface="新細明體" charset="-120"/>
              </a:rPr>
            </a:br>
            <a:r>
              <a:rPr lang="en-US" altLang="zh-TW" sz="2400" dirty="0" err="1" smtClean="0">
                <a:ea typeface="新細明體" charset="-120"/>
              </a:rPr>
              <a:t>Divacancies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dirty="0" err="1" smtClean="0">
                <a:ea typeface="新細明體" charset="-120"/>
              </a:rPr>
              <a:t>Trivacancies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Vacancies can move by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exchanging positions with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their neighbors (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Diffusion</a:t>
            </a:r>
            <a:r>
              <a:rPr lang="en-US" altLang="zh-TW" sz="2400" dirty="0" smtClean="0">
                <a:ea typeface="新細明體" charset="-120"/>
              </a:rPr>
              <a:t>). </a:t>
            </a: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1401EB-16FB-4DD5-80CB-7C0258FEC3C2}" type="slidenum">
              <a:rPr lang="en-US" altLang="zh-TW" sz="1800"/>
              <a:pPr eaLnBrk="1" hangingPunct="1"/>
              <a:t>27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076056" y="2851175"/>
            <a:ext cx="3616420" cy="38407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59632" y="8367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空位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03848" y="616530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擴散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Point Defects - </a:t>
            </a:r>
            <a:r>
              <a:rPr lang="en-US" altLang="zh-TW" sz="3600" b="1" dirty="0" err="1" smtClean="0">
                <a:ea typeface="新細明體" charset="-120"/>
              </a:rPr>
              <a:t>Interstitialcy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8496944" cy="5029200"/>
          </a:xfrm>
        </p:spPr>
        <p:txBody>
          <a:bodyPr/>
          <a:lstStyle/>
          <a:p>
            <a:r>
              <a:rPr lang="en-US" altLang="zh-TW" sz="2800" b="1" dirty="0" err="1" smtClean="0">
                <a:solidFill>
                  <a:srgbClr val="0000FF"/>
                </a:solidFill>
                <a:ea typeface="新細明體" charset="-120"/>
              </a:rPr>
              <a:t>Interstitialcy</a:t>
            </a:r>
            <a:r>
              <a:rPr lang="en-US" altLang="zh-TW" sz="2800" dirty="0" smtClean="0">
                <a:ea typeface="新細明體" charset="-120"/>
              </a:rPr>
              <a:t> (Self-interstitial): Atom in a crystal occupies interstitial site.</a:t>
            </a:r>
          </a:p>
          <a:p>
            <a:r>
              <a:rPr lang="en-US" altLang="zh-TW" sz="2800" dirty="0" smtClean="0">
                <a:ea typeface="新細明體" charset="-120"/>
              </a:rPr>
              <a:t>This does not occur naturally. Can be induced </a:t>
            </a:r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by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irradiation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dirty="0" smtClean="0">
                <a:ea typeface="新細明體" charset="-120"/>
              </a:rPr>
              <a:t>This defect caused structural severe distortion.   </a:t>
            </a:r>
          </a:p>
        </p:txBody>
      </p:sp>
      <p:pic>
        <p:nvPicPr>
          <p:cNvPr id="26628" name="Picture 6" descr="C:\Documents and Settings\Naveen\Desktop\Mcgraw\jpegs\edited\intersitia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643314"/>
            <a:ext cx="4561863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84FCA7-B174-4099-A769-ED8A120610D2}" type="slidenum">
              <a:rPr lang="en-US" altLang="zh-TW" sz="1800"/>
              <a:pPr eaLnBrk="1" hangingPunct="1"/>
              <a:t>28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Point Defects in Ionic Crystals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66800"/>
            <a:ext cx="8136904" cy="5458544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Complex as electric neutrality has to be maintained.</a:t>
            </a:r>
          </a:p>
          <a:p>
            <a:r>
              <a:rPr lang="en-US" altLang="zh-TW" sz="2400" dirty="0" smtClean="0">
                <a:ea typeface="新細明體" charset="-120"/>
              </a:rPr>
              <a:t>If two oppositely charged particles are missing, </a:t>
            </a:r>
            <a:r>
              <a:rPr lang="en-US" altLang="zh-TW" sz="2400" b="1" dirty="0" err="1" smtClean="0">
                <a:solidFill>
                  <a:srgbClr val="0000FF"/>
                </a:solidFill>
                <a:ea typeface="新細明體" charset="-120"/>
              </a:rPr>
              <a:t>cation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-anion </a:t>
            </a:r>
            <a:r>
              <a:rPr lang="en-US" altLang="zh-TW" sz="2400" b="1" dirty="0" err="1" smtClean="0">
                <a:solidFill>
                  <a:srgbClr val="0000FF"/>
                </a:solidFill>
                <a:ea typeface="新細明體" charset="-120"/>
              </a:rPr>
              <a:t>divacancy</a:t>
            </a:r>
            <a:r>
              <a:rPr lang="en-US" altLang="zh-TW" sz="2400" dirty="0" smtClean="0">
                <a:ea typeface="新細明體" charset="-120"/>
              </a:rPr>
              <a:t> is created. This is </a:t>
            </a:r>
            <a:r>
              <a:rPr lang="en-US" altLang="zh-TW" sz="2400" b="1" dirty="0" err="1" smtClean="0">
                <a:solidFill>
                  <a:srgbClr val="0000FF"/>
                </a:solidFill>
                <a:ea typeface="新細明體" charset="-120"/>
              </a:rPr>
              <a:t>Scohttky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imperfection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r>
              <a:rPr lang="en-US" altLang="zh-TW" sz="2400" b="1" dirty="0" err="1" smtClean="0">
                <a:solidFill>
                  <a:srgbClr val="FF0000"/>
                </a:solidFill>
                <a:ea typeface="新細明體" charset="-120"/>
              </a:rPr>
              <a:t>Frenkel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 imperfection </a:t>
            </a:r>
            <a:r>
              <a:rPr lang="en-US" altLang="zh-TW" sz="2400" dirty="0" smtClean="0">
                <a:ea typeface="新細明體" charset="-120"/>
              </a:rPr>
              <a:t>is created when </a:t>
            </a:r>
            <a:r>
              <a:rPr lang="en-US" altLang="zh-TW" sz="2400" dirty="0" err="1" smtClean="0">
                <a:ea typeface="新細明體" charset="-120"/>
              </a:rPr>
              <a:t>cation</a:t>
            </a:r>
            <a:r>
              <a:rPr lang="en-US" altLang="zh-TW" sz="2400" dirty="0" smtClean="0">
                <a:ea typeface="新細明體" charset="-120"/>
              </a:rPr>
              <a:t> moves to interstitial site. </a:t>
            </a:r>
          </a:p>
          <a:p>
            <a:r>
              <a:rPr lang="en-US" altLang="zh-TW" sz="2400" dirty="0" smtClean="0">
                <a:ea typeface="新細明體" charset="-120"/>
              </a:rPr>
              <a:t>These defects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increase their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electrical conductivity.</a:t>
            </a:r>
          </a:p>
          <a:p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Impurity atoms </a:t>
            </a:r>
            <a:r>
              <a:rPr lang="en-US" altLang="zh-TW" sz="2400" dirty="0" smtClean="0">
                <a:ea typeface="新細明體" charset="-120"/>
              </a:rPr>
              <a:t>are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also considered as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point defects. </a:t>
            </a:r>
          </a:p>
          <a:p>
            <a:r>
              <a:rPr lang="en-US" altLang="zh-TW" sz="2400" dirty="0" smtClean="0">
                <a:ea typeface="新細明體" charset="-120"/>
              </a:rPr>
              <a:t>Si + a few impurity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  <a:sym typeface="Symbol"/>
              </a:rPr>
              <a:t> resistivity </a:t>
            </a:r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5145F1-14B6-4EAF-A219-2163CA623E67}" type="slidenum">
              <a:rPr lang="en-US" altLang="zh-TW" sz="1800"/>
              <a:pPr eaLnBrk="1" hangingPunct="1"/>
              <a:t>29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5563608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4392488" cy="601375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Semicontinuously Cast Al-ingot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92080" y="871634"/>
            <a:ext cx="3528392" cy="58697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800" b="0" kern="0" dirty="0" smtClean="0">
                <a:ea typeface="新細明體" charset="-120"/>
              </a:rPr>
              <a:t>Metals are melted to produce finished and semi-finished parts.</a:t>
            </a:r>
          </a:p>
          <a:p>
            <a:r>
              <a:rPr lang="en-US" altLang="zh-TW" sz="2800" kern="0" dirty="0" smtClean="0">
                <a:solidFill>
                  <a:srgbClr val="CC6600"/>
                </a:solidFill>
                <a:ea typeface="新細明體" charset="-120"/>
              </a:rPr>
              <a:t>Fig. 4.1</a:t>
            </a:r>
            <a:r>
              <a:rPr lang="en-US" altLang="zh-TW" sz="2800" b="0" kern="0" dirty="0" smtClean="0">
                <a:ea typeface="新細明體" charset="-120"/>
              </a:rPr>
              <a:t>: Large, semicontinuously </a:t>
            </a:r>
            <a:r>
              <a:rPr lang="en-US" altLang="zh-TW" sz="2800" kern="0" dirty="0" smtClean="0">
                <a:solidFill>
                  <a:srgbClr val="0000FF"/>
                </a:solidFill>
                <a:ea typeface="新細明體" charset="-120"/>
              </a:rPr>
              <a:t>cast aluminum alloy ingot </a:t>
            </a:r>
            <a:r>
              <a:rPr lang="en-US" altLang="zh-TW" sz="2800" b="0" kern="0" dirty="0" smtClean="0">
                <a:ea typeface="新細明體" charset="-120"/>
              </a:rPr>
              <a:t>being removed from casting pit </a:t>
            </a:r>
            <a:r>
              <a:rPr lang="zh-TW" altLang="en-US" sz="2800" b="0" kern="0" dirty="0" smtClean="0">
                <a:solidFill>
                  <a:srgbClr val="FF0000"/>
                </a:solidFill>
                <a:ea typeface="新細明體" charset="-120"/>
              </a:rPr>
              <a:t>鑄坑</a:t>
            </a:r>
            <a:r>
              <a:rPr lang="en-US" altLang="zh-TW" sz="2800" b="0" kern="0" dirty="0" smtClean="0">
                <a:ea typeface="新細明體" charset="-120"/>
              </a:rPr>
              <a:t>. Ingot of this type are subsequently hot- and cold-rolled into plate or sheet. </a:t>
            </a:r>
          </a:p>
        </p:txBody>
      </p:sp>
    </p:spTree>
    <p:extLst>
      <p:ext uri="{BB962C8B-B14F-4D97-AF65-F5344CB8AC3E}">
        <p14:creationId xmlns:p14="http://schemas.microsoft.com/office/powerpoint/2010/main" val="4243058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Line Defects – (Dislocations)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066800"/>
            <a:ext cx="7776864" cy="502920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 Lattice distortions are centered around a line. </a:t>
            </a:r>
          </a:p>
          <a:p>
            <a:r>
              <a:rPr lang="en-US" altLang="zh-TW" sz="2800" dirty="0" smtClean="0">
                <a:ea typeface="新細明體" charset="-120"/>
              </a:rPr>
              <a:t> Formed during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 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Solidification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  Permanent or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plastic deformation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 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Vacancy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condensation</a:t>
            </a:r>
            <a:r>
              <a:rPr lang="en-US" altLang="zh-TW" sz="2800" dirty="0" smtClean="0">
                <a:ea typeface="新細明體" charset="-120"/>
              </a:rPr>
              <a:t>  </a:t>
            </a:r>
          </a:p>
          <a:p>
            <a:r>
              <a:rPr lang="en-US" altLang="zh-TW" sz="2800" dirty="0" smtClean="0">
                <a:ea typeface="新細明體" charset="-120"/>
              </a:rPr>
              <a:t> Different types of line defects are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 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Edge</a:t>
            </a:r>
            <a:r>
              <a:rPr lang="en-US" altLang="zh-TW" sz="2800" dirty="0" smtClean="0">
                <a:ea typeface="新細明體" charset="-120"/>
              </a:rPr>
              <a:t> dislocation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 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Screw</a:t>
            </a:r>
            <a:r>
              <a:rPr lang="en-US" altLang="zh-TW" sz="2800" dirty="0" smtClean="0">
                <a:ea typeface="新細明體" charset="-120"/>
              </a:rPr>
              <a:t> dislocation 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2800" dirty="0" smtClean="0">
                <a:ea typeface="新細明體" charset="-120"/>
              </a:rPr>
              <a:t> 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Mixed </a:t>
            </a:r>
            <a:r>
              <a:rPr lang="en-US" altLang="zh-TW" sz="2800" dirty="0" smtClean="0">
                <a:ea typeface="新細明體" charset="-120"/>
              </a:rPr>
              <a:t>dislocation 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31BEFA-1A5E-4019-9AAC-FEBDF342271F}" type="slidenum">
              <a:rPr lang="en-US" altLang="zh-TW" sz="1800"/>
              <a:pPr eaLnBrk="1" hangingPunct="1"/>
              <a:t>30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kern="0" dirty="0" smtClean="0">
                <a:ea typeface="新細明體" charset="-120"/>
              </a:rPr>
              <a:t>Edge Dislocation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1066800"/>
            <a:ext cx="8208912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b="0" kern="0" dirty="0" smtClean="0">
                <a:ea typeface="新細明體" charset="-120"/>
              </a:rPr>
              <a:t> Created by insertion of </a:t>
            </a:r>
            <a:r>
              <a:rPr lang="en-US" altLang="zh-TW" sz="2400" kern="0" dirty="0" smtClean="0">
                <a:solidFill>
                  <a:srgbClr val="0000FF"/>
                </a:solidFill>
                <a:ea typeface="新細明體" charset="-120"/>
              </a:rPr>
              <a:t>extra half planes </a:t>
            </a:r>
            <a:r>
              <a:rPr lang="en-US" altLang="zh-TW" sz="2400" b="0" kern="0" dirty="0" smtClean="0">
                <a:ea typeface="新細明體" charset="-120"/>
              </a:rPr>
              <a:t>of atoms. </a:t>
            </a:r>
          </a:p>
          <a:p>
            <a:r>
              <a:rPr lang="en-US" altLang="zh-TW" sz="2400" b="0" kern="0" dirty="0" smtClean="0">
                <a:ea typeface="新細明體" charset="-120"/>
              </a:rPr>
              <a:t>        : </a:t>
            </a:r>
            <a:r>
              <a:rPr lang="en-US" altLang="zh-TW" sz="2400" b="0" kern="0" dirty="0" smtClean="0">
                <a:solidFill>
                  <a:srgbClr val="339933"/>
                </a:solidFill>
                <a:ea typeface="新細明體" charset="-120"/>
              </a:rPr>
              <a:t>Positive edge dislocation</a:t>
            </a:r>
            <a:r>
              <a:rPr lang="en-US" altLang="zh-TW" sz="2400" b="0" kern="0" dirty="0" smtClean="0">
                <a:ea typeface="新細明體" charset="-120"/>
              </a:rPr>
              <a:t>;      : </a:t>
            </a:r>
            <a:r>
              <a:rPr lang="en-US" altLang="zh-TW" sz="2400" b="0" kern="0" dirty="0" smtClean="0">
                <a:solidFill>
                  <a:srgbClr val="CC3300"/>
                </a:solidFill>
                <a:ea typeface="新細明體" charset="-120"/>
              </a:rPr>
              <a:t>Negative edge dislocation  </a:t>
            </a:r>
          </a:p>
          <a:p>
            <a:r>
              <a:rPr lang="en-US" altLang="zh-TW" sz="2400" b="0" kern="0" dirty="0" smtClean="0">
                <a:ea typeface="新細明體" charset="-120"/>
              </a:rPr>
              <a:t> Burgers vector </a:t>
            </a:r>
            <a:r>
              <a:rPr lang="en-US" altLang="zh-TW" sz="2400" b="0" kern="0" dirty="0">
                <a:ea typeface="新細明體" charset="-120"/>
              </a:rPr>
              <a:t>(</a:t>
            </a:r>
            <a:r>
              <a:rPr lang="en-US" altLang="zh-TW" sz="2400" b="0" kern="0" dirty="0" smtClean="0">
                <a:ea typeface="新細明體" charset="-120"/>
              </a:rPr>
              <a:t>slip) </a:t>
            </a:r>
            <a:r>
              <a:rPr lang="en-US" altLang="zh-TW" sz="2400" kern="0" dirty="0" smtClean="0">
                <a:solidFill>
                  <a:srgbClr val="FF0000"/>
                </a:solidFill>
                <a:ea typeface="新細明體" charset="-120"/>
              </a:rPr>
              <a:t>b</a:t>
            </a:r>
            <a:r>
              <a:rPr lang="en-US" altLang="zh-TW" sz="2400" b="0" kern="0" dirty="0" smtClean="0">
                <a:ea typeface="新細明體" charset="-120"/>
              </a:rPr>
              <a:t> shows displacement of atoms.</a:t>
            </a:r>
          </a:p>
        </p:txBody>
      </p:sp>
      <p:cxnSp>
        <p:nvCxnSpPr>
          <p:cNvPr id="19" name="直線接點 18"/>
          <p:cNvCxnSpPr/>
          <p:nvPr/>
        </p:nvCxnSpPr>
        <p:spPr bwMode="auto">
          <a:xfrm flipH="1">
            <a:off x="4860032" y="1628800"/>
            <a:ext cx="4320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1052364" y="1844824"/>
            <a:ext cx="495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1289348" y="1543472"/>
            <a:ext cx="0" cy="3013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 flipV="1">
            <a:off x="5076056" y="1628800"/>
            <a:ext cx="0" cy="3013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7480076" cy="3909038"/>
          </a:xfrm>
          <a:prstGeom prst="rect">
            <a:avLst/>
          </a:prstGeom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104234" y="2693045"/>
            <a:ext cx="201709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Burgers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vector b</a:t>
            </a:r>
            <a:endParaRPr lang="en-US" altLang="zh-TW" dirty="0">
              <a:solidFill>
                <a:srgbClr val="FF0000"/>
              </a:solidFill>
              <a:ea typeface="新細明體" charset="-120"/>
            </a:endParaRPr>
          </a:p>
        </p:txBody>
      </p:sp>
      <p:cxnSp>
        <p:nvCxnSpPr>
          <p:cNvPr id="42" name="直線單箭頭接點 41"/>
          <p:cNvCxnSpPr/>
          <p:nvPr/>
        </p:nvCxnSpPr>
        <p:spPr bwMode="auto">
          <a:xfrm flipH="1">
            <a:off x="5292080" y="3089920"/>
            <a:ext cx="216024" cy="915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4946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47275"/>
            <a:ext cx="8135113" cy="557806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kern="0" dirty="0" smtClean="0">
                <a:ea typeface="新細明體" charset="-120"/>
              </a:rPr>
              <a:t>Strain Fields of Dislocations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259632" y="6093296"/>
            <a:ext cx="23984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339933"/>
                </a:solidFill>
              </a:rPr>
              <a:t>Edge Dislocation</a:t>
            </a:r>
            <a:endParaRPr lang="zh-TW" altLang="en-US" sz="2400" dirty="0">
              <a:solidFill>
                <a:srgbClr val="339933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08104" y="6093296"/>
            <a:ext cx="25290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Screw Dislocation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Screw Dislocation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64704"/>
            <a:ext cx="8352928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Created due to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shear stresses </a:t>
            </a:r>
            <a:r>
              <a:rPr lang="en-US" altLang="zh-TW" sz="2400" dirty="0" smtClean="0">
                <a:ea typeface="新細明體" charset="-120"/>
              </a:rPr>
              <a:t>applied to regions of a perfect crystal separated by cutting plane.</a:t>
            </a:r>
          </a:p>
          <a:p>
            <a:r>
              <a:rPr lang="en-US" altLang="zh-TW" sz="2400" dirty="0" smtClean="0">
                <a:ea typeface="新細明體" charset="-120"/>
              </a:rPr>
              <a:t>Distortion of lattice in form of a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spiral ramp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Burgers vector is </a:t>
            </a:r>
            <a:r>
              <a:rPr lang="en-US" altLang="zh-TW" sz="2400" dirty="0" smtClean="0">
                <a:solidFill>
                  <a:srgbClr val="339933"/>
                </a:solidFill>
                <a:ea typeface="新細明體" charset="-120"/>
              </a:rPr>
              <a:t>parallel</a:t>
            </a:r>
            <a:r>
              <a:rPr lang="en-US" altLang="zh-TW" sz="2400" dirty="0" smtClean="0">
                <a:ea typeface="新細明體" charset="-120"/>
              </a:rPr>
              <a:t> to dislocation line. </a:t>
            </a:r>
          </a:p>
        </p:txBody>
      </p:sp>
      <p:pic>
        <p:nvPicPr>
          <p:cNvPr id="30725" name="Picture 9" descr="smi53586_04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"/>
          <a:stretch/>
        </p:blipFill>
        <p:spPr bwMode="auto">
          <a:xfrm>
            <a:off x="1259632" y="2428688"/>
            <a:ext cx="6552728" cy="43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8B3BB3-D78C-45D6-BD58-9C794A0826C2}" type="slidenum">
              <a:rPr lang="en-US" altLang="zh-TW" sz="1800"/>
              <a:pPr eaLnBrk="1" hangingPunct="1"/>
              <a:t>33</a:t>
            </a:fld>
            <a:endParaRPr lang="en-US" altLang="zh-TW" sz="1800"/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6084168" y="3645024"/>
            <a:ext cx="0" cy="8280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文字方塊 1"/>
          <p:cNvSpPr txBox="1"/>
          <p:nvPr/>
        </p:nvSpPr>
        <p:spPr>
          <a:xfrm>
            <a:off x="6444208" y="314096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444208" y="38929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36096" y="29409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04048" y="35410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Mixed Dislocation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66800"/>
            <a:ext cx="7772400" cy="5029200"/>
          </a:xfrm>
        </p:spPr>
        <p:txBody>
          <a:bodyPr/>
          <a:lstStyle/>
          <a:p>
            <a:pPr marL="361950" indent="-361950"/>
            <a:r>
              <a:rPr lang="en-US" altLang="zh-TW" sz="2800" dirty="0" smtClean="0">
                <a:ea typeface="新細明體" charset="-120"/>
              </a:rPr>
              <a:t>Most crystal have components</a:t>
            </a:r>
          </a:p>
          <a:p>
            <a:pPr indent="19050"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of </a:t>
            </a:r>
            <a:r>
              <a:rPr lang="en-US" altLang="zh-TW" sz="2800" dirty="0" smtClean="0">
                <a:solidFill>
                  <a:srgbClr val="339933"/>
                </a:solidFill>
                <a:ea typeface="新細明體" charset="-120"/>
              </a:rPr>
              <a:t>both edge and screw </a:t>
            </a:r>
          </a:p>
          <a:p>
            <a:pPr indent="19050"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dislocation. 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800" dirty="0" smtClean="0">
                <a:ea typeface="新細明體" charset="-120"/>
              </a:rPr>
              <a:t>Dislocation, since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irregular atomic arrangement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will appear as dark lines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when observed in electron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microscope. </a:t>
            </a:r>
          </a:p>
        </p:txBody>
      </p:sp>
      <p:pic>
        <p:nvPicPr>
          <p:cNvPr id="31748" name="Picture 8" descr="D:\Fig4.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86026"/>
            <a:ext cx="3537685" cy="29719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1181924" y="5715016"/>
            <a:ext cx="410445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6600FF"/>
                </a:solidFill>
                <a:ea typeface="新細明體" charset="-120"/>
              </a:rPr>
              <a:t>Dislocation structure of iron 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deformed 14</a:t>
            </a:r>
            <a:r>
              <a:rPr lang="en-US" altLang="zh-TW" sz="2400" dirty="0">
                <a:solidFill>
                  <a:srgbClr val="6600FF"/>
                </a:solidFill>
                <a:ea typeface="新細明體" charset="-120"/>
              </a:rPr>
              <a:t>% at –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195 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C</a:t>
            </a:r>
            <a:endParaRPr lang="en-US" altLang="zh-TW" sz="2400" dirty="0">
              <a:solidFill>
                <a:srgbClr val="6600FF"/>
              </a:solidFill>
              <a:ea typeface="新細明體" charset="-120"/>
            </a:endParaRPr>
          </a:p>
        </p:txBody>
      </p:sp>
      <p:pic>
        <p:nvPicPr>
          <p:cNvPr id="31751" name="Picture 13" descr="smi53586_0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00" y="796439"/>
            <a:ext cx="4498325" cy="30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2EB8CD-573E-41C3-A485-3E26743E4EE6}" type="slidenum">
              <a:rPr lang="en-US" altLang="zh-TW" sz="1800"/>
              <a:pPr eaLnBrk="1" hangingPunct="1"/>
              <a:t>34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6588224" y="112474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Mixed</a:t>
            </a:r>
            <a:endParaRPr lang="zh-TW" altLang="en-US" dirty="0"/>
          </a:p>
        </p:txBody>
      </p:sp>
      <p:cxnSp>
        <p:nvCxnSpPr>
          <p:cNvPr id="4" name="直線單箭頭接點 3"/>
          <p:cNvCxnSpPr>
            <a:stCxn id="2" idx="2"/>
          </p:cNvCxnSpPr>
          <p:nvPr/>
        </p:nvCxnSpPr>
        <p:spPr bwMode="auto">
          <a:xfrm flipH="1">
            <a:off x="6751962" y="1524854"/>
            <a:ext cx="277249" cy="816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Planar Defects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8280920" cy="5029200"/>
          </a:xfrm>
        </p:spPr>
        <p:txBody>
          <a:bodyPr/>
          <a:lstStyle/>
          <a:p>
            <a:r>
              <a:rPr lang="en-US" altLang="zh-TW" b="1" i="1" dirty="0" smtClean="0">
                <a:solidFill>
                  <a:srgbClr val="FF0000"/>
                </a:solidFill>
                <a:ea typeface="新細明體" charset="-120"/>
              </a:rPr>
              <a:t>Free surfaces</a:t>
            </a:r>
            <a:r>
              <a:rPr lang="en-US" altLang="zh-TW" b="1" i="1" dirty="0" smtClean="0">
                <a:ea typeface="新細明體" charset="-120"/>
              </a:rPr>
              <a:t>, </a:t>
            </a:r>
            <a:r>
              <a:rPr lang="en-US" altLang="zh-TW" b="1" i="1" dirty="0" smtClean="0">
                <a:solidFill>
                  <a:srgbClr val="FF0000"/>
                </a:solidFill>
                <a:ea typeface="新細明體" charset="-120"/>
              </a:rPr>
              <a:t>grain boundaries</a:t>
            </a:r>
            <a:r>
              <a:rPr lang="en-US" altLang="zh-TW" dirty="0" smtClean="0">
                <a:ea typeface="新細明體" charset="-12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twins</a:t>
            </a:r>
            <a:r>
              <a:rPr lang="zh-TW" altLang="en-US" sz="2800" dirty="0" smtClean="0">
                <a:solidFill>
                  <a:srgbClr val="FF0000"/>
                </a:solidFill>
                <a:ea typeface="新細明體" charset="-120"/>
              </a:rPr>
              <a:t>雙晶</a:t>
            </a:r>
            <a:r>
              <a:rPr lang="en-US" altLang="zh-TW" dirty="0" smtClean="0">
                <a:ea typeface="新細明體" charset="-120"/>
              </a:rPr>
              <a:t>, low angle boundaries, twists </a:t>
            </a:r>
            <a:r>
              <a:rPr lang="zh-TW" altLang="en-US" sz="2800" dirty="0" smtClean="0">
                <a:ea typeface="新細明體" charset="-120"/>
              </a:rPr>
              <a:t>扭旋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and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stacking faults</a:t>
            </a:r>
            <a:r>
              <a:rPr lang="zh-TW" altLang="en-US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ea typeface="新細明體" charset="-120"/>
              </a:rPr>
              <a:t>疊差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r>
              <a:rPr lang="en-US" altLang="zh-TW" dirty="0" smtClean="0">
                <a:ea typeface="新細明體" charset="-120"/>
              </a:rPr>
              <a:t>Free surface is the most common type: Bonded to atoms on only one side and hence has higher state of energy.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          Highly reactive (corrosion, reaction)</a:t>
            </a:r>
          </a:p>
          <a:p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Nanomaterials</a:t>
            </a:r>
            <a:r>
              <a:rPr lang="en-US" altLang="zh-TW" dirty="0" smtClean="0">
                <a:ea typeface="新細明體" charset="-120"/>
              </a:rPr>
              <a:t> have small clusters of atoms and hence are highly reactive. </a:t>
            </a:r>
          </a:p>
          <a:p>
            <a:pPr>
              <a:buFontTx/>
              <a:buNone/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928662" y="4357694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FFC56B-9337-44A6-BE1F-6ABEC669BA91}" type="slidenum">
              <a:rPr lang="en-US" altLang="zh-TW" sz="1800"/>
              <a:pPr eaLnBrk="1" hangingPunct="1"/>
              <a:t>35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Grain Boundaries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36712"/>
            <a:ext cx="8496944" cy="5438775"/>
          </a:xfrm>
        </p:spPr>
        <p:txBody>
          <a:bodyPr/>
          <a:lstStyle/>
          <a:p>
            <a:r>
              <a:rPr lang="en-US" altLang="zh-TW" sz="2400" dirty="0">
                <a:ea typeface="新細明體" charset="-120"/>
              </a:rPr>
              <a:t>Formed due to simultaneously growing </a:t>
            </a:r>
            <a:r>
              <a:rPr lang="en-US" altLang="zh-TW" sz="2400" b="1" dirty="0">
                <a:solidFill>
                  <a:srgbClr val="0000FF"/>
                </a:solidFill>
                <a:ea typeface="新細明體" charset="-120"/>
              </a:rPr>
              <a:t>crystals meeting </a:t>
            </a:r>
            <a:r>
              <a:rPr lang="en-US" altLang="zh-TW" sz="2400" dirty="0">
                <a:ea typeface="新細明體" charset="-120"/>
              </a:rPr>
              <a:t>each </a:t>
            </a:r>
            <a:r>
              <a:rPr lang="en-US" altLang="zh-TW" sz="2400" dirty="0" smtClean="0">
                <a:ea typeface="新細明體" charset="-120"/>
              </a:rPr>
              <a:t>other. Grain boundaries separate grains</a:t>
            </a:r>
            <a:r>
              <a:rPr lang="en-US" altLang="zh-TW" sz="2400" dirty="0">
                <a:ea typeface="新細明體" charset="-120"/>
              </a:rPr>
              <a:t>. 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Width =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2-5 atomic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diameters</a:t>
            </a:r>
            <a:r>
              <a:rPr lang="en-US" altLang="zh-TW" sz="2400" dirty="0" smtClean="0">
                <a:ea typeface="新細明體" charset="-120"/>
              </a:rPr>
              <a:t>. Atomic packing is lower. </a:t>
            </a:r>
          </a:p>
          <a:p>
            <a:r>
              <a:rPr lang="en-US" altLang="zh-TW" sz="2400" dirty="0" smtClean="0">
                <a:ea typeface="新細明體" charset="-120"/>
              </a:rPr>
              <a:t>Atoms </a:t>
            </a:r>
            <a:r>
              <a:rPr lang="en-US" altLang="zh-TW" sz="2400" dirty="0">
                <a:ea typeface="新細明體" charset="-120"/>
              </a:rPr>
              <a:t>in grain boundaries </a:t>
            </a:r>
            <a:r>
              <a:rPr lang="en-US" altLang="zh-TW" sz="2400" dirty="0">
                <a:solidFill>
                  <a:srgbClr val="339933"/>
                </a:solidFill>
                <a:ea typeface="新細明體" charset="-120"/>
              </a:rPr>
              <a:t>have higher energy</a:t>
            </a:r>
            <a:r>
              <a:rPr lang="en-US" altLang="zh-TW" sz="2400" dirty="0">
                <a:ea typeface="新細明體" charset="-120"/>
              </a:rPr>
              <a:t>. 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Grain boundaries</a:t>
            </a:r>
            <a:r>
              <a:rPr lang="en-US" altLang="zh-TW" sz="2400" dirty="0" smtClean="0">
                <a:ea typeface="新細明體" charset="-120"/>
              </a:rPr>
              <a:t>: Restrict </a:t>
            </a:r>
            <a:r>
              <a:rPr lang="en-US" altLang="zh-TW" sz="2400" dirty="0">
                <a:ea typeface="新細明體" charset="-120"/>
              </a:rPr>
              <a:t>plastic flow and prevent dislocation </a:t>
            </a:r>
            <a:r>
              <a:rPr lang="en-US" altLang="zh-TW" sz="2400" dirty="0" smtClean="0">
                <a:ea typeface="新細明體" charset="-120"/>
              </a:rPr>
              <a:t>movement. Nucleation sites, Rapid diffusion region. </a:t>
            </a:r>
            <a:endParaRPr lang="en-US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 </a:t>
            </a:r>
          </a:p>
        </p:txBody>
      </p:sp>
      <p:pic>
        <p:nvPicPr>
          <p:cNvPr id="33796" name="Picture 7" descr="F:\Naveens Doccuments\me3328\good-photomicrographs\1018-An-1000X-group54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3820914" y="4149080"/>
            <a:ext cx="1327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CC3300"/>
                </a:solidFill>
                <a:ea typeface="新細明體" charset="-120"/>
              </a:rPr>
              <a:t>3D view of</a:t>
            </a:r>
          </a:p>
          <a:p>
            <a:pPr eaLnBrk="1" hangingPunct="1"/>
            <a:r>
              <a:rPr lang="en-US" altLang="zh-TW" dirty="0">
                <a:solidFill>
                  <a:srgbClr val="CC3300"/>
                </a:solidFill>
                <a:ea typeface="新細明體" charset="-120"/>
              </a:rPr>
              <a:t>grains</a:t>
            </a:r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V="1">
            <a:off x="4648200" y="4572000"/>
            <a:ext cx="2971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 flipV="1">
            <a:off x="4876800" y="4876800"/>
            <a:ext cx="3581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4022725" y="5676900"/>
            <a:ext cx="19431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ea typeface="新細明體" charset="-120"/>
              </a:rPr>
              <a:t>Grain </a:t>
            </a:r>
            <a:r>
              <a:rPr lang="en-US" altLang="zh-TW" sz="1800" dirty="0" smtClean="0">
                <a:ea typeface="新細明體" charset="-120"/>
              </a:rPr>
              <a:t>boundaries</a:t>
            </a:r>
            <a:endParaRPr lang="en-US" altLang="zh-TW" sz="1800" dirty="0">
              <a:ea typeface="新細明體" charset="-120"/>
            </a:endParaRPr>
          </a:p>
          <a:p>
            <a:pPr eaLnBrk="1" hangingPunct="1"/>
            <a:r>
              <a:rPr lang="en-US" altLang="zh-TW" sz="1800" dirty="0" smtClean="0">
                <a:ea typeface="新細明體" charset="-120"/>
              </a:rPr>
              <a:t>in </a:t>
            </a:r>
            <a:r>
              <a:rPr lang="en-US" altLang="zh-TW" sz="1800" dirty="0">
                <a:ea typeface="新細明體" charset="-120"/>
              </a:rPr>
              <a:t>1018 steel</a:t>
            </a:r>
          </a:p>
        </p:txBody>
      </p:sp>
      <p:pic>
        <p:nvPicPr>
          <p:cNvPr id="33801" name="Picture 13" descr="smi53586_04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3582704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Line 13"/>
          <p:cNvSpPr>
            <a:spLocks noChangeShapeType="1"/>
          </p:cNvSpPr>
          <p:nvPr/>
        </p:nvSpPr>
        <p:spPr bwMode="auto">
          <a:xfrm flipH="1">
            <a:off x="2699792" y="4572000"/>
            <a:ext cx="1121122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4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4008E5-E13B-4FD0-AE2C-6DA8DDAF79EE}" type="slidenum">
              <a:rPr lang="en-US" altLang="zh-TW" sz="1800"/>
              <a:pPr eaLnBrk="1" hangingPunct="1"/>
              <a:t>36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Twin Boundaries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66800"/>
            <a:ext cx="8496944" cy="50292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Twin</a:t>
            </a:r>
            <a:r>
              <a:rPr lang="en-US" altLang="zh-TW" sz="2800" dirty="0" smtClean="0">
                <a:ea typeface="新細明體" charset="-120"/>
              </a:rPr>
              <a:t>: A region in which mirror image of the structure exists across a boundary.</a:t>
            </a:r>
          </a:p>
          <a:p>
            <a:r>
              <a:rPr lang="en-US" altLang="zh-TW" sz="2800" dirty="0" smtClean="0">
                <a:ea typeface="新細明體" charset="-120"/>
              </a:rPr>
              <a:t>Formed during plastic deformation (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deformation twin</a:t>
            </a:r>
            <a:r>
              <a:rPr lang="en-US" altLang="zh-TW" sz="2800" dirty="0" smtClean="0">
                <a:ea typeface="新細明體" charset="-120"/>
              </a:rPr>
              <a:t>) and </a:t>
            </a:r>
            <a:r>
              <a:rPr lang="en-US" altLang="zh-TW" sz="2800" i="1" dirty="0" err="1" smtClean="0">
                <a:ea typeface="新細明體" charset="-120"/>
              </a:rPr>
              <a:t>recrystallization</a:t>
            </a:r>
            <a:r>
              <a:rPr lang="zh-TW" altLang="en-US" sz="2800" i="1" dirty="0" smtClean="0">
                <a:ea typeface="新細明體" charset="-120"/>
              </a:rPr>
              <a:t> </a:t>
            </a:r>
            <a:r>
              <a:rPr lang="zh-TW" altLang="en-US" sz="2400" dirty="0" smtClean="0">
                <a:ea typeface="新細明體" charset="-120"/>
              </a:rPr>
              <a:t>再結晶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800" i="1" dirty="0" smtClean="0">
                <a:ea typeface="新細明體" charset="-120"/>
              </a:rPr>
              <a:t>(</a:t>
            </a:r>
            <a:r>
              <a:rPr lang="en-US" altLang="zh-TW" sz="2800" i="1" dirty="0" smtClean="0">
                <a:solidFill>
                  <a:srgbClr val="FF0000"/>
                </a:solidFill>
                <a:ea typeface="新細明體" charset="-120"/>
              </a:rPr>
              <a:t>annealing </a:t>
            </a:r>
            <a:r>
              <a:rPr lang="zh-TW" altLang="en-US" sz="2400" dirty="0" smtClean="0">
                <a:solidFill>
                  <a:srgbClr val="FF0000"/>
                </a:solidFill>
                <a:ea typeface="新細明體" charset="-120"/>
              </a:rPr>
              <a:t>退火</a:t>
            </a:r>
            <a:r>
              <a:rPr lang="zh-TW" altLang="en-US" sz="2800" i="1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800" i="1" dirty="0" smtClean="0">
                <a:solidFill>
                  <a:srgbClr val="FF0000"/>
                </a:solidFill>
                <a:ea typeface="新細明體" charset="-120"/>
              </a:rPr>
              <a:t>twin</a:t>
            </a:r>
            <a:r>
              <a:rPr lang="en-US" altLang="zh-TW" sz="2800" i="1" dirty="0" smtClean="0">
                <a:ea typeface="新細明體" charset="-120"/>
              </a:rPr>
              <a:t>)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dirty="0" smtClean="0">
                <a:ea typeface="新細明體" charset="-120"/>
              </a:rPr>
              <a:t>Twin boundaries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form </a:t>
            </a:r>
            <a:r>
              <a:rPr lang="en-US" altLang="zh-TW" sz="2800" dirty="0" smtClean="0">
                <a:solidFill>
                  <a:srgbClr val="339933"/>
                </a:solidFill>
                <a:ea typeface="新細明體" charset="-120"/>
              </a:rPr>
              <a:t>in pairs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dirty="0" smtClean="0">
                <a:ea typeface="新細明體" charset="-120"/>
              </a:rPr>
              <a:t>Strengthens the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metal.</a:t>
            </a:r>
          </a:p>
        </p:txBody>
      </p:sp>
      <p:pic>
        <p:nvPicPr>
          <p:cNvPr id="34820" name="Picture 4" descr="I:\Mcgraw\old worl\ppts\Smith\images\tw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082131"/>
            <a:ext cx="5443515" cy="35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878910" y="4797152"/>
            <a:ext cx="933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1800" dirty="0">
                <a:ea typeface="新細明體" charset="-120"/>
              </a:rPr>
              <a:t>Twin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6948264" y="4443140"/>
            <a:ext cx="382588" cy="3540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360741" y="3886200"/>
            <a:ext cx="9556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1800" dirty="0">
                <a:ea typeface="新細明體" charset="-120"/>
              </a:rPr>
              <a:t>Twin Plane</a:t>
            </a:r>
          </a:p>
        </p:txBody>
      </p:sp>
      <p:sp>
        <p:nvSpPr>
          <p:cNvPr id="34825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94FA74-C049-4388-A289-D7EF339DB053}" type="slidenum">
              <a:rPr lang="en-US" altLang="zh-TW" sz="1800"/>
              <a:pPr eaLnBrk="1" hangingPunct="1"/>
              <a:t>37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38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2001"/>
            <a:ext cx="6120680" cy="523430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Annealing Twins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475656" y="6093296"/>
            <a:ext cx="653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 4.23   Twin boundaries in the grain structure of brass.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463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Other Planar Defects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692696"/>
            <a:ext cx="8568952" cy="5910064"/>
          </a:xfrm>
        </p:spPr>
        <p:txBody>
          <a:bodyPr/>
          <a:lstStyle/>
          <a:p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Small angle boundary</a:t>
            </a:r>
            <a:r>
              <a:rPr lang="en-US" altLang="zh-TW" sz="2800" b="1" dirty="0" smtClean="0">
                <a:ea typeface="新細明體" charset="-120"/>
              </a:rPr>
              <a:t>: </a:t>
            </a:r>
            <a:r>
              <a:rPr lang="en-US" altLang="zh-TW" sz="2800" dirty="0" smtClean="0">
                <a:ea typeface="新細明體" charset="-120"/>
              </a:rPr>
              <a:t>Array of dislocations tilts (edge </a:t>
            </a:r>
            <a:r>
              <a:rPr lang="en-US" altLang="zh-TW" sz="2800" dirty="0" err="1" smtClean="0">
                <a:ea typeface="新細明體" charset="-120"/>
              </a:rPr>
              <a:t>disl</a:t>
            </a:r>
            <a:r>
              <a:rPr lang="en-US" altLang="zh-TW" sz="2800" dirty="0" smtClean="0">
                <a:ea typeface="新細明體" charset="-120"/>
              </a:rPr>
              <a:t>.) or twists (screw </a:t>
            </a:r>
            <a:r>
              <a:rPr lang="en-US" altLang="zh-TW" sz="2800" dirty="0" err="1" smtClean="0">
                <a:ea typeface="新細明體" charset="-120"/>
              </a:rPr>
              <a:t>disl</a:t>
            </a:r>
            <a:r>
              <a:rPr lang="en-US" altLang="zh-TW" sz="2800" dirty="0" smtClean="0">
                <a:ea typeface="新細明體" charset="-120"/>
              </a:rPr>
              <a:t>.) two regions of a crystal by &lt; 10</a:t>
            </a:r>
            <a:r>
              <a:rPr lang="en-US" altLang="zh-TW" sz="2800" dirty="0" smtClean="0">
                <a:ea typeface="新細明體" charset="-120"/>
                <a:sym typeface="Symbol"/>
              </a:rPr>
              <a:t>; high energy and strengthen. </a:t>
            </a:r>
            <a:endParaRPr lang="en-US" altLang="zh-TW" sz="2800" baseline="30000" dirty="0" smtClean="0">
              <a:ea typeface="新細明體" charset="-120"/>
            </a:endParaRPr>
          </a:p>
          <a:p>
            <a:endParaRPr lang="en-US" altLang="zh-TW" sz="2800" baseline="30000" dirty="0" smtClean="0">
              <a:ea typeface="新細明體" charset="-120"/>
            </a:endParaRPr>
          </a:p>
          <a:p>
            <a:pPr marL="0" indent="0">
              <a:buNone/>
            </a:pPr>
            <a:endParaRPr lang="en-US" altLang="zh-TW" sz="2800" baseline="30000" dirty="0" smtClean="0">
              <a:ea typeface="新細明體" charset="-120"/>
            </a:endParaRPr>
          </a:p>
          <a:p>
            <a:pPr marL="0" indent="0">
              <a:buNone/>
            </a:pPr>
            <a:r>
              <a:rPr lang="en-US" altLang="zh-TW" sz="2800" baseline="30000" dirty="0" smtClean="0">
                <a:ea typeface="新細明體" charset="-120"/>
              </a:rPr>
              <a:t/>
            </a:r>
            <a:br>
              <a:rPr lang="en-US" altLang="zh-TW" sz="2800" baseline="30000" dirty="0" smtClean="0">
                <a:ea typeface="新細明體" charset="-120"/>
              </a:rPr>
            </a:br>
            <a:endParaRPr lang="en-US" altLang="zh-TW" sz="2800" baseline="30000" dirty="0" smtClean="0">
              <a:ea typeface="新細明體" charset="-120"/>
            </a:endParaRPr>
          </a:p>
          <a:p>
            <a:endParaRPr lang="en-US" altLang="zh-TW" sz="2800" baseline="300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800" baseline="30000" dirty="0" smtClean="0">
              <a:ea typeface="新細明體" charset="-120"/>
            </a:endParaRPr>
          </a:p>
          <a:p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Stacking faults</a:t>
            </a:r>
            <a:r>
              <a:rPr lang="en-US" altLang="zh-TW" sz="2800" b="1" dirty="0" smtClean="0">
                <a:ea typeface="新細明體" charset="-120"/>
              </a:rPr>
              <a:t>: </a:t>
            </a:r>
            <a:r>
              <a:rPr lang="en-US" altLang="zh-TW" sz="2800" dirty="0" smtClean="0">
                <a:ea typeface="新細明體" charset="-120"/>
              </a:rPr>
              <a:t>Piling up faults during crystal growth, collapse of vacancies, </a:t>
            </a:r>
            <a:r>
              <a:rPr lang="en-US" altLang="zh-TW" sz="2800" dirty="0" err="1" smtClean="0">
                <a:ea typeface="新細明體" charset="-120"/>
              </a:rPr>
              <a:t>disl</a:t>
            </a:r>
            <a:r>
              <a:rPr lang="en-US" altLang="zh-TW" sz="2800" dirty="0" smtClean="0">
                <a:ea typeface="新細明體" charset="-120"/>
              </a:rPr>
              <a:t>. interaction.</a:t>
            </a:r>
          </a:p>
          <a:p>
            <a:pPr marL="361950" lvl="2" indent="0">
              <a:buNone/>
            </a:pPr>
            <a:r>
              <a:rPr lang="en-US" altLang="zh-TW" dirty="0" smtClean="0">
                <a:ea typeface="新細明體" charset="-120"/>
              </a:rPr>
              <a:t>ABCA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BA</a:t>
            </a:r>
            <a:r>
              <a:rPr lang="en-US" altLang="zh-TW" dirty="0" smtClean="0">
                <a:ea typeface="新細明體" charset="-120"/>
              </a:rPr>
              <a:t>BCABC…(FCC fault); ABA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BCA</a:t>
            </a:r>
            <a:r>
              <a:rPr lang="en-US" altLang="zh-TW" dirty="0" smtClean="0">
                <a:ea typeface="新細明體" charset="-120"/>
              </a:rPr>
              <a:t>BAB…(HCP fault)  </a:t>
            </a:r>
          </a:p>
          <a:p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Volume defects</a:t>
            </a:r>
            <a:r>
              <a:rPr lang="en-US" altLang="zh-TW" sz="2800" b="1" dirty="0" smtClean="0">
                <a:ea typeface="新細明體" charset="-120"/>
              </a:rPr>
              <a:t>: </a:t>
            </a:r>
            <a:r>
              <a:rPr lang="en-US" altLang="zh-TW" sz="2800" dirty="0" smtClean="0">
                <a:ea typeface="新細明體" charset="-120"/>
              </a:rPr>
              <a:t>Cluster of point defects join to form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3-D void. Three dimensional precipitates or inclusions. Tremendous effect on the behavior of the materials.</a:t>
            </a:r>
          </a:p>
        </p:txBody>
      </p:sp>
      <p:pic>
        <p:nvPicPr>
          <p:cNvPr id="35845" name="Picture 5" descr="smi53586_04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05658"/>
            <a:ext cx="7422398" cy="21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0" y="6334200"/>
            <a:ext cx="50006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CAE794-DC31-4152-BDB2-AF67E3D0B7CF}" type="slidenum">
              <a:rPr lang="en-US" altLang="zh-TW" sz="1800"/>
              <a:pPr eaLnBrk="1" hangingPunct="1"/>
              <a:t>39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Solidification of Metals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Two steps of solidification 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Nucleation</a:t>
            </a:r>
            <a:r>
              <a:rPr lang="en-US" altLang="zh-TW" sz="2800" dirty="0" smtClean="0">
                <a:ea typeface="新細明體" charset="-120"/>
              </a:rPr>
              <a:t>: Formation of stable nuclei. 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Growth of nuclei</a:t>
            </a:r>
            <a:r>
              <a:rPr lang="en-US" altLang="zh-TW" sz="2800" b="1" dirty="0" smtClean="0">
                <a:ea typeface="新細明體" charset="-120"/>
              </a:rPr>
              <a:t>:  </a:t>
            </a:r>
            <a:r>
              <a:rPr lang="en-US" altLang="zh-TW" sz="2800" dirty="0" smtClean="0">
                <a:ea typeface="新細明體" charset="-120"/>
              </a:rPr>
              <a:t>Formation of grain structure. </a:t>
            </a:r>
          </a:p>
          <a:p>
            <a:r>
              <a:rPr lang="en-US" altLang="zh-TW" sz="2800" dirty="0" smtClean="0">
                <a:ea typeface="新細明體" charset="-120"/>
              </a:rPr>
              <a:t> Thermal gradients define the shape of each grain. 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 flipV="1">
            <a:off x="2743200" y="5486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V="1">
            <a:off x="3429000" y="54102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514600" y="6096000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Liquid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1752600" y="4724400"/>
            <a:ext cx="609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69925" y="4205288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Nuclei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 flipV="1">
            <a:off x="4267200" y="55626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V="1">
            <a:off x="4953000" y="5105400"/>
            <a:ext cx="381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251" name="Picture 25" descr="C:\Documents and Settings\Naveen\Desktop\Mcgraw\jpegs\edited\solid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6629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3962400" y="5943600"/>
            <a:ext cx="204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Crystals that will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Form grains</a:t>
            </a: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H="1">
            <a:off x="7162800" y="41148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 flipH="1">
            <a:off x="7239000" y="41910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5" name="Line 19"/>
          <p:cNvSpPr>
            <a:spLocks noChangeShapeType="1"/>
          </p:cNvSpPr>
          <p:nvPr/>
        </p:nvSpPr>
        <p:spPr bwMode="auto">
          <a:xfrm flipH="1" flipV="1">
            <a:off x="7543800" y="4800600"/>
            <a:ext cx="4572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Line 20"/>
          <p:cNvSpPr>
            <a:spLocks noChangeShapeType="1"/>
          </p:cNvSpPr>
          <p:nvPr/>
        </p:nvSpPr>
        <p:spPr bwMode="auto">
          <a:xfrm flipH="1" flipV="1">
            <a:off x="7391400" y="5181600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781800" y="5943600"/>
            <a:ext cx="213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Grain Boundaries</a:t>
            </a:r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7908925" y="3824288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Grains</a:t>
            </a:r>
          </a:p>
        </p:txBody>
      </p:sp>
      <p:sp>
        <p:nvSpPr>
          <p:cNvPr id="10259" name="Line 26"/>
          <p:cNvSpPr>
            <a:spLocks noChangeShapeType="1"/>
          </p:cNvSpPr>
          <p:nvPr/>
        </p:nvSpPr>
        <p:spPr bwMode="auto">
          <a:xfrm flipH="1" flipV="1">
            <a:off x="2590800" y="5334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27"/>
          <p:cNvSpPr>
            <a:spLocks noChangeShapeType="1"/>
          </p:cNvSpPr>
          <p:nvPr/>
        </p:nvSpPr>
        <p:spPr bwMode="auto">
          <a:xfrm>
            <a:off x="1371600" y="4572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1" name="Line 28"/>
          <p:cNvSpPr>
            <a:spLocks noChangeShapeType="1"/>
          </p:cNvSpPr>
          <p:nvPr/>
        </p:nvSpPr>
        <p:spPr bwMode="auto">
          <a:xfrm flipV="1">
            <a:off x="5486400" y="5257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3" name="Slide Number Placeholder 2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AA73B6-E32E-4271-8E56-5D493E618E0A}" type="slidenum">
              <a:rPr lang="en-US" altLang="zh-TW" sz="1800"/>
              <a:pPr eaLnBrk="1" hangingPunct="1"/>
              <a:t>4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40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Optical Metallography</a:t>
            </a:r>
            <a:r>
              <a:rPr lang="zh-TW" altLang="en-US" sz="3600" b="1" kern="0" smtClean="0">
                <a:ea typeface="新細明體" charset="-120"/>
              </a:rPr>
              <a:t>金相</a:t>
            </a:r>
            <a:endParaRPr lang="en-US" altLang="zh-TW" sz="3600" b="1" kern="0" dirty="0" smtClean="0">
              <a:ea typeface="新細明體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899119"/>
            <a:ext cx="8206680" cy="57702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400" kern="0" dirty="0" smtClean="0">
                <a:solidFill>
                  <a:srgbClr val="FF0000"/>
                </a:solidFill>
                <a:ea typeface="新細明體" charset="-120"/>
              </a:rPr>
              <a:t>Microstructure Analyses</a:t>
            </a:r>
            <a:r>
              <a:rPr lang="en-US" altLang="zh-TW" sz="2400" b="0" kern="0" dirty="0" smtClean="0">
                <a:ea typeface="新細明體" charset="-120"/>
              </a:rPr>
              <a:t>: OM, SEM, TEM, HRTEM, STM.</a:t>
            </a:r>
          </a:p>
          <a:p>
            <a:pPr>
              <a:lnSpc>
                <a:spcPct val="90000"/>
              </a:lnSpc>
            </a:pPr>
            <a:r>
              <a:rPr lang="en-US" altLang="zh-TW" sz="2400" b="0" kern="0" dirty="0" smtClean="0">
                <a:ea typeface="新細明體" charset="-120"/>
              </a:rPr>
              <a:t>To observe grain boundaries, the metal sample must be first </a:t>
            </a:r>
            <a:r>
              <a:rPr lang="en-US" altLang="zh-TW" sz="2400" kern="0" dirty="0" smtClean="0">
                <a:solidFill>
                  <a:srgbClr val="0000FF"/>
                </a:solidFill>
                <a:ea typeface="新細明體" charset="-120"/>
              </a:rPr>
              <a:t>mounted</a:t>
            </a:r>
            <a:r>
              <a:rPr lang="en-US" altLang="zh-TW" sz="2400" b="0" kern="0" dirty="0" smtClean="0">
                <a:ea typeface="新細明體" charset="-120"/>
              </a:rPr>
              <a:t> for easy handling.</a:t>
            </a:r>
          </a:p>
          <a:p>
            <a:pPr>
              <a:lnSpc>
                <a:spcPct val="90000"/>
              </a:lnSpc>
            </a:pPr>
            <a:r>
              <a:rPr lang="en-US" altLang="zh-TW" sz="2400" b="0" kern="0" dirty="0" smtClean="0">
                <a:ea typeface="新細明體" charset="-120"/>
              </a:rPr>
              <a:t>Then the sample should be </a:t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kern="0" dirty="0" smtClean="0">
                <a:solidFill>
                  <a:srgbClr val="0000FF"/>
                </a:solidFill>
                <a:ea typeface="新細明體" charset="-120"/>
              </a:rPr>
              <a:t>ground and polished </a:t>
            </a:r>
            <a:r>
              <a:rPr lang="en-US" altLang="zh-TW" sz="2400" b="0" kern="0" dirty="0" smtClean="0">
                <a:ea typeface="新細明體" charset="-120"/>
              </a:rPr>
              <a:t>with </a:t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b="0" kern="0" dirty="0" smtClean="0">
                <a:ea typeface="新細明體" charset="-120"/>
              </a:rPr>
              <a:t>different grades of  abrasive</a:t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b="0" kern="0" dirty="0" smtClean="0">
                <a:ea typeface="新細明體" charset="-120"/>
              </a:rPr>
              <a:t>paper and abrasive solution.</a:t>
            </a:r>
          </a:p>
          <a:p>
            <a:pPr>
              <a:lnSpc>
                <a:spcPct val="90000"/>
              </a:lnSpc>
            </a:pPr>
            <a:r>
              <a:rPr lang="en-US" altLang="zh-TW" sz="2400" b="0" kern="0" dirty="0" smtClean="0">
                <a:ea typeface="新細明體" charset="-120"/>
              </a:rPr>
              <a:t>The surface is then </a:t>
            </a:r>
            <a:r>
              <a:rPr lang="en-US" altLang="zh-TW" sz="2400" kern="0" dirty="0" smtClean="0">
                <a:solidFill>
                  <a:srgbClr val="0000FF"/>
                </a:solidFill>
                <a:ea typeface="新細明體" charset="-120"/>
              </a:rPr>
              <a:t>etched</a:t>
            </a:r>
            <a:r>
              <a:rPr lang="en-US" altLang="zh-TW" sz="2400" b="0" kern="0" dirty="0" smtClean="0">
                <a:ea typeface="新細明體" charset="-120"/>
              </a:rPr>
              <a:t> </a:t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b="0" kern="0" dirty="0" smtClean="0">
                <a:ea typeface="新細明體" charset="-120"/>
              </a:rPr>
              <a:t>chemically. </a:t>
            </a:r>
          </a:p>
          <a:p>
            <a:pPr>
              <a:lnSpc>
                <a:spcPct val="90000"/>
              </a:lnSpc>
            </a:pPr>
            <a:r>
              <a:rPr lang="en-US" altLang="zh-TW" sz="2400" b="0" kern="0" dirty="0" smtClean="0">
                <a:solidFill>
                  <a:srgbClr val="006600"/>
                </a:solidFill>
                <a:ea typeface="新細明體" charset="-120"/>
              </a:rPr>
              <a:t>Tiny groves are produced</a:t>
            </a:r>
            <a:br>
              <a:rPr lang="en-US" altLang="zh-TW" sz="2400" b="0" kern="0" dirty="0" smtClean="0">
                <a:solidFill>
                  <a:srgbClr val="006600"/>
                </a:solidFill>
                <a:ea typeface="新細明體" charset="-120"/>
              </a:rPr>
            </a:br>
            <a:r>
              <a:rPr lang="en-US" altLang="zh-TW" sz="2400" b="0" kern="0" dirty="0" smtClean="0">
                <a:solidFill>
                  <a:srgbClr val="006600"/>
                </a:solidFill>
                <a:ea typeface="新細明體" charset="-120"/>
              </a:rPr>
              <a:t>at grain boundaries. </a:t>
            </a:r>
          </a:p>
          <a:p>
            <a:pPr>
              <a:lnSpc>
                <a:spcPct val="90000"/>
              </a:lnSpc>
            </a:pPr>
            <a:r>
              <a:rPr lang="en-US" altLang="zh-TW" sz="2400" b="0" kern="0" dirty="0" smtClean="0">
                <a:ea typeface="新細明體" charset="-120"/>
              </a:rPr>
              <a:t>Groves do not intensely</a:t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b="0" kern="0" dirty="0" smtClean="0">
                <a:ea typeface="新細明體" charset="-120"/>
              </a:rPr>
              <a:t>reflect light. Hence</a:t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b="0" kern="0" dirty="0" smtClean="0">
                <a:ea typeface="新細明體" charset="-120"/>
              </a:rPr>
              <a:t>observed by optical</a:t>
            </a:r>
            <a:br>
              <a:rPr lang="en-US" altLang="zh-TW" sz="2400" b="0" kern="0" dirty="0" smtClean="0">
                <a:ea typeface="新細明體" charset="-120"/>
              </a:rPr>
            </a:br>
            <a:r>
              <a:rPr lang="en-US" altLang="zh-TW" sz="2400" b="0" kern="0" dirty="0" smtClean="0">
                <a:ea typeface="新細明體" charset="-120"/>
              </a:rPr>
              <a:t>microscope.</a:t>
            </a:r>
          </a:p>
          <a:p>
            <a:pPr>
              <a:lnSpc>
                <a:spcPct val="90000"/>
              </a:lnSpc>
            </a:pPr>
            <a:r>
              <a:rPr lang="en-US" altLang="zh-TW" sz="2400" b="0" kern="0" dirty="0" smtClean="0">
                <a:ea typeface="新細明體" charset="-120"/>
              </a:rPr>
              <a:t>Impurities, Phases, Defects…. </a:t>
            </a:r>
          </a:p>
        </p:txBody>
      </p:sp>
      <p:pic>
        <p:nvPicPr>
          <p:cNvPr id="5" name="Picture 8" descr="smi53586_04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117063"/>
            <a:ext cx="4464496" cy="45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9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Effect of Etching </a:t>
            </a:r>
            <a:r>
              <a:rPr lang="zh-TW" altLang="en-US" sz="3600" b="1" dirty="0" smtClean="0">
                <a:ea typeface="新細明體" charset="-120"/>
              </a:rPr>
              <a:t>蝕刻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TW" altLang="zh-TW" sz="2400" smtClean="0"/>
          </a:p>
        </p:txBody>
      </p:sp>
      <p:pic>
        <p:nvPicPr>
          <p:cNvPr id="38916" name="Picture 6" descr="C:\Documents and Settings\Naveen\Desktop\Mcgraw\jpegs\unetchedst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049463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C:\Documents and Settings\Naveen\Desktop\Mcgraw\jpegs\etchedst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205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C:\Documents and Settings\Naveen\Desktop\Mcgraw\jpegs\unetchedbr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1944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C:\Documents and Settings\Naveen\Desktop\Mcgraw\jpegs\etchedbr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90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685800" y="4357688"/>
            <a:ext cx="121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dirty="0" err="1">
                <a:ea typeface="新細明體" charset="-120"/>
              </a:rPr>
              <a:t>Unetched</a:t>
            </a:r>
            <a:r>
              <a:rPr lang="en-US" altLang="zh-TW" dirty="0">
                <a:ea typeface="新細明體" charset="-120"/>
              </a:rPr>
              <a:t> </a:t>
            </a:r>
          </a:p>
          <a:p>
            <a:pPr algn="ctr" eaLnBrk="1" hangingPunct="1"/>
            <a:r>
              <a:rPr lang="en-US" altLang="zh-TW" dirty="0">
                <a:ea typeface="新細明體" charset="-120"/>
              </a:rPr>
              <a:t>Steel</a:t>
            </a:r>
          </a:p>
          <a:p>
            <a:pPr algn="ctr" eaLnBrk="1" hangingPunct="1"/>
            <a:r>
              <a:rPr lang="en-US" altLang="zh-TW" dirty="0" smtClean="0">
                <a:ea typeface="新細明體" charset="-120"/>
              </a:rPr>
              <a:t>200</a:t>
            </a:r>
            <a:r>
              <a:rPr lang="en-US" altLang="zh-TW" dirty="0" smtClean="0">
                <a:ea typeface="新細明體" charset="-120"/>
                <a:sym typeface="Symbol"/>
              </a:rPr>
              <a:t>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3032125" y="4281488"/>
            <a:ext cx="1009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Etched 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Steel</a:t>
            </a:r>
          </a:p>
          <a:p>
            <a:pPr eaLnBrk="1" hangingPunct="1"/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200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  <a:sym typeface="Symbol"/>
              </a:rPr>
              <a:t></a:t>
            </a:r>
            <a:endParaRPr lang="en-US" altLang="zh-TW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8922" name="Text Box 14"/>
          <p:cNvSpPr txBox="1">
            <a:spLocks noChangeArrowheads="1"/>
          </p:cNvSpPr>
          <p:nvPr/>
        </p:nvSpPr>
        <p:spPr bwMode="auto">
          <a:xfrm>
            <a:off x="5470525" y="4205288"/>
            <a:ext cx="1277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err="1">
                <a:ea typeface="新細明體" charset="-120"/>
              </a:rPr>
              <a:t>Unetched</a:t>
            </a:r>
            <a:r>
              <a:rPr lang="en-US" altLang="zh-TW" dirty="0">
                <a:ea typeface="新細明體" charset="-120"/>
              </a:rPr>
              <a:t> 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Brass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200</a:t>
            </a:r>
            <a:r>
              <a:rPr lang="en-US" altLang="zh-TW" dirty="0" smtClean="0">
                <a:ea typeface="新細明體" charset="-120"/>
                <a:sym typeface="Symbol"/>
              </a:rPr>
              <a:t>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7527925" y="4129088"/>
            <a:ext cx="1009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6600FF"/>
                </a:solidFill>
                <a:ea typeface="新細明體" charset="-120"/>
              </a:rPr>
              <a:t>Etched </a:t>
            </a:r>
          </a:p>
          <a:p>
            <a:pPr eaLnBrk="1" hangingPunct="1"/>
            <a:r>
              <a:rPr lang="en-US" altLang="zh-TW" dirty="0">
                <a:solidFill>
                  <a:srgbClr val="6600FF"/>
                </a:solidFill>
                <a:ea typeface="新細明體" charset="-120"/>
              </a:rPr>
              <a:t>Brass</a:t>
            </a:r>
          </a:p>
          <a:p>
            <a:pPr eaLnBrk="1" hangingPunct="1"/>
            <a:r>
              <a:rPr lang="en-US" altLang="zh-TW" dirty="0" smtClean="0">
                <a:solidFill>
                  <a:srgbClr val="6600FF"/>
                </a:solidFill>
                <a:ea typeface="新細明體" charset="-120"/>
              </a:rPr>
              <a:t>200</a:t>
            </a:r>
            <a:r>
              <a:rPr lang="en-US" altLang="zh-TW" dirty="0" smtClean="0">
                <a:solidFill>
                  <a:srgbClr val="6600FF"/>
                </a:solidFill>
                <a:ea typeface="新細明體" charset="-120"/>
                <a:sym typeface="Symbol"/>
              </a:rPr>
              <a:t></a:t>
            </a:r>
            <a:endParaRPr lang="en-US" altLang="zh-TW" dirty="0">
              <a:solidFill>
                <a:srgbClr val="6600FF"/>
              </a:solidFill>
              <a:ea typeface="新細明體" charset="-120"/>
            </a:endParaRPr>
          </a:p>
        </p:txBody>
      </p:sp>
      <p:pic>
        <p:nvPicPr>
          <p:cNvPr id="38924" name="Picture 17" descr="D:\Fig4.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868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Slide Number Placeholder 1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C1EF26-6DB7-41C1-84F4-B828C7D99126}" type="slidenum">
              <a:rPr lang="en-US" altLang="zh-TW" sz="1800"/>
              <a:pPr eaLnBrk="1" hangingPunct="1"/>
              <a:t>41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42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Grain Boundaries (OM)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36712"/>
            <a:ext cx="8596986" cy="48965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536" y="5589240"/>
            <a:ext cx="842319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Fig. 4.27  Grain boundaries on the surface of polished and etched samples as revealed in the optical microscope. (a) Low-carbon steel, 100</a:t>
            </a:r>
            <a:r>
              <a:rPr lang="en-US" altLang="zh-TW" dirty="0" smtClean="0">
                <a:sym typeface="Symbol"/>
              </a:rPr>
              <a:t>. (b) Magnesium oxide, 225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06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Grain Size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08912" cy="5029200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Grain size </a:t>
            </a:r>
            <a:r>
              <a:rPr lang="en-US" altLang="zh-TW" sz="2400" dirty="0" smtClean="0">
                <a:ea typeface="新細明體" charset="-120"/>
              </a:rPr>
              <a:t>affects the mechanical properties of the material.</a:t>
            </a:r>
          </a:p>
          <a:p>
            <a:r>
              <a:rPr lang="en-US" altLang="zh-TW" sz="2400" dirty="0" smtClean="0">
                <a:ea typeface="新細明體" charset="-120"/>
              </a:rPr>
              <a:t>The smaller the grain size, more are the grain boundaries. </a:t>
            </a:r>
          </a:p>
          <a:p>
            <a:r>
              <a:rPr lang="en-US" altLang="zh-TW" sz="2400" dirty="0" smtClean="0">
                <a:ea typeface="新細明體" charset="-120"/>
              </a:rPr>
              <a:t>More grain boundaries means higher resistance to slip (plastic deformation occurs due to slip) and 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</a:rPr>
              <a:t>strengthens metals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At  elevated temperature</a:t>
            </a:r>
            <a:r>
              <a:rPr lang="en-US" altLang="zh-TW" sz="2400" dirty="0" smtClean="0">
                <a:ea typeface="新細明體" charset="-120"/>
              </a:rPr>
              <a:t>, grain boundary sliding may occur, and grain boundaries can become regions of weakness in polycrystalline metals.</a:t>
            </a:r>
          </a:p>
          <a:p>
            <a:r>
              <a:rPr lang="en-US" altLang="zh-TW" sz="2400" dirty="0">
                <a:ea typeface="新細明體" charset="-120"/>
              </a:rPr>
              <a:t>ASTM grain size number ‘</a:t>
            </a:r>
            <a:r>
              <a:rPr lang="en-US" altLang="zh-TW" sz="2400" i="1" dirty="0">
                <a:ea typeface="新細明體" charset="-120"/>
              </a:rPr>
              <a:t>n</a:t>
            </a:r>
            <a:r>
              <a:rPr lang="en-US" altLang="zh-TW" sz="2400" dirty="0">
                <a:ea typeface="新細明體" charset="-120"/>
              </a:rPr>
              <a:t>’ is a measure of grain size.</a:t>
            </a:r>
          </a:p>
          <a:p>
            <a:pPr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                              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        </a:t>
            </a:r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ea typeface="新細明體" charset="-120"/>
              </a:rPr>
              <a:t>= 2</a:t>
            </a:r>
            <a:r>
              <a:rPr lang="en-US" altLang="zh-TW" sz="2400" b="1" i="1" baseline="30000" dirty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sz="2400" b="1" baseline="30000" dirty="0">
                <a:solidFill>
                  <a:srgbClr val="FF0000"/>
                </a:solidFill>
                <a:ea typeface="新細明體" charset="-120"/>
                <a:sym typeface="Symbol"/>
              </a:rPr>
              <a:t></a:t>
            </a:r>
            <a:r>
              <a:rPr lang="en-US" altLang="zh-TW" sz="2400" b="1" baseline="30000" dirty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 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6C4AF0-7924-463B-ABEC-0936D010730B}" type="slidenum">
              <a:rPr lang="en-US" altLang="zh-TW" sz="1800"/>
              <a:pPr eaLnBrk="1" hangingPunct="1"/>
              <a:t>43</a:t>
            </a:fld>
            <a:endParaRPr lang="en-US" altLang="zh-TW" sz="180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23244" y="4811668"/>
            <a:ext cx="38250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i="1" dirty="0" smtClean="0">
                <a:ea typeface="新細明體" charset="-120"/>
              </a:rPr>
              <a:t>n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&lt; 3 – Coarse grained</a:t>
            </a:r>
          </a:p>
          <a:p>
            <a:pPr eaLnBrk="1" hangingPunct="1"/>
            <a:r>
              <a:rPr lang="en-US" altLang="zh-TW" sz="2400" dirty="0">
                <a:ea typeface="新細明體" charset="-120"/>
              </a:rPr>
              <a:t>4 &lt; </a:t>
            </a:r>
            <a:r>
              <a:rPr lang="en-US" altLang="zh-TW" sz="2400" i="1" dirty="0">
                <a:ea typeface="新細明體" charset="-120"/>
              </a:rPr>
              <a:t>n</a:t>
            </a:r>
            <a:r>
              <a:rPr lang="en-US" altLang="zh-TW" sz="2400" dirty="0">
                <a:ea typeface="新細明體" charset="-120"/>
              </a:rPr>
              <a:t> &lt; 6 – Medium grained</a:t>
            </a:r>
          </a:p>
          <a:p>
            <a:pPr eaLnBrk="1" hangingPunct="1"/>
            <a:r>
              <a:rPr lang="en-US" altLang="zh-TW" sz="2400" dirty="0">
                <a:ea typeface="新細明體" charset="-120"/>
              </a:rPr>
              <a:t>7 &lt; </a:t>
            </a:r>
            <a:r>
              <a:rPr lang="en-US" altLang="zh-TW" sz="2400" i="1" dirty="0">
                <a:ea typeface="新細明體" charset="-120"/>
              </a:rPr>
              <a:t>n</a:t>
            </a:r>
            <a:r>
              <a:rPr lang="en-US" altLang="zh-TW" sz="2400" dirty="0">
                <a:ea typeface="新細明體" charset="-120"/>
              </a:rPr>
              <a:t> &lt; 9 – Fine grained</a:t>
            </a:r>
          </a:p>
          <a:p>
            <a:pPr eaLnBrk="1" hangingPunct="1"/>
            <a:r>
              <a:rPr lang="en-US" altLang="zh-TW" sz="2400" i="1" dirty="0" smtClean="0">
                <a:ea typeface="新細明體" charset="-120"/>
              </a:rPr>
              <a:t>n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&gt; 10 – </a:t>
            </a:r>
            <a:r>
              <a:rPr lang="en-US" altLang="zh-TW" sz="2400" dirty="0" smtClean="0">
                <a:ea typeface="新細明體" charset="-120"/>
              </a:rPr>
              <a:t>Ultrafine </a:t>
            </a:r>
            <a:r>
              <a:rPr lang="en-US" altLang="zh-TW" sz="2400" dirty="0">
                <a:ea typeface="新細明體" charset="-120"/>
              </a:rPr>
              <a:t>grained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148064" y="4221088"/>
            <a:ext cx="33843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33400" indent="-533400">
              <a:buFontTx/>
              <a:buNone/>
            </a:pPr>
            <a:r>
              <a:rPr lang="en-US" altLang="zh-TW" sz="2400" b="0" i="1" dirty="0">
                <a:ea typeface="新細明體" charset="-120"/>
              </a:rPr>
              <a:t>N</a:t>
            </a:r>
            <a:r>
              <a:rPr lang="en-US" altLang="zh-TW" sz="2400" b="0" dirty="0">
                <a:ea typeface="新細明體" charset="-120"/>
              </a:rPr>
              <a:t> = </a:t>
            </a:r>
            <a:r>
              <a:rPr lang="en-US" altLang="zh-TW" sz="2400" b="0" dirty="0" smtClean="0">
                <a:ea typeface="新細明體" charset="-120"/>
              </a:rPr>
              <a:t>	Number </a:t>
            </a:r>
            <a:r>
              <a:rPr lang="en-US" altLang="zh-TW" sz="2400" b="0" dirty="0">
                <a:ea typeface="新細明體" charset="-120"/>
              </a:rPr>
              <a:t>of grains </a:t>
            </a:r>
            <a:r>
              <a:rPr lang="en-US" altLang="zh-TW" sz="2400" b="0" dirty="0" smtClean="0">
                <a:ea typeface="新細明體" charset="-120"/>
              </a:rPr>
              <a:t>per square  </a:t>
            </a:r>
            <a:r>
              <a:rPr lang="en-US" altLang="zh-TW" sz="2400" b="0" dirty="0">
                <a:ea typeface="新細明體" charset="-120"/>
              </a:rPr>
              <a:t>2.54 </a:t>
            </a:r>
            <a:r>
              <a:rPr lang="en-US" altLang="zh-TW" sz="2400" b="0" dirty="0">
                <a:ea typeface="新細明體" charset="-120"/>
                <a:sym typeface="Symbol"/>
              </a:rPr>
              <a:t> </a:t>
            </a:r>
            <a:r>
              <a:rPr lang="en-US" altLang="zh-TW" sz="2400" b="0" dirty="0" smtClean="0">
                <a:ea typeface="新細明體" charset="-120"/>
                <a:sym typeface="Symbol"/>
              </a:rPr>
              <a:t>10</a:t>
            </a:r>
            <a:r>
              <a:rPr lang="en-US" altLang="zh-TW" sz="2400" b="0" baseline="30000" dirty="0" smtClean="0">
                <a:ea typeface="新細明體" charset="-120"/>
                <a:sym typeface="Symbol"/>
              </a:rPr>
              <a:t>2</a:t>
            </a:r>
            <a:r>
              <a:rPr lang="en-US" altLang="zh-TW" sz="2400" b="0" dirty="0" smtClean="0">
                <a:ea typeface="新細明體" charset="-120"/>
                <a:sym typeface="Symbol"/>
              </a:rPr>
              <a:t> </a:t>
            </a:r>
            <a:r>
              <a:rPr lang="en-US" altLang="zh-TW" sz="2400" b="0" dirty="0" smtClean="0">
                <a:ea typeface="新細明體" charset="-120"/>
              </a:rPr>
              <a:t>m of </a:t>
            </a:r>
            <a:r>
              <a:rPr lang="en-US" altLang="zh-TW" sz="2400" b="0" dirty="0">
                <a:ea typeface="新細明體" charset="-120"/>
              </a:rPr>
              <a:t>a polished and </a:t>
            </a:r>
            <a:r>
              <a:rPr lang="en-US" altLang="zh-TW" sz="2400" b="0" dirty="0" smtClean="0">
                <a:ea typeface="新細明體" charset="-120"/>
              </a:rPr>
              <a:t>specimen </a:t>
            </a:r>
            <a:r>
              <a:rPr lang="en-US" altLang="zh-TW" sz="2400" b="0" dirty="0">
                <a:ea typeface="新細明體" charset="-120"/>
              </a:rPr>
              <a:t>at 100 </a:t>
            </a:r>
            <a:r>
              <a:rPr lang="en-US" altLang="zh-TW" sz="2400" b="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b="0" dirty="0" smtClean="0">
                <a:ea typeface="新細明體" charset="-120"/>
              </a:rPr>
              <a:t>.</a:t>
            </a:r>
          </a:p>
          <a:p>
            <a:pPr marL="533400" indent="-533400">
              <a:buFontTx/>
              <a:buNone/>
            </a:pPr>
            <a:r>
              <a:rPr lang="en-US" altLang="zh-TW" sz="2400" b="0" i="1" dirty="0" smtClean="0">
                <a:ea typeface="新細明體" charset="-120"/>
              </a:rPr>
              <a:t>n</a:t>
            </a:r>
            <a:r>
              <a:rPr lang="en-US" altLang="zh-TW" sz="2400" b="0" dirty="0" smtClean="0">
                <a:ea typeface="新細明體" charset="-120"/>
              </a:rPr>
              <a:t> </a:t>
            </a:r>
            <a:r>
              <a:rPr lang="en-US" altLang="zh-TW" sz="2400" b="0" dirty="0">
                <a:ea typeface="新細明體" charset="-120"/>
              </a:rPr>
              <a:t>= </a:t>
            </a:r>
            <a:r>
              <a:rPr lang="en-US" altLang="zh-TW" sz="2400" b="0" dirty="0" smtClean="0">
                <a:ea typeface="新細明體" charset="-120"/>
              </a:rPr>
              <a:t>	ASTM </a:t>
            </a:r>
            <a:r>
              <a:rPr lang="en-US" altLang="zh-TW" sz="2400" b="0" dirty="0">
                <a:ea typeface="新細明體" charset="-120"/>
              </a:rPr>
              <a:t>grain size number.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3" name="Picture 4" descr="F:\Naveens Doccuments\me3328\good-photomicrographs\1018-CR-200X-group54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02858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:\Naveens Doccuments\me3328\good-photomicrographs\1045-CR-200X-group54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02858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36725" y="5288746"/>
            <a:ext cx="7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chemeClr val="bg1"/>
                </a:solidFill>
                <a:ea typeface="新細明體" charset="-120"/>
              </a:rPr>
              <a:t>200 </a:t>
            </a:r>
            <a:r>
              <a:rPr lang="en-US" altLang="zh-TW" dirty="0" smtClean="0">
                <a:solidFill>
                  <a:schemeClr val="bg1"/>
                </a:solidFill>
                <a:ea typeface="新細明體" charset="-120"/>
                <a:sym typeface="Symbol"/>
              </a:rPr>
              <a:t></a:t>
            </a:r>
            <a:endParaRPr lang="en-US" altLang="zh-TW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32525" y="5212546"/>
            <a:ext cx="7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chemeClr val="bg1"/>
                </a:solidFill>
                <a:ea typeface="新細明體" charset="-120"/>
              </a:rPr>
              <a:t>200 </a:t>
            </a:r>
            <a:r>
              <a:rPr lang="en-US" altLang="zh-TW" dirty="0" smtClean="0">
                <a:solidFill>
                  <a:schemeClr val="bg1"/>
                </a:solidFill>
                <a:ea typeface="新細明體" charset="-120"/>
                <a:sym typeface="Symbol"/>
              </a:rPr>
              <a:t></a:t>
            </a:r>
            <a:endParaRPr lang="en-US" altLang="zh-TW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800" y="6341258"/>
            <a:ext cx="3264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1018 cold rolled steel, </a:t>
            </a:r>
            <a:r>
              <a:rPr lang="en-US" altLang="zh-TW" i="1" dirty="0" smtClean="0">
                <a:ea typeface="新細明體" charset="-120"/>
              </a:rPr>
              <a:t>n </a:t>
            </a:r>
            <a:r>
              <a:rPr lang="en-US" altLang="zh-TW" dirty="0" smtClean="0">
                <a:ea typeface="新細明體" charset="-120"/>
              </a:rPr>
              <a:t>= 10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76800" y="6341258"/>
            <a:ext cx="3135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1045 cold rolled steel, </a:t>
            </a:r>
            <a:r>
              <a:rPr lang="en-US" altLang="zh-TW" i="1" dirty="0" smtClean="0">
                <a:ea typeface="新細明體" charset="-120"/>
              </a:rPr>
              <a:t>n</a:t>
            </a:r>
            <a:r>
              <a:rPr lang="en-US" altLang="zh-TW" dirty="0" smtClean="0">
                <a:ea typeface="新細明體" charset="-120"/>
              </a:rPr>
              <a:t> = 8</a:t>
            </a:r>
            <a:endParaRPr lang="en-US" altLang="zh-TW" dirty="0">
              <a:ea typeface="新細明體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099"/>
            <a:ext cx="7054552" cy="381504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36096" y="1196752"/>
            <a:ext cx="482824" cy="2716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m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226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160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113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80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57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40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28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20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14</a:t>
            </a:r>
            <a:br>
              <a:rPr lang="en-US" altLang="zh-TW" sz="1500" dirty="0" smtClean="0">
                <a:solidFill>
                  <a:srgbClr val="FF0000"/>
                </a:solidFill>
                <a:sym typeface="Symbol"/>
              </a:rPr>
            </a:br>
            <a:r>
              <a:rPr lang="en-US" altLang="zh-TW" sz="1500" dirty="0" smtClean="0">
                <a:solidFill>
                  <a:srgbClr val="FF0000"/>
                </a:solidFill>
                <a:sym typeface="Symbol"/>
              </a:rPr>
              <a:t>10</a:t>
            </a:r>
            <a:endParaRPr lang="zh-TW" alt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36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45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9" y="764704"/>
            <a:ext cx="8526441" cy="504056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Grain Size</a:t>
            </a:r>
            <a:r>
              <a:rPr lang="zh-TW" altLang="en-US" sz="3600" b="1" kern="0" dirty="0" smtClean="0">
                <a:ea typeface="新細明體" charset="-120"/>
              </a:rPr>
              <a:t>  </a:t>
            </a:r>
            <a:r>
              <a:rPr lang="en-US" altLang="zh-TW" sz="3600" b="1" kern="0" dirty="0" smtClean="0">
                <a:ea typeface="新細明體" charset="-120"/>
              </a:rPr>
              <a:t>(Cont..)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42131" y="5889466"/>
            <a:ext cx="751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Fig.  4.28   Several nominal ASTM grain sizes of low-carbon steels: (a)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= 7, (b)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= 8, and (c)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= 9.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713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Average Grain Diameter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448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Average grain diameter </a:t>
            </a:r>
            <a:r>
              <a:rPr lang="en-US" altLang="zh-TW" sz="2800" dirty="0" smtClean="0">
                <a:ea typeface="新細明體" charset="-120"/>
              </a:rPr>
              <a:t>more directly represents grain size.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Random line of known length is drawn on photomicrograph.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Number of grains intersected is counted.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Ratio of number of grains intersected to length of line, </a:t>
            </a:r>
            <a:r>
              <a:rPr lang="en-US" altLang="zh-TW" sz="2800" i="1" dirty="0" err="1" smtClean="0">
                <a:ea typeface="新細明體" charset="-120"/>
              </a:rPr>
              <a:t>n</a:t>
            </a:r>
            <a:r>
              <a:rPr lang="en-US" altLang="zh-TW" sz="2800" i="1" baseline="-25000" dirty="0" err="1" smtClean="0">
                <a:ea typeface="新細明體" charset="-120"/>
              </a:rPr>
              <a:t>L</a:t>
            </a:r>
            <a:r>
              <a:rPr lang="en-US" altLang="zh-TW" sz="2800" dirty="0" smtClean="0">
                <a:ea typeface="新細明體" charset="-120"/>
              </a:rPr>
              <a:t> is determined.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        </a:t>
            </a:r>
            <a:br>
              <a:rPr lang="en-US" altLang="zh-TW" sz="2800" dirty="0" smtClean="0">
                <a:ea typeface="新細明體" charset="-120"/>
              </a:rPr>
            </a:br>
            <a:endParaRPr lang="en-US" altLang="zh-TW" sz="2800" dirty="0" smtClean="0">
              <a:ea typeface="新細明體" charset="-120"/>
            </a:endParaRPr>
          </a:p>
        </p:txBody>
      </p:sp>
      <p:sp>
        <p:nvSpPr>
          <p:cNvPr id="45064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955148-2E5F-493B-9E9C-3DF724F2A335}" type="slidenum">
              <a:rPr lang="en-US" altLang="zh-TW" sz="1800"/>
              <a:pPr eaLnBrk="1" hangingPunct="1"/>
              <a:t>46</a:t>
            </a:fld>
            <a:endParaRPr lang="en-US" altLang="zh-TW" sz="180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t="19904" r="2101" b="16324"/>
          <a:stretch/>
        </p:blipFill>
        <p:spPr>
          <a:xfrm>
            <a:off x="4716016" y="3714750"/>
            <a:ext cx="4208145" cy="3122662"/>
          </a:xfrm>
          <a:prstGeom prst="rect">
            <a:avLst/>
          </a:prstGeom>
        </p:spPr>
      </p:pic>
      <p:sp>
        <p:nvSpPr>
          <p:cNvPr id="45061" name="Line 6"/>
          <p:cNvSpPr>
            <a:spLocks noChangeShapeType="1"/>
          </p:cNvSpPr>
          <p:nvPr/>
        </p:nvSpPr>
        <p:spPr bwMode="auto">
          <a:xfrm flipV="1">
            <a:off x="5508104" y="4421088"/>
            <a:ext cx="190500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6303590" y="5638800"/>
            <a:ext cx="2680542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10 grains / 100 mm</a:t>
            </a:r>
            <a:b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</a:b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225</a:t>
            </a: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solidFill>
                  <a:srgbClr val="CC3300"/>
                </a:solidFill>
                <a:ea typeface="新細明體" charset="-120"/>
              </a:rPr>
              <a:t>.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508104" y="587727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1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72200" y="517867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6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020272" y="458112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10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36847" y="4842116"/>
            <a:ext cx="2759089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b="0" i="1" dirty="0">
                <a:ea typeface="新細明體" charset="-120"/>
              </a:rPr>
              <a:t>C</a:t>
            </a:r>
            <a:r>
              <a:rPr lang="en-US" altLang="zh-TW" sz="2800" b="0" dirty="0">
                <a:ea typeface="新細明體" charset="-120"/>
              </a:rPr>
              <a:t> = 1.5, and </a:t>
            </a:r>
            <a:r>
              <a:rPr lang="en-US" altLang="zh-TW" sz="2800" b="0" i="1" dirty="0">
                <a:ea typeface="新細明體" charset="-120"/>
              </a:rPr>
              <a:t>M</a:t>
            </a:r>
            <a:r>
              <a:rPr lang="en-US" altLang="zh-TW" sz="2800" b="0" dirty="0">
                <a:ea typeface="新細明體" charset="-120"/>
              </a:rPr>
              <a:t>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b="0" dirty="0">
                <a:ea typeface="新細明體" charset="-120"/>
              </a:rPr>
              <a:t>     </a:t>
            </a:r>
            <a:r>
              <a:rPr lang="en-US" altLang="zh-TW" sz="2800" b="0" dirty="0" smtClean="0">
                <a:ea typeface="新細明體" charset="-120"/>
              </a:rPr>
              <a:t>magnification</a:t>
            </a:r>
            <a:endParaRPr lang="zh-TW" altLang="en-US" sz="2800" b="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55822" y="4227185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>
                <a:ea typeface="新細明體" charset="-120"/>
              </a:rPr>
              <a:t>d</a:t>
            </a:r>
            <a:r>
              <a:rPr lang="en-US" altLang="zh-TW" sz="2800" dirty="0">
                <a:ea typeface="新細明體" charset="-120"/>
              </a:rPr>
              <a:t> = </a:t>
            </a:r>
            <a:r>
              <a:rPr lang="en-US" altLang="zh-TW" sz="2800" i="1" dirty="0">
                <a:ea typeface="新細明體" charset="-120"/>
              </a:rPr>
              <a:t>C</a:t>
            </a:r>
            <a:r>
              <a:rPr lang="en-US" altLang="zh-TW" sz="2800" dirty="0">
                <a:ea typeface="新細明體" charset="-120"/>
              </a:rPr>
              <a:t>/(</a:t>
            </a:r>
            <a:r>
              <a:rPr lang="en-US" altLang="zh-TW" sz="2800" i="1" dirty="0" err="1">
                <a:ea typeface="新細明體" charset="-120"/>
              </a:rPr>
              <a:t>n</a:t>
            </a:r>
            <a:r>
              <a:rPr lang="en-US" altLang="zh-TW" sz="2800" i="1" baseline="-25000" dirty="0" err="1">
                <a:ea typeface="新細明體" charset="-120"/>
              </a:rPr>
              <a:t>L</a:t>
            </a:r>
            <a:r>
              <a:rPr lang="en-US" altLang="zh-TW" sz="2800" i="1" dirty="0" err="1">
                <a:ea typeface="新細明體" charset="-120"/>
              </a:rPr>
              <a:t>M</a:t>
            </a:r>
            <a:r>
              <a:rPr lang="en-US" altLang="zh-TW" sz="2800" dirty="0">
                <a:ea typeface="新細明體" charset="-120"/>
              </a:rPr>
              <a:t>)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848050" y="5949280"/>
            <a:ext cx="279595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i="1" dirty="0" smtClean="0"/>
              <a:t>d</a:t>
            </a:r>
            <a:r>
              <a:rPr lang="en-US" altLang="zh-TW" dirty="0" smtClean="0"/>
              <a:t> = 1.5 </a:t>
            </a:r>
            <a:r>
              <a:rPr lang="en-US" altLang="zh-TW" dirty="0" smtClean="0">
                <a:sym typeface="Symbol"/>
              </a:rPr>
              <a:t> 10 mm /  225 =</a:t>
            </a:r>
            <a:br>
              <a:rPr lang="en-US" altLang="zh-TW" dirty="0" smtClean="0">
                <a:sym typeface="Symbol"/>
              </a:rPr>
            </a:br>
            <a:r>
              <a:rPr lang="en-US" altLang="zh-TW" dirty="0" smtClean="0">
                <a:sym typeface="Symbol"/>
              </a:rPr>
              <a:t>6.7  10</a:t>
            </a:r>
            <a:r>
              <a:rPr lang="en-US" altLang="zh-TW" baseline="30000" dirty="0" smtClean="0">
                <a:sym typeface="Symbol"/>
              </a:rPr>
              <a:t>2</a:t>
            </a:r>
            <a:r>
              <a:rPr lang="en-US" altLang="zh-TW" dirty="0" smtClean="0">
                <a:sym typeface="Symbol"/>
              </a:rPr>
              <a:t>  mm = 67m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Scanning Electron Microscope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Electron source </a:t>
            </a:r>
            <a:r>
              <a:rPr lang="en-US" altLang="zh-TW" sz="2400" dirty="0" smtClean="0">
                <a:ea typeface="新細明體" charset="-120"/>
              </a:rPr>
              <a:t>generates electrons. W, LaB</a:t>
            </a:r>
            <a:r>
              <a:rPr lang="en-US" altLang="zh-TW" sz="2400" baseline="-25000" dirty="0" smtClean="0">
                <a:ea typeface="新細明體" charset="-120"/>
              </a:rPr>
              <a:t>6</a:t>
            </a:r>
            <a:r>
              <a:rPr lang="en-US" altLang="zh-TW" sz="2400" dirty="0" smtClean="0">
                <a:ea typeface="新細明體" charset="-120"/>
              </a:rPr>
              <a:t>, FE</a:t>
            </a:r>
          </a:p>
          <a:p>
            <a:r>
              <a:rPr lang="en-US" altLang="zh-TW" sz="2400" dirty="0" smtClean="0">
                <a:ea typeface="新細明體" charset="-120"/>
              </a:rPr>
              <a:t>Electrons hit the surface and secondary electrons are produced.</a:t>
            </a:r>
          </a:p>
          <a:p>
            <a:r>
              <a:rPr lang="en-US" altLang="zh-TW" sz="2400" dirty="0" smtClean="0">
                <a:ea typeface="新細明體" charset="-120"/>
              </a:rPr>
              <a:t>The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secondary electrons </a:t>
            </a:r>
            <a:r>
              <a:rPr lang="en-US" altLang="zh-TW" sz="2400" dirty="0" smtClean="0">
                <a:ea typeface="新細明體" charset="-120"/>
              </a:rPr>
              <a:t>are collected to produce the signal. </a:t>
            </a:r>
          </a:p>
          <a:p>
            <a:r>
              <a:rPr lang="en-US" altLang="zh-TW" sz="2400" dirty="0" smtClean="0">
                <a:ea typeface="新細明體" charset="-120"/>
              </a:rPr>
              <a:t>The signal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is used to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produce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the image. 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49156" name="Content Placeholder 16" descr="smi53586_043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000125"/>
            <a:ext cx="4143375" cy="5160963"/>
          </a:xfrm>
        </p:spPr>
      </p:pic>
      <p:pic>
        <p:nvPicPr>
          <p:cNvPr id="49157" name="Picture 5" descr="C:\Documents and Settings\Naveen\Desktop\Mcgraw\jpegs\s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057400" y="61960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 dirty="0" smtClean="0">
                <a:ea typeface="新細明體" charset="-120"/>
              </a:rPr>
              <a:t>SEM </a:t>
            </a:r>
            <a:r>
              <a:rPr lang="en-US" altLang="zh-TW" sz="1800" b="0" dirty="0">
                <a:ea typeface="新細明體" charset="-120"/>
              </a:rPr>
              <a:t>of fractured metal end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4724400" y="4114800"/>
            <a:ext cx="762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4572000" y="17526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4648200" y="8382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4572000" y="28194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4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323B53-2E8A-40D5-B07A-FE0BE957DCCA}" type="slidenum">
              <a:rPr lang="en-US" altLang="zh-TW" sz="1800"/>
              <a:pPr eaLnBrk="1" hangingPunct="1"/>
              <a:t>47</a:t>
            </a:fld>
            <a:endParaRPr lang="en-US" altLang="zh-TW" sz="1800"/>
          </a:p>
        </p:txBody>
      </p:sp>
      <p:sp>
        <p:nvSpPr>
          <p:cNvPr id="12" name="文字方塊 11"/>
          <p:cNvSpPr txBox="1"/>
          <p:nvPr/>
        </p:nvSpPr>
        <p:spPr>
          <a:xfrm>
            <a:off x="3857620" y="164305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6600FF"/>
                </a:solidFill>
              </a:rPr>
              <a:t>場發射</a:t>
            </a:r>
            <a:endParaRPr lang="zh-TW" altLang="en-US" dirty="0">
              <a:solidFill>
                <a:srgbClr val="66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43570" y="621508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rgbClr val="6600FF"/>
                </a:solidFill>
              </a:rPr>
              <a:t>掃描式電子顯微鏡</a:t>
            </a:r>
            <a:r>
              <a:rPr lang="en-US" altLang="zh-TW" sz="1800" dirty="0" smtClean="0">
                <a:solidFill>
                  <a:srgbClr val="6600FF"/>
                </a:solidFill>
              </a:rPr>
              <a:t>(SEM)</a:t>
            </a:r>
            <a:endParaRPr lang="zh-TW" altLang="en-US" sz="18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48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3"/>
            <a:ext cx="4032448" cy="4332001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908719"/>
            <a:ext cx="4032448" cy="54726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b="0" kern="0" dirty="0" smtClean="0">
                <a:solidFill>
                  <a:srgbClr val="0000FF"/>
                </a:solidFill>
                <a:ea typeface="新細明體" charset="-120"/>
              </a:rPr>
              <a:t>Depth of field</a:t>
            </a:r>
            <a:r>
              <a:rPr lang="zh-TW" altLang="en-US" sz="2600" b="0" kern="0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zh-TW" altLang="en-US" sz="2400" b="0" kern="0" dirty="0" smtClean="0">
                <a:solidFill>
                  <a:srgbClr val="0000FF"/>
                </a:solidFill>
                <a:ea typeface="新細明體" charset="-120"/>
              </a:rPr>
              <a:t>景深</a:t>
            </a:r>
            <a:r>
              <a:rPr lang="en-US" altLang="zh-TW" sz="2600" b="0" kern="0" dirty="0" smtClean="0">
                <a:ea typeface="新細明體" charset="-120"/>
              </a:rPr>
              <a:t>: 300 times that of OM. 10 </a:t>
            </a:r>
            <a:r>
              <a:rPr lang="en-US" altLang="zh-TW" sz="2600" b="0" kern="0" dirty="0" smtClean="0">
                <a:ea typeface="新細明體" charset="-120"/>
                <a:sym typeface="Symbol"/>
              </a:rPr>
              <a:t>m at 10,000</a:t>
            </a:r>
            <a:endParaRPr lang="en-US" altLang="zh-TW" sz="2600" b="0" kern="0" dirty="0" smtClean="0">
              <a:ea typeface="新細明體" charset="-120"/>
            </a:endParaRPr>
          </a:p>
          <a:p>
            <a:r>
              <a:rPr lang="en-US" altLang="zh-TW" sz="2600" b="0" kern="0" dirty="0" smtClean="0">
                <a:solidFill>
                  <a:srgbClr val="FF0000"/>
                </a:solidFill>
                <a:ea typeface="新細明體" charset="-120"/>
              </a:rPr>
              <a:t>Magnification</a:t>
            </a:r>
            <a:r>
              <a:rPr lang="en-US" altLang="zh-TW" sz="2600" b="0" kern="0" dirty="0" smtClean="0">
                <a:ea typeface="新細明體" charset="-120"/>
              </a:rPr>
              <a:t>: 15</a:t>
            </a:r>
            <a:r>
              <a:rPr lang="en-US" altLang="zh-TW" sz="2600" b="0" kern="0" dirty="0" smtClean="0">
                <a:ea typeface="新細明體" charset="-120"/>
                <a:sym typeface="Symbol"/>
              </a:rPr>
              <a:t> </a:t>
            </a:r>
            <a:r>
              <a:rPr lang="en-US" altLang="zh-TW" sz="2600" b="0" kern="0" dirty="0" smtClean="0">
                <a:ea typeface="新細明體" charset="-120"/>
              </a:rPr>
              <a:t>-500,000</a:t>
            </a:r>
            <a:r>
              <a:rPr lang="en-US" altLang="zh-TW" sz="2600" b="0" kern="0" dirty="0" smtClean="0">
                <a:ea typeface="新細明體" charset="-120"/>
                <a:sym typeface="Symbol"/>
              </a:rPr>
              <a:t></a:t>
            </a:r>
            <a:endParaRPr lang="en-US" altLang="zh-TW" sz="2600" b="0" kern="0" dirty="0" smtClean="0">
              <a:ea typeface="新細明體" charset="-120"/>
            </a:endParaRPr>
          </a:p>
          <a:p>
            <a:r>
              <a:rPr lang="en-US" altLang="zh-TW" sz="2600" b="0" kern="0" dirty="0" smtClean="0">
                <a:ea typeface="新細明體" charset="-120"/>
              </a:rPr>
              <a:t>The samples are often coated with Au or C  especially for </a:t>
            </a:r>
            <a:r>
              <a:rPr lang="en-US" altLang="zh-TW" sz="2600" b="0" kern="0" dirty="0" err="1" smtClean="0">
                <a:ea typeface="新細明體" charset="-120"/>
              </a:rPr>
              <a:t>nonconducting</a:t>
            </a:r>
            <a:r>
              <a:rPr lang="en-US" altLang="zh-TW" sz="2600" b="0" kern="0" dirty="0" smtClean="0">
                <a:ea typeface="新細明體" charset="-120"/>
              </a:rPr>
              <a:t> materials.</a:t>
            </a:r>
          </a:p>
          <a:p>
            <a:r>
              <a:rPr lang="en-US" altLang="zh-TW" sz="2600" b="0" kern="0" dirty="0" smtClean="0">
                <a:solidFill>
                  <a:srgbClr val="6600FF"/>
                </a:solidFill>
                <a:ea typeface="新細明體" charset="-120"/>
              </a:rPr>
              <a:t>Chemical analysis</a:t>
            </a:r>
            <a:r>
              <a:rPr lang="en-US" altLang="zh-TW" sz="2600" b="0" kern="0" dirty="0" smtClean="0">
                <a:ea typeface="新細明體" charset="-120"/>
              </a:rPr>
              <a:t>: SEM is always equipped with an X-ray spectrometer.</a:t>
            </a:r>
          </a:p>
          <a:p>
            <a:pPr>
              <a:buFontTx/>
              <a:buNone/>
            </a:pPr>
            <a:endParaRPr lang="en-US" altLang="zh-TW" sz="2600" b="0" kern="0" dirty="0" smtClean="0">
              <a:ea typeface="新細明體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Scanning Electron Microscope (</a:t>
            </a:r>
            <a:r>
              <a:rPr lang="en-US" altLang="zh-TW" sz="3600" b="1" kern="0" dirty="0" err="1" smtClean="0">
                <a:ea typeface="新細明體" charset="-120"/>
              </a:rPr>
              <a:t>Cont</a:t>
            </a:r>
            <a:r>
              <a:rPr lang="en-US" altLang="zh-TW" sz="3600" b="1" kern="0" dirty="0" smtClean="0">
                <a:ea typeface="新細明體" charset="-120"/>
              </a:rPr>
              <a:t>…)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608512" y="5096704"/>
            <a:ext cx="4283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0" dirty="0" smtClean="0"/>
              <a:t>Fig.  SEM </a:t>
            </a:r>
            <a:r>
              <a:rPr lang="en-US" altLang="zh-TW" b="0" dirty="0" err="1" smtClean="0"/>
              <a:t>fractograph</a:t>
            </a:r>
            <a:r>
              <a:rPr lang="en-US" altLang="zh-TW" b="0" dirty="0" smtClean="0"/>
              <a:t> of </a:t>
            </a:r>
            <a:r>
              <a:rPr lang="en-US" altLang="zh-TW" b="0" dirty="0" err="1" smtClean="0"/>
              <a:t>intergranular</a:t>
            </a:r>
            <a:r>
              <a:rPr lang="en-US" altLang="zh-TW" b="0" dirty="0" smtClean="0"/>
              <a:t> corrosion fracture near a circumferential weld in a thick-wall tube made of type 304 stainless steel.</a:t>
            </a: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321843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Transmission Electron Microscope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903312"/>
            <a:ext cx="3352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Electron produced by heated tungsten filament. 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Accelerated by high voltage (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75-300 kV</a:t>
            </a:r>
            <a:r>
              <a:rPr lang="en-US" altLang="zh-TW" sz="2400" dirty="0" smtClean="0">
                <a:ea typeface="新細明體" charset="-12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Electron beam passes through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very thin specimen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Difference in atomic arrangement change directions of electrons. 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Beam is enlarged and focused on fluorescent screen. </a:t>
            </a:r>
          </a:p>
          <a:p>
            <a:pPr>
              <a:lnSpc>
                <a:spcPct val="90000"/>
              </a:lnSpc>
            </a:pPr>
            <a:r>
              <a:rPr lang="en-US" altLang="zh-TW" sz="2400" b="1" dirty="0" smtClean="0">
                <a:solidFill>
                  <a:srgbClr val="339933"/>
                </a:solidFill>
                <a:ea typeface="新細明體" charset="-120"/>
              </a:rPr>
              <a:t>Bright field</a:t>
            </a:r>
            <a:r>
              <a:rPr lang="en-US" altLang="zh-TW" sz="2400" dirty="0" smtClean="0">
                <a:solidFill>
                  <a:srgbClr val="339933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vs.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b="1" dirty="0" smtClean="0">
                <a:solidFill>
                  <a:srgbClr val="339933"/>
                </a:solidFill>
                <a:ea typeface="新細明體" charset="-120"/>
              </a:rPr>
              <a:t>Dark field</a:t>
            </a:r>
            <a:r>
              <a:rPr lang="en-US" altLang="zh-TW" sz="2400" dirty="0" smtClean="0">
                <a:ea typeface="新細明體" charset="-120"/>
              </a:rPr>
              <a:t> images.</a:t>
            </a:r>
          </a:p>
        </p:txBody>
      </p:sp>
      <p:pic>
        <p:nvPicPr>
          <p:cNvPr id="47108" name="Content Placeholder 12" descr="smi53586_043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1000125"/>
            <a:ext cx="2840038" cy="5562600"/>
          </a:xfrm>
        </p:spPr>
      </p:pic>
      <p:pic>
        <p:nvPicPr>
          <p:cNvPr id="47109" name="Picture 10" descr="C:\Documents and Settings\Naveen\Desktop\Mcgraw\jpegs\TEMoftiss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Line 11"/>
          <p:cNvSpPr>
            <a:spLocks noChangeShapeType="1"/>
          </p:cNvSpPr>
          <p:nvPr/>
        </p:nvSpPr>
        <p:spPr bwMode="auto">
          <a:xfrm flipH="1">
            <a:off x="5791200" y="2819400"/>
            <a:ext cx="914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6934200" y="3162300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CC3300"/>
                </a:solidFill>
                <a:ea typeface="新細明體" charset="-120"/>
              </a:rPr>
              <a:t>Collagen Fibrils</a:t>
            </a:r>
          </a:p>
          <a:p>
            <a:pPr eaLnBrk="1" hangingPunct="1"/>
            <a:r>
              <a:rPr lang="zh-TW" altLang="en-US" sz="1800" dirty="0" smtClean="0">
                <a:solidFill>
                  <a:srgbClr val="CC3300"/>
                </a:solidFill>
                <a:ea typeface="新細明體" charset="-120"/>
              </a:rPr>
              <a:t>膠原纖維  </a:t>
            </a:r>
            <a:r>
              <a:rPr lang="en-US" altLang="zh-TW" sz="1800" dirty="0" smtClean="0">
                <a:solidFill>
                  <a:srgbClr val="CC3300"/>
                </a:solidFill>
                <a:ea typeface="新細明體" charset="-120"/>
              </a:rPr>
              <a:t>of ligament</a:t>
            </a:r>
            <a:r>
              <a:rPr lang="zh-TW" altLang="en-US" sz="1800" dirty="0" smtClean="0">
                <a:solidFill>
                  <a:srgbClr val="CC3300"/>
                </a:solidFill>
                <a:ea typeface="新細明體" charset="-120"/>
              </a:rPr>
              <a:t> 韌帶 </a:t>
            </a:r>
            <a:r>
              <a:rPr lang="en-US" altLang="zh-TW" sz="1800" dirty="0" smtClean="0">
                <a:solidFill>
                  <a:srgbClr val="CC3300"/>
                </a:solidFill>
                <a:ea typeface="新細明體" charset="-120"/>
              </a:rPr>
              <a:t>as</a:t>
            </a:r>
            <a:r>
              <a:rPr lang="zh-TW" altLang="en-US" sz="1800" dirty="0" smtClean="0">
                <a:solidFill>
                  <a:srgbClr val="CC3300"/>
                </a:solidFill>
                <a:ea typeface="新細明體" charset="-120"/>
              </a:rPr>
              <a:t> </a:t>
            </a:r>
            <a:r>
              <a:rPr lang="en-US" altLang="zh-TW" sz="1800" dirty="0" smtClean="0">
                <a:solidFill>
                  <a:srgbClr val="CC3300"/>
                </a:solidFill>
                <a:ea typeface="新細明體" charset="-120"/>
              </a:rPr>
              <a:t>seen </a:t>
            </a:r>
            <a:r>
              <a:rPr lang="en-US" altLang="zh-TW" sz="1800" dirty="0">
                <a:solidFill>
                  <a:srgbClr val="CC3300"/>
                </a:solidFill>
                <a:ea typeface="新細明體" charset="-120"/>
              </a:rPr>
              <a:t>in TEM</a:t>
            </a:r>
          </a:p>
        </p:txBody>
      </p:sp>
      <p:sp>
        <p:nvSpPr>
          <p:cNvPr id="47113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37B61E-9590-4E50-AEC8-2EAE9ED9B35A}" type="slidenum">
              <a:rPr lang="en-US" altLang="zh-TW" sz="1800"/>
              <a:pPr eaLnBrk="1" hangingPunct="1"/>
              <a:t>49</a:t>
            </a:fld>
            <a:endParaRPr lang="en-US" altLang="zh-TW" sz="1800"/>
          </a:p>
        </p:txBody>
      </p:sp>
      <p:sp>
        <p:nvSpPr>
          <p:cNvPr id="9" name="文字方塊 8"/>
          <p:cNvSpPr txBox="1"/>
          <p:nvPr/>
        </p:nvSpPr>
        <p:spPr>
          <a:xfrm>
            <a:off x="5857884" y="585789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rgbClr val="6600FF"/>
                </a:solidFill>
              </a:rPr>
              <a:t>穿透式電子顯微鏡</a:t>
            </a:r>
            <a:r>
              <a:rPr lang="en-US" altLang="zh-TW" sz="1800" dirty="0" smtClean="0">
                <a:solidFill>
                  <a:srgbClr val="6600FF"/>
                </a:solidFill>
              </a:rPr>
              <a:t>(TEM)</a:t>
            </a:r>
            <a:endParaRPr lang="zh-TW" altLang="en-US" sz="1800" dirty="0">
              <a:solidFill>
                <a:srgbClr val="6600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876256" y="53012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投射</a:t>
            </a:r>
            <a:r>
              <a:rPr lang="zh-TW" altLang="en-US" dirty="0"/>
              <a:t>鏡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804248" y="458112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中間鏡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62605" y="393305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物鏡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803204" y="214094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聚焦鏡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962605" y="33527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試樣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908720"/>
            <a:ext cx="7416824" cy="388430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39552" y="4819665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C6600"/>
                </a:solidFill>
              </a:rPr>
              <a:t>Fig. 4.3  </a:t>
            </a:r>
            <a:r>
              <a:rPr lang="en-US" altLang="zh-TW" sz="2400" b="0" dirty="0" smtClean="0"/>
              <a:t>A grain grouping parted from an </a:t>
            </a:r>
            <a:r>
              <a:rPr lang="en-US" altLang="zh-TW" sz="2400" dirty="0" smtClean="0">
                <a:solidFill>
                  <a:srgbClr val="0000FF"/>
                </a:solidFill>
              </a:rPr>
              <a:t>arc-cast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 titanium</a:t>
            </a:r>
            <a:r>
              <a:rPr lang="zh-TW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zh-TW" sz="2400" b="0" dirty="0" smtClean="0">
                <a:solidFill>
                  <a:srgbClr val="0000FF"/>
                </a:solidFill>
              </a:rPr>
              <a:t>alloy </a:t>
            </a:r>
            <a:r>
              <a:rPr lang="en-US" altLang="zh-TW" sz="2400" b="0" dirty="0" smtClean="0"/>
              <a:t>ingot under the blows of a hammer. The grouping has preserved the true bonding </a:t>
            </a:r>
            <a:r>
              <a:rPr lang="en-US" altLang="zh-TW" sz="2400" dirty="0" smtClean="0">
                <a:solidFill>
                  <a:srgbClr val="0000FF"/>
                </a:solidFill>
              </a:rPr>
              <a:t>facets</a:t>
            </a:r>
            <a:r>
              <a:rPr lang="en-US" altLang="zh-TW" sz="2400" b="0" dirty="0" smtClean="0"/>
              <a:t> of the individual grains of the original cast structure. The grains are 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equiaxed</a:t>
            </a:r>
            <a:r>
              <a:rPr lang="en-US" altLang="zh-TW" sz="2400" b="0" dirty="0" smtClean="0"/>
              <a:t> since their growth is about equal in all direction.</a:t>
            </a:r>
            <a:endParaRPr lang="zh-TW" altLang="en-US" sz="2400" b="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Cast Grain Structure of </a:t>
            </a:r>
            <a:r>
              <a:rPr lang="en-US" altLang="zh-TW" sz="3600" b="1" kern="0" dirty="0" err="1" smtClean="0">
                <a:ea typeface="新細明體" charset="-120"/>
              </a:rPr>
              <a:t>Ti</a:t>
            </a:r>
            <a:r>
              <a:rPr lang="en-US" altLang="zh-TW" sz="3600" b="1" kern="0" dirty="0" smtClean="0">
                <a:ea typeface="新細明體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50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92137"/>
            <a:ext cx="4341331" cy="594923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TEM (</a:t>
            </a:r>
            <a:r>
              <a:rPr lang="en-US" altLang="zh-TW" sz="3600" b="1" kern="0" dirty="0" err="1" smtClean="0">
                <a:ea typeface="新細明體" charset="-120"/>
              </a:rPr>
              <a:t>Cont</a:t>
            </a:r>
            <a:r>
              <a:rPr lang="en-US" altLang="zh-TW" sz="3600" b="1" kern="0" dirty="0" smtClean="0">
                <a:ea typeface="新細明體" charset="-120"/>
              </a:rPr>
              <a:t>…)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908720"/>
            <a:ext cx="3742184" cy="56166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800" b="0" kern="0" dirty="0" smtClean="0">
                <a:ea typeface="新細明體" charset="-120"/>
              </a:rPr>
              <a:t>TEM needs complex </a:t>
            </a:r>
            <a:r>
              <a:rPr lang="en-US" altLang="zh-TW" sz="2800" b="0" kern="0" dirty="0" smtClean="0">
                <a:solidFill>
                  <a:srgbClr val="339933"/>
                </a:solidFill>
                <a:ea typeface="新細明體" charset="-120"/>
              </a:rPr>
              <a:t>sample preparation</a:t>
            </a:r>
            <a:r>
              <a:rPr lang="en-US" altLang="zh-TW" sz="2800" b="0" kern="0" dirty="0" smtClean="0">
                <a:ea typeface="新細明體" charset="-120"/>
              </a:rPr>
              <a:t>.</a:t>
            </a:r>
          </a:p>
          <a:p>
            <a:r>
              <a:rPr lang="en-US" altLang="zh-TW" sz="2800" b="0" kern="0" dirty="0" err="1" smtClean="0">
                <a:ea typeface="新細明體" charset="-120"/>
              </a:rPr>
              <a:t>Electropolishing</a:t>
            </a:r>
            <a:r>
              <a:rPr lang="en-US" altLang="zh-TW" sz="2800" b="0" kern="0" dirty="0" smtClean="0">
                <a:ea typeface="新細明體" charset="-120"/>
              </a:rPr>
              <a:t>, ion-beam thinning, and </a:t>
            </a:r>
            <a:r>
              <a:rPr lang="en-US" altLang="zh-TW" sz="2800" b="0" kern="0" dirty="0" smtClean="0">
                <a:solidFill>
                  <a:srgbClr val="0000FF"/>
                </a:solidFill>
                <a:ea typeface="新細明體" charset="-120"/>
              </a:rPr>
              <a:t>focus ion beam (FIB)</a:t>
            </a:r>
            <a:r>
              <a:rPr lang="en-US" altLang="zh-TW" sz="2800" b="0" kern="0" dirty="0" smtClean="0">
                <a:ea typeface="新細明體" charset="-120"/>
              </a:rPr>
              <a:t>.</a:t>
            </a:r>
          </a:p>
          <a:p>
            <a:r>
              <a:rPr lang="en-US" altLang="zh-TW" sz="2800" b="0" kern="0" dirty="0" smtClean="0">
                <a:ea typeface="新細明體" charset="-120"/>
              </a:rPr>
              <a:t>Very thin specimen needed ( several hundred nanometers)</a:t>
            </a:r>
          </a:p>
          <a:p>
            <a:r>
              <a:rPr lang="en-US" altLang="zh-TW" sz="2800" b="0" kern="0" dirty="0">
                <a:ea typeface="新細明體" charset="-120"/>
              </a:rPr>
              <a:t>Magnification: </a:t>
            </a:r>
            <a:r>
              <a:rPr lang="en-US" altLang="zh-TW" sz="2800" b="0" kern="0" dirty="0" smtClean="0">
                <a:ea typeface="新細明體" charset="-120"/>
              </a:rPr>
              <a:t>50</a:t>
            </a:r>
            <a:r>
              <a:rPr lang="en-US" altLang="zh-TW" sz="2800" b="0" kern="0" dirty="0" smtClean="0">
                <a:ea typeface="新細明體" charset="-120"/>
                <a:sym typeface="Symbol"/>
              </a:rPr>
              <a:t> </a:t>
            </a:r>
            <a:r>
              <a:rPr lang="en-US" altLang="zh-TW" sz="2800" b="0" kern="0" dirty="0" smtClean="0">
                <a:ea typeface="新細明體" charset="-120"/>
              </a:rPr>
              <a:t>-1,500,000</a:t>
            </a:r>
            <a:r>
              <a:rPr lang="en-US" altLang="zh-TW" sz="2800" b="0" kern="0" dirty="0">
                <a:ea typeface="新細明體" charset="-120"/>
                <a:sym typeface="Symbol"/>
              </a:rPr>
              <a:t></a:t>
            </a:r>
            <a:endParaRPr lang="en-US" altLang="zh-TW" sz="2800" b="0" kern="0" dirty="0">
              <a:ea typeface="新細明體" charset="-120"/>
            </a:endParaRPr>
          </a:p>
          <a:p>
            <a:r>
              <a:rPr lang="en-US" altLang="zh-TW" sz="2800" b="0" kern="0" dirty="0" smtClean="0">
                <a:solidFill>
                  <a:srgbClr val="FF0000"/>
                </a:solidFill>
                <a:ea typeface="新細明體" charset="-120"/>
              </a:rPr>
              <a:t>Diffraction</a:t>
            </a:r>
            <a:r>
              <a:rPr lang="en-US" altLang="zh-TW" sz="2800" b="0" kern="0" dirty="0" smtClean="0">
                <a:ea typeface="新細明體" charset="-120"/>
              </a:rPr>
              <a:t> and </a:t>
            </a:r>
            <a:r>
              <a:rPr lang="en-US" altLang="zh-TW" sz="2800" b="0" kern="0" dirty="0" smtClean="0">
                <a:solidFill>
                  <a:srgbClr val="FF0000"/>
                </a:solidFill>
                <a:ea typeface="新細明體" charset="-120"/>
              </a:rPr>
              <a:t>chemical analysis</a:t>
            </a:r>
            <a:r>
              <a:rPr lang="en-US" altLang="zh-TW" sz="2800" b="0" kern="0" dirty="0" smtClean="0">
                <a:ea typeface="新細明體" charset="-120"/>
              </a:rPr>
              <a:t>.</a:t>
            </a:r>
          </a:p>
          <a:p>
            <a:endParaRPr lang="en-US" altLang="zh-TW" sz="2800" b="0" kern="0" dirty="0" smtClean="0">
              <a:ea typeface="新細明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14810" y="27860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聚焦離子束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51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TEM and HRTEM Images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8586"/>
            <a:ext cx="4614814" cy="43890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176464" cy="457955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7504" y="5445224"/>
            <a:ext cx="4614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Fig. 4.33  </a:t>
            </a:r>
            <a:r>
              <a:rPr lang="en-US" altLang="zh-TW" dirty="0" smtClean="0">
                <a:solidFill>
                  <a:srgbClr val="FF0000"/>
                </a:solidFill>
              </a:rPr>
              <a:t>TEM bright field image </a:t>
            </a:r>
            <a:r>
              <a:rPr lang="en-US" altLang="zh-TW" dirty="0" smtClean="0"/>
              <a:t>shows dislocation structure in iron deformed 14% at 78 K.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736011" y="5445224"/>
            <a:ext cx="430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Fig. 4.34  </a:t>
            </a:r>
            <a:r>
              <a:rPr lang="en-US" altLang="zh-TW" dirty="0" smtClean="0">
                <a:solidFill>
                  <a:srgbClr val="FF0000"/>
                </a:solidFill>
              </a:rPr>
              <a:t>HRTEM</a:t>
            </a:r>
            <a:r>
              <a:rPr lang="en-US" altLang="zh-TW" dirty="0" smtClean="0"/>
              <a:t> image of </a:t>
            </a:r>
            <a:r>
              <a:rPr lang="en-US" altLang="zh-TW" dirty="0" err="1" smtClean="0"/>
              <a:t>AlN</a:t>
            </a:r>
            <a:r>
              <a:rPr lang="en-US" altLang="zh-TW" dirty="0" smtClean="0"/>
              <a:t> atomic structure.   Dislocation: d</a:t>
            </a:r>
            <a:br>
              <a:rPr lang="en-US" altLang="zh-TW" dirty="0" smtClean="0"/>
            </a:br>
            <a:r>
              <a:rPr lang="en-US" altLang="zh-TW" dirty="0" smtClean="0"/>
              <a:t>Stacking fault: two opposing arrows.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72066" y="6357958"/>
            <a:ext cx="374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rgbClr val="6600FF"/>
                </a:solidFill>
              </a:rPr>
              <a:t>高解析穿透式電子顯微鏡</a:t>
            </a:r>
            <a:r>
              <a:rPr lang="en-US" altLang="zh-TW" sz="1800" dirty="0" smtClean="0">
                <a:solidFill>
                  <a:srgbClr val="6600FF"/>
                </a:solidFill>
              </a:rPr>
              <a:t>(HRTEM)</a:t>
            </a:r>
            <a:endParaRPr lang="zh-TW" altLang="en-US" sz="1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9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24252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High resolution TEM (HRTEM) allows resolution of </a:t>
            </a: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0.1 nm, atomic level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dirty="0" smtClean="0">
                <a:ea typeface="新細明體" charset="-120"/>
              </a:rPr>
              <a:t>The sample must be significantly thinner—on the order of </a:t>
            </a:r>
            <a:r>
              <a:rPr lang="en-US" altLang="zh-TW" sz="2800" b="1" dirty="0" smtClean="0">
                <a:solidFill>
                  <a:srgbClr val="339933"/>
                </a:solidFill>
                <a:ea typeface="新細明體" charset="-120"/>
              </a:rPr>
              <a:t>10-15 nm</a:t>
            </a:r>
            <a:r>
              <a:rPr lang="en-US" altLang="zh-TW" sz="2800" dirty="0" smtClean="0">
                <a:ea typeface="新細明體" charset="-120"/>
              </a:rPr>
              <a:t>. </a:t>
            </a:r>
          </a:p>
          <a:p>
            <a:r>
              <a:rPr lang="en-US" altLang="zh-TW" sz="2800" dirty="0" smtClean="0">
                <a:ea typeface="新細明體" charset="-120"/>
              </a:rPr>
              <a:t>2-D projections of a crystal with accompanying defects can be observed. </a:t>
            </a:r>
          </a:p>
          <a:p>
            <a:r>
              <a:rPr lang="en-US" altLang="zh-TW" sz="2800" dirty="0" smtClean="0">
                <a:ea typeface="新細明體" charset="-120"/>
              </a:rPr>
              <a:t>The thin sample is tilted so that a low-index direction in the plane is perpendicular to the direction of electron beam.</a:t>
            </a:r>
          </a:p>
          <a:p>
            <a:r>
              <a:rPr lang="en-US" altLang="zh-TW" sz="2800" dirty="0" smtClean="0">
                <a:ea typeface="新細明體" charset="-120"/>
              </a:rPr>
              <a:t>Dislocations create a wavy pattern in atomic structure.</a:t>
            </a:r>
          </a:p>
        </p:txBody>
      </p:sp>
      <p:pic>
        <p:nvPicPr>
          <p:cNvPr id="48134" name="Picture 11" descr="product_macmil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A7C05-F2B3-43D4-A81F-F066AFD39DEB}" type="slidenum">
              <a:rPr lang="en-US" altLang="zh-TW" sz="1800"/>
              <a:pPr eaLnBrk="1" hangingPunct="1"/>
              <a:t>52</a:t>
            </a:fld>
            <a:endParaRPr lang="en-US" altLang="zh-TW" sz="18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High-</a:t>
            </a:r>
            <a:r>
              <a:rPr lang="en-US" altLang="zh-TW" sz="3600" kern="0" dirty="0" smtClean="0">
                <a:ea typeface="新細明體" charset="-120"/>
              </a:rPr>
              <a:t>Resolution </a:t>
            </a:r>
            <a:r>
              <a:rPr lang="en-US" altLang="zh-TW" sz="3600" b="1" kern="0" dirty="0" smtClean="0">
                <a:ea typeface="新細明體" charset="-120"/>
              </a:rPr>
              <a:t>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Scanning Probe Microscopy (SPM)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66800"/>
            <a:ext cx="4174232" cy="502920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SPM: Scanning Tunneling Microscope (STM) and Atomic Force Microscope (AFM).</a:t>
            </a:r>
          </a:p>
          <a:p>
            <a:r>
              <a:rPr lang="en-US" altLang="zh-TW" sz="2800" dirty="0" smtClean="0">
                <a:ea typeface="新細明體" charset="-120"/>
              </a:rPr>
              <a:t>Sub-nanometer magnification.</a:t>
            </a:r>
          </a:p>
          <a:p>
            <a:r>
              <a:rPr lang="en-US" altLang="zh-TW" sz="2800" dirty="0" smtClean="0">
                <a:ea typeface="新細明體" charset="-120"/>
              </a:rPr>
              <a:t>Atomic scale topographic map of surface.</a:t>
            </a:r>
          </a:p>
          <a:p>
            <a:r>
              <a:rPr lang="en-US" altLang="zh-TW" sz="2800" dirty="0" smtClean="0">
                <a:ea typeface="新細明體" charset="-120"/>
              </a:rPr>
              <a:t>STM uses extremely sharp tip (W, Ni, Pt-</a:t>
            </a:r>
            <a:r>
              <a:rPr lang="en-US" altLang="zh-TW" sz="2800" dirty="0" err="1" smtClean="0">
                <a:ea typeface="新細明體" charset="-120"/>
              </a:rPr>
              <a:t>Ir</a:t>
            </a:r>
            <a:r>
              <a:rPr lang="en-US" altLang="zh-TW" sz="2800" dirty="0" smtClean="0">
                <a:ea typeface="新細明體" charset="-120"/>
              </a:rPr>
              <a:t>  or carbon nanotubes). </a:t>
            </a:r>
          </a:p>
        </p:txBody>
      </p:sp>
      <p:pic>
        <p:nvPicPr>
          <p:cNvPr id="50180" name="Picture 4" descr="I:\Mcgraw\old worl\ppts\Smith\images\stmt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0" y="1052736"/>
            <a:ext cx="4280488" cy="45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861A97-8555-4FB4-8564-3EB2435C3E36}" type="slidenum">
              <a:rPr lang="en-US" altLang="zh-TW" sz="1800"/>
              <a:pPr eaLnBrk="1" hangingPunct="1"/>
              <a:t>53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4788024" y="5661248"/>
            <a:ext cx="4280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Fig. 4.35  STM tip made of Pt-</a:t>
            </a:r>
            <a:r>
              <a:rPr lang="en-US" altLang="zh-TW" dirty="0" err="1" smtClean="0"/>
              <a:t>Ir</a:t>
            </a:r>
            <a:r>
              <a:rPr lang="en-US" altLang="zh-TW" dirty="0" smtClean="0"/>
              <a:t> alloy. The tip is sharpened using chemical etching techniques.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03848" y="1196752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rgbClr val="6600FF"/>
                </a:solidFill>
              </a:rPr>
              <a:t>掃描穿隧顯微鏡</a:t>
            </a:r>
            <a:endParaRPr lang="zh-TW" altLang="en-US" sz="1800" dirty="0">
              <a:solidFill>
                <a:srgbClr val="66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78200" y="2761972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rgbClr val="6600FF"/>
                </a:solidFill>
              </a:rPr>
              <a:t>原子力顯微鏡</a:t>
            </a:r>
            <a:endParaRPr lang="zh-TW" altLang="en-US" sz="1800" dirty="0">
              <a:solidFill>
                <a:srgbClr val="66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07611" y="692696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rgbClr val="6600FF"/>
                </a:solidFill>
              </a:rPr>
              <a:t>掃描探針顯微鏡</a:t>
            </a:r>
            <a:endParaRPr lang="zh-TW" altLang="en-US" sz="18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Scanning Tunneling Microscope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Tip placed one atom diameter from surface.</a:t>
            </a:r>
          </a:p>
          <a:p>
            <a:r>
              <a:rPr lang="en-US" altLang="zh-TW" sz="2400" dirty="0" smtClean="0">
                <a:ea typeface="新細明體" charset="-120"/>
              </a:rPr>
              <a:t>Voltage applied across tip and surface.</a:t>
            </a:r>
          </a:p>
          <a:p>
            <a:r>
              <a:rPr lang="en-US" altLang="zh-TW" sz="2400" dirty="0" smtClean="0">
                <a:ea typeface="新細明體" charset="-120"/>
              </a:rPr>
              <a:t>Electrons tunnel the gap and produce current.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Current produced is proportional to change in gap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Can be used only for conductive materials.</a:t>
            </a:r>
          </a:p>
        </p:txBody>
      </p:sp>
      <p:pic>
        <p:nvPicPr>
          <p:cNvPr id="51209" name="Picture 11" descr="smi53586_04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620719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77DE40-32FF-477D-A3D0-02BADB1FD886}" type="slidenum">
              <a:rPr lang="en-US" altLang="zh-TW" sz="1800"/>
              <a:pPr eaLnBrk="1" hangingPunct="1"/>
              <a:t>54</a:t>
            </a:fld>
            <a:endParaRPr lang="en-US" altLang="zh-TW" sz="1800"/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1847131" y="6286380"/>
            <a:ext cx="626777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Constant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current mode             </a:t>
            </a:r>
            <a:r>
              <a:rPr lang="en-US" altLang="zh-TW" dirty="0" smtClean="0">
                <a:solidFill>
                  <a:srgbClr val="339933"/>
                </a:solidFill>
                <a:ea typeface="新細明體" charset="-120"/>
              </a:rPr>
              <a:t>Constant height mode</a:t>
            </a:r>
            <a:endParaRPr lang="en-US" altLang="zh-TW" dirty="0">
              <a:solidFill>
                <a:srgbClr val="339933"/>
              </a:solidFill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55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4" y="675124"/>
            <a:ext cx="5435068" cy="3041908"/>
          </a:xfrm>
          <a:prstGeom prst="rect">
            <a:avLst/>
          </a:prstGeom>
        </p:spPr>
      </p:pic>
      <p:pic>
        <p:nvPicPr>
          <p:cNvPr id="4" name="Picture 6" descr="I:\Mcgraw\old worl\ppts\Smith\images\stm-platinu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33800"/>
            <a:ext cx="3089275" cy="30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:\Mcgraw\old worl\ppts\Smith\images\stm-platinu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33" y="3733799"/>
            <a:ext cx="2889967" cy="30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3568" y="4912091"/>
            <a:ext cx="21957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Surface of platinum with defects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724128" y="89114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Fig. 4.37  STM image of the surface of platinum showing outstanding atomic resolution.</a:t>
            </a:r>
            <a:endParaRPr lang="zh-TW" alt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STM </a:t>
            </a:r>
            <a:r>
              <a:rPr lang="en-US" altLang="zh-TW" sz="3600" kern="0" dirty="0" smtClean="0">
                <a:ea typeface="新細明體" charset="-120"/>
              </a:rPr>
              <a:t>Images</a:t>
            </a:r>
            <a:endParaRPr lang="en-US" altLang="zh-TW" sz="3600" b="1" kern="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763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Atomic Force Microscope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28214"/>
            <a:ext cx="4876980" cy="559713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Similar to STM but tip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attached to cantilever beam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When tip interacts with surface, van der Waals forces deflect the beam.</a:t>
            </a:r>
          </a:p>
          <a:p>
            <a:r>
              <a:rPr lang="en-US" altLang="zh-TW" sz="2400" dirty="0" smtClean="0">
                <a:ea typeface="新細明體" charset="-120"/>
              </a:rPr>
              <a:t>Deflection detected by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laser</a:t>
            </a:r>
            <a:b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</a:b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and photodetector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Short-range repulsive force (</a:t>
            </a:r>
            <a:r>
              <a:rPr lang="en-US" altLang="zh-TW" sz="2400" dirty="0" smtClean="0">
                <a:solidFill>
                  <a:srgbClr val="339933"/>
                </a:solidFill>
                <a:ea typeface="新細明體" charset="-120"/>
              </a:rPr>
              <a:t>contact mode</a:t>
            </a:r>
            <a:r>
              <a:rPr lang="en-US" altLang="zh-TW" sz="2400" dirty="0" smtClean="0">
                <a:ea typeface="新細明體" charset="-120"/>
              </a:rPr>
              <a:t>) vs. Long-range attractive force (</a:t>
            </a:r>
            <a:r>
              <a:rPr lang="en-US" altLang="zh-TW" sz="2400" dirty="0" smtClean="0">
                <a:solidFill>
                  <a:srgbClr val="339933"/>
                </a:solidFill>
                <a:ea typeface="新細明體" charset="-120"/>
              </a:rPr>
              <a:t>non-contact mode</a:t>
            </a:r>
            <a:r>
              <a:rPr lang="en-US" altLang="zh-TW" sz="2400" dirty="0" smtClean="0">
                <a:ea typeface="新細明體" charset="-120"/>
              </a:rPr>
              <a:t>)</a:t>
            </a:r>
          </a:p>
          <a:p>
            <a:r>
              <a:rPr lang="en-US" altLang="zh-TW" sz="2400" dirty="0" smtClean="0">
                <a:ea typeface="新細明體" charset="-120"/>
              </a:rPr>
              <a:t>Non-conductive materials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can be scanned.</a:t>
            </a:r>
          </a:p>
          <a:p>
            <a:r>
              <a:rPr lang="en-US" altLang="zh-TW" sz="2400" dirty="0" smtClean="0">
                <a:ea typeface="新細明體" charset="-120"/>
              </a:rPr>
              <a:t>Used in DNA research and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polymer coating technique. </a:t>
            </a:r>
          </a:p>
        </p:txBody>
      </p:sp>
      <p:pic>
        <p:nvPicPr>
          <p:cNvPr id="52228" name="Picture 5" descr="smi53586_04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26" y="1052736"/>
            <a:ext cx="391965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E2BCB9-BE67-4629-8370-E44CD950C1CE}" type="slidenum">
              <a:rPr lang="en-US" altLang="zh-TW" sz="1800"/>
              <a:pPr eaLnBrk="1" hangingPunct="1"/>
              <a:t>56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2771800" y="13407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懸臂樑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57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Summary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928214"/>
            <a:ext cx="8280920" cy="55971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800" b="0" kern="0" dirty="0" smtClean="0">
                <a:ea typeface="新細明體" charset="-120"/>
              </a:rPr>
              <a:t>Metals: Melted and cast into </a:t>
            </a:r>
            <a:r>
              <a:rPr lang="en-US" altLang="zh-TW" sz="2800" b="0" kern="0" dirty="0" smtClean="0">
                <a:solidFill>
                  <a:srgbClr val="339933"/>
                </a:solidFill>
                <a:ea typeface="新細明體" charset="-120"/>
              </a:rPr>
              <a:t>ingots or parts</a:t>
            </a:r>
            <a:r>
              <a:rPr lang="en-US" altLang="zh-TW" sz="2800" b="0" kern="0" dirty="0" smtClean="0">
                <a:ea typeface="新細明體" charset="-120"/>
              </a:rPr>
              <a:t>.</a:t>
            </a:r>
          </a:p>
          <a:p>
            <a:r>
              <a:rPr lang="en-US" altLang="zh-TW" sz="2800" b="0" kern="0" dirty="0" smtClean="0">
                <a:ea typeface="新細明體" charset="-120"/>
              </a:rPr>
              <a:t>Solidification </a:t>
            </a:r>
            <a:r>
              <a:rPr lang="en-US" altLang="zh-TW" sz="2800" b="0" kern="0" dirty="0" smtClean="0">
                <a:ea typeface="新細明體" charset="-120"/>
                <a:sym typeface="Symbol"/>
              </a:rPr>
              <a:t> Polycrystalline grain  </a:t>
            </a:r>
            <a:r>
              <a:rPr lang="en-US" altLang="zh-TW" sz="2800" b="0" kern="0" dirty="0" smtClean="0">
                <a:solidFill>
                  <a:srgbClr val="0000FF"/>
                </a:solidFill>
                <a:ea typeface="新細明體" charset="-120"/>
                <a:sym typeface="Symbol"/>
              </a:rPr>
              <a:t>Grain size</a:t>
            </a:r>
            <a:r>
              <a:rPr lang="en-US" altLang="zh-TW" sz="2800" b="0" kern="0" dirty="0" smtClean="0">
                <a:ea typeface="新細明體" charset="-120"/>
              </a:rPr>
              <a:t>.</a:t>
            </a:r>
          </a:p>
          <a:p>
            <a:r>
              <a:rPr lang="en-US" altLang="zh-TW" sz="2800" b="0" kern="0" dirty="0" smtClean="0">
                <a:ea typeface="新細明體" charset="-120"/>
              </a:rPr>
              <a:t>ASTM grain size number </a:t>
            </a:r>
            <a:r>
              <a:rPr lang="en-US" altLang="zh-TW" sz="2800" i="1" kern="0" dirty="0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sz="2800" b="0" kern="0" dirty="0" smtClean="0">
                <a:ea typeface="新細明體" charset="-120"/>
              </a:rPr>
              <a:t> or average grain diameter.</a:t>
            </a:r>
          </a:p>
          <a:p>
            <a:r>
              <a:rPr lang="en-US" altLang="zh-TW" sz="2800" b="0" kern="0" dirty="0" smtClean="0">
                <a:ea typeface="新細明體" charset="-120"/>
              </a:rPr>
              <a:t>Large Si </a:t>
            </a:r>
            <a:r>
              <a:rPr lang="en-US" altLang="zh-TW" sz="2800" b="0" kern="0" dirty="0" smtClean="0">
                <a:solidFill>
                  <a:srgbClr val="6600FF"/>
                </a:solidFill>
                <a:ea typeface="新細明體" charset="-120"/>
              </a:rPr>
              <a:t>single crystals </a:t>
            </a:r>
            <a:r>
              <a:rPr lang="en-US" altLang="zh-TW" sz="2800" b="0" kern="0" dirty="0" smtClean="0">
                <a:ea typeface="新細明體" charset="-120"/>
              </a:rPr>
              <a:t>are used in IC industries and this Si must be of very high purity.</a:t>
            </a:r>
          </a:p>
          <a:p>
            <a:r>
              <a:rPr lang="en-US" altLang="zh-TW" sz="2800" b="0" kern="0" dirty="0" smtClean="0">
                <a:ea typeface="新細明體" charset="-120"/>
              </a:rPr>
              <a:t>Crystal Imperfections:</a:t>
            </a:r>
            <a:br>
              <a:rPr lang="en-US" altLang="zh-TW" sz="2800" b="0" kern="0" dirty="0" smtClean="0">
                <a:ea typeface="新細明體" charset="-120"/>
              </a:rPr>
            </a:br>
            <a:r>
              <a:rPr lang="en-US" altLang="zh-TW" sz="2800" b="0" kern="0" dirty="0" smtClean="0">
                <a:ea typeface="新細明體" charset="-120"/>
              </a:rPr>
              <a:t>Point defects: </a:t>
            </a:r>
            <a:r>
              <a:rPr lang="en-US" altLang="zh-TW" sz="2800" b="0" kern="0" dirty="0" smtClean="0">
                <a:solidFill>
                  <a:srgbClr val="FF0000"/>
                </a:solidFill>
                <a:ea typeface="新細明體" charset="-120"/>
              </a:rPr>
              <a:t>vacancies</a:t>
            </a:r>
            <a:r>
              <a:rPr lang="en-US" altLang="zh-TW" sz="2800" b="0" kern="0" dirty="0" smtClean="0">
                <a:ea typeface="新細明體" charset="-120"/>
              </a:rPr>
              <a:t>, solutes.</a:t>
            </a:r>
            <a:br>
              <a:rPr lang="en-US" altLang="zh-TW" sz="2800" b="0" kern="0" dirty="0" smtClean="0">
                <a:ea typeface="新細明體" charset="-120"/>
              </a:rPr>
            </a:br>
            <a:r>
              <a:rPr lang="en-US" altLang="zh-TW" sz="2800" b="0" kern="0" dirty="0" smtClean="0">
                <a:ea typeface="新細明體" charset="-120"/>
              </a:rPr>
              <a:t>Line defects: edge and screw </a:t>
            </a:r>
            <a:r>
              <a:rPr lang="en-US" altLang="zh-TW" sz="2800" b="0" kern="0" dirty="0" smtClean="0">
                <a:solidFill>
                  <a:srgbClr val="FF0000"/>
                </a:solidFill>
                <a:ea typeface="新細明體" charset="-120"/>
              </a:rPr>
              <a:t>dislocations</a:t>
            </a:r>
            <a:r>
              <a:rPr lang="en-US" altLang="zh-TW" sz="2800" b="0" kern="0" dirty="0" smtClean="0">
                <a:ea typeface="新細明體" charset="-120"/>
              </a:rPr>
              <a:t>.</a:t>
            </a:r>
            <a:br>
              <a:rPr lang="en-US" altLang="zh-TW" sz="2800" b="0" kern="0" dirty="0" smtClean="0">
                <a:ea typeface="新細明體" charset="-120"/>
              </a:rPr>
            </a:br>
            <a:r>
              <a:rPr lang="en-US" altLang="zh-TW" sz="2800" b="0" kern="0" dirty="0" smtClean="0">
                <a:ea typeface="新細明體" charset="-120"/>
              </a:rPr>
              <a:t>Two-dimensional defects: surfaces, internal </a:t>
            </a:r>
            <a:r>
              <a:rPr lang="en-US" altLang="zh-TW" sz="2800" b="0" kern="0" dirty="0" smtClean="0">
                <a:solidFill>
                  <a:srgbClr val="FF0000"/>
                </a:solidFill>
                <a:ea typeface="新細明體" charset="-120"/>
              </a:rPr>
              <a:t>boundary</a:t>
            </a:r>
            <a:r>
              <a:rPr lang="en-US" altLang="zh-TW" sz="2800" b="0" kern="0" dirty="0" smtClean="0">
                <a:ea typeface="新細明體" charset="-120"/>
              </a:rPr>
              <a:t>.</a:t>
            </a:r>
            <a:br>
              <a:rPr lang="en-US" altLang="zh-TW" sz="2800" b="0" kern="0" dirty="0" smtClean="0">
                <a:ea typeface="新細明體" charset="-120"/>
              </a:rPr>
            </a:br>
            <a:r>
              <a:rPr lang="en-US" altLang="zh-TW" sz="2800" b="0" kern="0" dirty="0" smtClean="0">
                <a:ea typeface="新細明體" charset="-120"/>
              </a:rPr>
              <a:t>Three-dimensional </a:t>
            </a:r>
            <a:r>
              <a:rPr lang="en-US" altLang="zh-TW" sz="2800" b="0" kern="0" dirty="0">
                <a:ea typeface="新細明體" charset="-120"/>
              </a:rPr>
              <a:t>defects</a:t>
            </a:r>
            <a:r>
              <a:rPr lang="en-US" altLang="zh-TW" sz="2800" b="0" kern="0" dirty="0" smtClean="0">
                <a:ea typeface="新細明體" charset="-120"/>
              </a:rPr>
              <a:t>: </a:t>
            </a:r>
            <a:r>
              <a:rPr lang="en-US" altLang="zh-TW" sz="2800" b="0" kern="0" dirty="0" smtClean="0">
                <a:solidFill>
                  <a:srgbClr val="FF0000"/>
                </a:solidFill>
                <a:ea typeface="新細明體" charset="-120"/>
              </a:rPr>
              <a:t>pores</a:t>
            </a:r>
            <a:r>
              <a:rPr lang="en-US" altLang="zh-TW" sz="2800" b="0" kern="0" dirty="0" smtClean="0">
                <a:ea typeface="新細明體" charset="-120"/>
              </a:rPr>
              <a:t>, inclusions, cracks.</a:t>
            </a:r>
          </a:p>
          <a:p>
            <a:r>
              <a:rPr lang="en-US" altLang="zh-TW" sz="2800" b="0" kern="0" dirty="0" smtClean="0">
                <a:ea typeface="新細明體" charset="-120"/>
              </a:rPr>
              <a:t>Microstructure </a:t>
            </a:r>
            <a:r>
              <a:rPr lang="en-US" altLang="zh-TW" sz="2800" b="0" kern="0" dirty="0" smtClean="0">
                <a:solidFill>
                  <a:srgbClr val="0070C0"/>
                </a:solidFill>
                <a:ea typeface="新細明體" charset="-120"/>
              </a:rPr>
              <a:t>Analysis</a:t>
            </a:r>
            <a:r>
              <a:rPr lang="en-US" altLang="zh-TW" sz="2800" b="0" kern="0" dirty="0" smtClean="0">
                <a:ea typeface="新細明體" charset="-120"/>
              </a:rPr>
              <a:t>: </a:t>
            </a:r>
            <a:br>
              <a:rPr lang="en-US" altLang="zh-TW" sz="2800" b="0" kern="0" dirty="0" smtClean="0">
                <a:ea typeface="新細明體" charset="-120"/>
              </a:rPr>
            </a:br>
            <a:r>
              <a:rPr lang="en-US" altLang="zh-TW" sz="2800" b="0" kern="0" dirty="0" smtClean="0">
                <a:ea typeface="新細明體" charset="-120"/>
              </a:rPr>
              <a:t>OM, SEM, TEM, HRTEM, STM, AFM. </a:t>
            </a:r>
          </a:p>
        </p:txBody>
      </p:sp>
    </p:spTree>
    <p:extLst>
      <p:ext uri="{BB962C8B-B14F-4D97-AF65-F5344CB8AC3E}">
        <p14:creationId xmlns:p14="http://schemas.microsoft.com/office/powerpoint/2010/main" val="338663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Formation of Stable Nuclei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3792" y="1066800"/>
            <a:ext cx="7990656" cy="5314528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Two main mechanisms: </a:t>
            </a:r>
            <a:r>
              <a:rPr lang="en-US" altLang="zh-TW" sz="2800" b="1" i="1" dirty="0" smtClean="0">
                <a:solidFill>
                  <a:srgbClr val="FF0000"/>
                </a:solidFill>
                <a:ea typeface="新細明體" charset="-120"/>
              </a:rPr>
              <a:t>Homogenous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and </a:t>
            </a:r>
            <a:r>
              <a:rPr lang="en-US" altLang="zh-TW" sz="2800" b="1" i="1" dirty="0" smtClean="0">
                <a:solidFill>
                  <a:srgbClr val="FF0000"/>
                </a:solidFill>
                <a:ea typeface="新細明體" charset="-120"/>
              </a:rPr>
              <a:t> Heterogeneous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Homogenous Nucleation</a:t>
            </a:r>
            <a:r>
              <a:rPr lang="en-US" altLang="zh-TW" sz="2800" dirty="0" smtClean="0">
                <a:ea typeface="新細明體" charset="-120"/>
              </a:rPr>
              <a:t>: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First and simplest case.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Metal itself will provide atoms to form nuclei.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Metal, when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significantly undercooled</a:t>
            </a:r>
            <a:r>
              <a:rPr lang="en-US" altLang="zh-TW" dirty="0" smtClean="0">
                <a:ea typeface="新細明體" charset="-120"/>
              </a:rPr>
              <a:t>, has several slow moving atoms which bond each other to form nuclei. 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Cluster of atoms below </a:t>
            </a:r>
            <a:r>
              <a:rPr lang="en-US" altLang="zh-TW" b="1" i="1" dirty="0" smtClean="0">
                <a:solidFill>
                  <a:srgbClr val="6600FF"/>
                </a:solidFill>
                <a:ea typeface="新細明體" charset="-120"/>
              </a:rPr>
              <a:t>critical size </a:t>
            </a:r>
            <a:r>
              <a:rPr lang="en-US" altLang="zh-TW" dirty="0" smtClean="0">
                <a:ea typeface="新細明體" charset="-120"/>
              </a:rPr>
              <a:t>is called 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embryo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If the cluster of atoms reach critical size, they grow into crystals. Else get dissolved.</a:t>
            </a:r>
          </a:p>
          <a:p>
            <a:pPr marL="800100" lvl="2" indent="-438150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Cluster of atoms that are </a:t>
            </a:r>
            <a:r>
              <a:rPr lang="en-US" altLang="zh-TW" dirty="0" smtClean="0">
                <a:solidFill>
                  <a:srgbClr val="6600FF"/>
                </a:solidFill>
                <a:ea typeface="新細明體" charset="-120"/>
              </a:rPr>
              <a:t>grater than critical size </a:t>
            </a:r>
            <a:r>
              <a:rPr lang="en-US" altLang="zh-TW" dirty="0" smtClean="0">
                <a:ea typeface="新細明體" charset="-120"/>
              </a:rPr>
              <a:t>are called 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nucleus</a:t>
            </a:r>
            <a:r>
              <a:rPr lang="en-US" altLang="zh-TW" dirty="0" smtClean="0">
                <a:ea typeface="新細明體" charset="-120"/>
              </a:rPr>
              <a:t>. </a:t>
            </a:r>
          </a:p>
          <a:p>
            <a:pPr lvl="2">
              <a:buFont typeface="Wingdings" pitchFamily="2" charset="2"/>
              <a:buChar char="Ø"/>
            </a:pPr>
            <a:endParaRPr lang="en-US" altLang="zh-TW" dirty="0" smtClean="0">
              <a:ea typeface="新細明體" charset="-120"/>
            </a:endParaRPr>
          </a:p>
          <a:p>
            <a:pPr lvl="2">
              <a:buFont typeface="Wingdings" pitchFamily="2" charset="2"/>
              <a:buChar char="Ø"/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6D3636-934B-42A9-9FD1-D11C151DCA89}" type="slidenum">
              <a:rPr lang="en-US" altLang="zh-TW" sz="1800"/>
              <a:pPr eaLnBrk="1" hangingPunct="1"/>
              <a:t>6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8028384" y="425302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胚</a:t>
            </a:r>
            <a:r>
              <a:rPr lang="zh-TW" altLang="en-US" dirty="0">
                <a:solidFill>
                  <a:srgbClr val="0000FF"/>
                </a:solidFill>
              </a:rPr>
              <a:t>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347864" y="583720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核，晶核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Homogenous Nucleation</a:t>
            </a:r>
            <a:r>
              <a:rPr lang="zh-TW" altLang="en-US" sz="3600" b="1" dirty="0" smtClean="0">
                <a:ea typeface="新細明體" charset="-120"/>
              </a:rPr>
              <a:t>均質孕核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066800"/>
            <a:ext cx="4172272" cy="502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Volume Free Energy </a:t>
            </a: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b="1" i="1" dirty="0" smtClean="0">
                <a:solidFill>
                  <a:srgbClr val="FF0000"/>
                </a:solidFill>
                <a:ea typeface="新細明體" charset="-120"/>
              </a:rPr>
              <a:t>G</a:t>
            </a:r>
            <a:r>
              <a:rPr lang="en-US" altLang="zh-TW" b="1" i="1" baseline="-25000" dirty="0" smtClean="0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TW" sz="2000" b="1" dirty="0" smtClean="0">
                <a:solidFill>
                  <a:srgbClr val="FF0000"/>
                </a:solidFill>
                <a:ea typeface="新細明體" charset="-120"/>
              </a:rPr>
              <a:t> </a:t>
            </a:r>
          </a:p>
          <a:p>
            <a:pPr>
              <a:buFontTx/>
              <a:buNone/>
            </a:pPr>
            <a:endParaRPr lang="en-US" altLang="zh-TW" sz="20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Released by liquid to solid transformation.</a:t>
            </a:r>
          </a:p>
          <a:p>
            <a:r>
              <a:rPr lang="en-US" altLang="zh-TW" sz="2400" b="1" dirty="0" err="1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sz="2400" b="1" i="1" dirty="0" err="1" smtClean="0">
                <a:solidFill>
                  <a:srgbClr val="0000FF"/>
                </a:solidFill>
                <a:ea typeface="新細明體" charset="-120"/>
              </a:rPr>
              <a:t>G</a:t>
            </a:r>
            <a:r>
              <a:rPr lang="en-US" altLang="zh-TW" sz="2400" b="1" i="1" baseline="-25000" dirty="0" err="1" smtClean="0">
                <a:solidFill>
                  <a:srgbClr val="0000FF"/>
                </a:solidFill>
                <a:ea typeface="新細明體" charset="-120"/>
              </a:rPr>
              <a:t>v</a:t>
            </a:r>
            <a:r>
              <a:rPr lang="en-US" altLang="zh-TW" sz="2400" baseline="-250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is change in free energy per unit volume between liquid and solid.</a:t>
            </a:r>
            <a:endParaRPr lang="en-US" altLang="zh-TW" sz="2400" dirty="0" smtClean="0">
              <a:ea typeface="新細明體" charset="-120"/>
              <a:cs typeface="Times New Roman" pitchFamily="18" charset="0"/>
            </a:endParaRPr>
          </a:p>
          <a:p>
            <a:r>
              <a:rPr lang="en-US" altLang="zh-TW" sz="2400" dirty="0" smtClean="0">
                <a:ea typeface="新細明體" charset="-120"/>
              </a:rPr>
              <a:t>Free energy change for a spherical nucleus of radius </a:t>
            </a:r>
            <a:r>
              <a:rPr lang="en-US" altLang="zh-TW" sz="2400" i="1" dirty="0" smtClean="0">
                <a:ea typeface="新細明體" charset="-120"/>
              </a:rPr>
              <a:t>r</a:t>
            </a:r>
            <a:r>
              <a:rPr lang="en-US" altLang="zh-TW" sz="2400" dirty="0" smtClean="0">
                <a:ea typeface="新細明體" charset="-120"/>
              </a:rPr>
              <a:t> is given by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000" dirty="0" smtClean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ea typeface="新細明體" charset="-120"/>
              </a:rPr>
              <a:t> 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066800"/>
            <a:ext cx="4100264" cy="502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Surface Energy </a:t>
            </a: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b="1" i="1" dirty="0" smtClean="0">
                <a:solidFill>
                  <a:srgbClr val="FF0000"/>
                </a:solidFill>
                <a:ea typeface="新細明體" charset="-120"/>
              </a:rPr>
              <a:t>G</a:t>
            </a:r>
            <a:r>
              <a:rPr lang="en-US" altLang="zh-TW" b="1" i="1" baseline="-25000" dirty="0" smtClean="0">
                <a:solidFill>
                  <a:srgbClr val="FF0000"/>
                </a:solidFill>
                <a:ea typeface="新細明體" charset="-120"/>
              </a:rPr>
              <a:t>S</a:t>
            </a:r>
          </a:p>
          <a:p>
            <a:pPr algn="ctr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Required to form new solid surface</a:t>
            </a:r>
          </a:p>
          <a:p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G</a:t>
            </a:r>
            <a:r>
              <a:rPr lang="en-US" altLang="zh-TW" sz="2400" b="1" i="1" baseline="-25000" dirty="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TW" sz="2400" baseline="-25000" dirty="0" smtClean="0">
                <a:ea typeface="新細明體" charset="-120"/>
              </a:rPr>
              <a:t>  </a:t>
            </a:r>
            <a:r>
              <a:rPr lang="en-US" altLang="zh-TW" sz="2400" dirty="0" smtClean="0">
                <a:ea typeface="新細明體" charset="-120"/>
              </a:rPr>
              <a:t>is energy needed to create a surface.</a:t>
            </a:r>
          </a:p>
          <a:p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γ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is specific surface free energy.</a:t>
            </a:r>
          </a:p>
          <a:p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Then 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  <a:cs typeface="Times New Roman" pitchFamily="18" charset="0"/>
            </a:endParaRPr>
          </a:p>
          <a:p>
            <a:pPr marL="0" indent="0">
              <a:buNone/>
              <a:tabLst>
                <a:tab pos="95250" algn="l"/>
              </a:tabLst>
            </a:pP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     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sz="2400" i="1" dirty="0" smtClean="0">
                <a:solidFill>
                  <a:srgbClr val="6600FF"/>
                </a:solidFill>
                <a:ea typeface="新細明體" charset="-120"/>
              </a:rPr>
              <a:t>G</a:t>
            </a:r>
            <a:r>
              <a:rPr lang="en-US" altLang="zh-TW" sz="2400" i="1" baseline="-25000" dirty="0" smtClean="0">
                <a:solidFill>
                  <a:srgbClr val="6600FF"/>
                </a:solidFill>
                <a:ea typeface="新細明體" charset="-120"/>
              </a:rPr>
              <a:t>S</a:t>
            </a:r>
            <a:r>
              <a:rPr lang="en-US" altLang="zh-TW" sz="2400" baseline="-25000" dirty="0" smtClean="0">
                <a:solidFill>
                  <a:srgbClr val="6600FF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6600FF"/>
                </a:solidFill>
                <a:ea typeface="新細明體" charset="-120"/>
                <a:cs typeface="Times New Roman" pitchFamily="18" charset="0"/>
              </a:rPr>
              <a:t> is retarding energy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.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pPr algn="ctr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316163" y="5003800"/>
          <a:ext cx="252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5003800"/>
                        <a:ext cx="2524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230305"/>
              </p:ext>
            </p:extLst>
          </p:nvPr>
        </p:nvGraphicFramePr>
        <p:xfrm>
          <a:off x="5738813" y="4816475"/>
          <a:ext cx="20208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方程式" r:id="rId5" imgW="876240" imgH="241200" progId="Equation.3">
                  <p:embed/>
                </p:oleObj>
              </mc:Choice>
              <mc:Fallback>
                <p:oleObj name="方程式" r:id="rId5" imgW="876240" imgH="24120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4816475"/>
                        <a:ext cx="20208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436878"/>
              </p:ext>
            </p:extLst>
          </p:nvPr>
        </p:nvGraphicFramePr>
        <p:xfrm>
          <a:off x="1393825" y="5118100"/>
          <a:ext cx="23939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方程式" r:id="rId7" imgW="1079280" imgH="393480" progId="Equation.3">
                  <p:embed/>
                </p:oleObj>
              </mc:Choice>
              <mc:Fallback>
                <p:oleObj name="方程式" r:id="rId7" imgW="1079280" imgH="39348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5118100"/>
                        <a:ext cx="239395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0CA941-784E-4606-98C7-588668B4E32A}" type="slidenum">
              <a:rPr lang="en-US" altLang="zh-TW" sz="1800"/>
              <a:pPr eaLnBrk="1" hangingPunct="1"/>
              <a:t>7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35FBD-BE96-4653-8D01-140EC2568C74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07861" cy="460851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Homogenous Freezing Data </a:t>
            </a: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251520" y="3861048"/>
            <a:ext cx="83529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接點 6"/>
          <p:cNvCxnSpPr/>
          <p:nvPr/>
        </p:nvCxnSpPr>
        <p:spPr bwMode="auto">
          <a:xfrm>
            <a:off x="251520" y="5373216"/>
            <a:ext cx="83529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文字方塊 8"/>
          <p:cNvSpPr txBox="1"/>
          <p:nvPr/>
        </p:nvSpPr>
        <p:spPr>
          <a:xfrm>
            <a:off x="3779912" y="24208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熔化熱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48264" y="213285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最大過冷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3533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Total Free Energy Change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Total free energy </a:t>
            </a:r>
            <a:r>
              <a:rPr lang="en-US" altLang="zh-TW" sz="2400" dirty="0" smtClean="0">
                <a:ea typeface="新細明體" charset="-120"/>
              </a:rPr>
              <a:t>is given by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265780"/>
              </p:ext>
            </p:extLst>
          </p:nvPr>
        </p:nvGraphicFramePr>
        <p:xfrm>
          <a:off x="4860032" y="764704"/>
          <a:ext cx="38862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3" imgW="1549400" imgH="419100" progId="Equation.3">
                  <p:embed/>
                </p:oleObj>
              </mc:Choice>
              <mc:Fallback>
                <p:oleObj name="Equation" r:id="rId3" imgW="1549400" imgH="419100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764704"/>
                        <a:ext cx="38862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6019800" y="2971800"/>
            <a:ext cx="1600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Nucleus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953000" y="3886200"/>
            <a:ext cx="16002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Above critical</a:t>
            </a:r>
          </a:p>
          <a:p>
            <a:pPr algn="ctr">
              <a:defRPr/>
            </a:pPr>
            <a:r>
              <a:rPr lang="en-US"/>
              <a:t>radius r*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7315200" y="3886200"/>
            <a:ext cx="16002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Below critical</a:t>
            </a:r>
          </a:p>
          <a:p>
            <a:pPr algn="ctr">
              <a:defRPr/>
            </a:pPr>
            <a:r>
              <a:rPr lang="en-US"/>
              <a:t>radius r*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5029200" y="5181600"/>
            <a:ext cx="15240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Energy </a:t>
            </a:r>
          </a:p>
          <a:p>
            <a:pPr algn="ctr">
              <a:defRPr/>
            </a:pPr>
            <a:r>
              <a:rPr lang="en-US"/>
              <a:t>lowered by</a:t>
            </a:r>
          </a:p>
          <a:p>
            <a:pPr algn="ctr">
              <a:defRPr/>
            </a:pPr>
            <a:r>
              <a:rPr lang="en-US"/>
              <a:t>growing into</a:t>
            </a:r>
          </a:p>
          <a:p>
            <a:pPr algn="ctr">
              <a:defRPr/>
            </a:pPr>
            <a:r>
              <a:rPr lang="en-US"/>
              <a:t>crystals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7543800" y="5181600"/>
            <a:ext cx="13716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dirty="0">
                <a:ea typeface="新細明體" charset="-120"/>
              </a:rPr>
              <a:t>Energy</a:t>
            </a:r>
          </a:p>
          <a:p>
            <a:pPr algn="ctr" eaLnBrk="1" hangingPunct="1"/>
            <a:r>
              <a:rPr lang="en-US" altLang="zh-TW" dirty="0" smtClean="0">
                <a:ea typeface="新細明體" charset="-120"/>
              </a:rPr>
              <a:t>lowered </a:t>
            </a:r>
            <a:r>
              <a:rPr lang="en-US" altLang="zh-TW" dirty="0">
                <a:ea typeface="新細明體" charset="-120"/>
              </a:rPr>
              <a:t>by</a:t>
            </a:r>
          </a:p>
          <a:p>
            <a:pPr algn="ctr" eaLnBrk="1" hangingPunct="1"/>
            <a:r>
              <a:rPr lang="en-US" altLang="zh-TW" dirty="0" err="1">
                <a:ea typeface="新細明體" charset="-120"/>
              </a:rPr>
              <a:t>redissolving</a:t>
            </a:r>
            <a:endParaRPr lang="en-US" altLang="zh-TW" dirty="0">
              <a:ea typeface="新細明體" charset="-120"/>
            </a:endParaRPr>
          </a:p>
          <a:p>
            <a:pPr algn="ctr" eaLnBrk="1" hangingPunct="1"/>
            <a:endParaRPr lang="en-US" altLang="zh-TW" dirty="0">
              <a:ea typeface="新細明體" charset="-120"/>
            </a:endParaRPr>
          </a:p>
        </p:txBody>
      </p:sp>
      <p:sp>
        <p:nvSpPr>
          <p:cNvPr id="2059" name="Line 15"/>
          <p:cNvSpPr>
            <a:spLocks noChangeShapeType="1"/>
          </p:cNvSpPr>
          <p:nvPr/>
        </p:nvSpPr>
        <p:spPr bwMode="auto">
          <a:xfrm flipH="1">
            <a:off x="5715000" y="34290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0" name="Line 16"/>
          <p:cNvSpPr>
            <a:spLocks noChangeShapeType="1"/>
          </p:cNvSpPr>
          <p:nvPr/>
        </p:nvSpPr>
        <p:spPr bwMode="auto">
          <a:xfrm>
            <a:off x="6781800" y="3429000"/>
            <a:ext cx="1143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>
            <a:off x="5791200" y="4724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2" name="Line 18"/>
          <p:cNvSpPr>
            <a:spLocks noChangeShapeType="1"/>
          </p:cNvSpPr>
          <p:nvPr/>
        </p:nvSpPr>
        <p:spPr bwMode="auto">
          <a:xfrm>
            <a:off x="8229600" y="4724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05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940542"/>
              </p:ext>
            </p:extLst>
          </p:nvPr>
        </p:nvGraphicFramePr>
        <p:xfrm>
          <a:off x="5497513" y="1730375"/>
          <a:ext cx="17224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方程式" r:id="rId5" imgW="723600" imgH="431640" progId="Equation.3">
                  <p:embed/>
                </p:oleObj>
              </mc:Choice>
              <mc:Fallback>
                <p:oleObj name="方程式" r:id="rId5" imgW="723600" imgH="431640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730375"/>
                        <a:ext cx="172243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1115616" y="1981200"/>
            <a:ext cx="42819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400" b="0" dirty="0" smtClean="0">
                <a:ea typeface="新細明體" charset="-120"/>
              </a:rPr>
              <a:t>When </a:t>
            </a:r>
            <a:r>
              <a:rPr lang="en-US" altLang="zh-TW" sz="2400" b="0" i="1" dirty="0" smtClean="0">
                <a:ea typeface="新細明體" charset="-120"/>
              </a:rPr>
              <a:t>r</a:t>
            </a:r>
            <a:r>
              <a:rPr lang="en-US" altLang="zh-TW" sz="2400" b="0" dirty="0" smtClean="0">
                <a:ea typeface="新細明體" charset="-120"/>
              </a:rPr>
              <a:t> = </a:t>
            </a:r>
            <a:r>
              <a:rPr lang="en-US" altLang="zh-TW" sz="2400" b="0" i="1" dirty="0" smtClean="0">
                <a:ea typeface="新細明體" charset="-120"/>
              </a:rPr>
              <a:t>r</a:t>
            </a:r>
            <a:r>
              <a:rPr lang="en-US" altLang="zh-TW" sz="2400" b="0" dirty="0">
                <a:ea typeface="新細明體" charset="-120"/>
              </a:rPr>
              <a:t>*, </a:t>
            </a:r>
            <a:r>
              <a:rPr lang="en-US" altLang="zh-TW" sz="2400" b="0" i="1" dirty="0">
                <a:ea typeface="新細明體" charset="-120"/>
              </a:rPr>
              <a:t>d</a:t>
            </a:r>
            <a:r>
              <a:rPr lang="en-US" altLang="zh-TW" sz="2400" b="0" dirty="0">
                <a:ea typeface="新細明體" charset="-120"/>
              </a:rPr>
              <a:t>(</a:t>
            </a:r>
            <a:r>
              <a:rPr lang="en-US" altLang="zh-TW" sz="2400" b="0" i="1" dirty="0">
                <a:ea typeface="新細明體" charset="-120"/>
                <a:cs typeface="Times New Roman" pitchFamily="18" charset="0"/>
              </a:rPr>
              <a:t>ΔG</a:t>
            </a:r>
            <a:r>
              <a:rPr lang="en-US" altLang="zh-TW" sz="2400" b="0" i="1" baseline="-25000" dirty="0"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sz="2400" b="0" dirty="0">
                <a:ea typeface="新細明體" charset="-120"/>
                <a:cs typeface="Times New Roman" pitchFamily="18" charset="0"/>
              </a:rPr>
              <a:t>)/</a:t>
            </a:r>
            <a:r>
              <a:rPr lang="en-US" altLang="zh-TW" sz="2400" b="0" i="1" dirty="0" err="1">
                <a:ea typeface="新細明體" charset="-120"/>
                <a:cs typeface="Times New Roman" pitchFamily="18" charset="0"/>
              </a:rPr>
              <a:t>dr</a:t>
            </a:r>
            <a:r>
              <a:rPr lang="en-US" altLang="zh-TW" sz="2400" b="0" dirty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sz="2400" b="0" dirty="0" smtClean="0">
                <a:ea typeface="新細明體" charset="-120"/>
                <a:cs typeface="Times New Roman" pitchFamily="18" charset="0"/>
              </a:rPr>
              <a:t>0   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  <a:sym typeface="Symbol"/>
              </a:rPr>
              <a:t></a:t>
            </a:r>
            <a:r>
              <a:rPr lang="en-US" altLang="zh-TW" sz="2400" b="0" dirty="0" smtClean="0">
                <a:ea typeface="新細明體" charset="-120"/>
              </a:rPr>
              <a:t>  </a:t>
            </a:r>
            <a:endParaRPr lang="en-US" altLang="zh-TW" sz="2400" b="0" dirty="0">
              <a:ea typeface="新細明體" charset="-120"/>
            </a:endParaRPr>
          </a:p>
          <a:p>
            <a:pPr eaLnBrk="1" hangingPunct="1"/>
            <a:endParaRPr lang="en-US" altLang="zh-TW" b="0" dirty="0">
              <a:ea typeface="新細明體" charset="-120"/>
            </a:endParaRPr>
          </a:p>
        </p:txBody>
      </p:sp>
      <p:sp>
        <p:nvSpPr>
          <p:cNvPr id="2064" name="Text Box 22"/>
          <p:cNvSpPr txBox="1">
            <a:spLocks noChangeArrowheads="1"/>
          </p:cNvSpPr>
          <p:nvPr/>
        </p:nvSpPr>
        <p:spPr bwMode="auto">
          <a:xfrm>
            <a:off x="2133600" y="4724400"/>
            <a:ext cx="42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r*</a:t>
            </a:r>
          </a:p>
        </p:txBody>
      </p:sp>
      <p:sp>
        <p:nvSpPr>
          <p:cNvPr id="2065" name="Text Box 23"/>
          <p:cNvSpPr txBox="1">
            <a:spLocks noChangeArrowheads="1"/>
          </p:cNvSpPr>
          <p:nvPr/>
        </p:nvSpPr>
        <p:spPr bwMode="auto">
          <a:xfrm>
            <a:off x="3413125" y="4433888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r</a:t>
            </a:r>
          </a:p>
        </p:txBody>
      </p:sp>
      <p:sp>
        <p:nvSpPr>
          <p:cNvPr id="2066" name="Line 24"/>
          <p:cNvSpPr>
            <a:spLocks noChangeShapeType="1"/>
          </p:cNvSpPr>
          <p:nvPr/>
        </p:nvSpPr>
        <p:spPr bwMode="auto">
          <a:xfrm>
            <a:off x="3657600" y="4648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7" name="Text Box 26"/>
          <p:cNvSpPr txBox="1">
            <a:spLocks noChangeArrowheads="1"/>
          </p:cNvSpPr>
          <p:nvPr/>
        </p:nvSpPr>
        <p:spPr bwMode="auto">
          <a:xfrm>
            <a:off x="304800" y="4267200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  <a:cs typeface="Times New Roman" pitchFamily="18" charset="0"/>
              </a:rPr>
              <a:t>ΔG</a:t>
            </a:r>
          </a:p>
        </p:txBody>
      </p:sp>
      <p:sp>
        <p:nvSpPr>
          <p:cNvPr id="2068" name="Line 27"/>
          <p:cNvSpPr>
            <a:spLocks noChangeShapeType="1"/>
          </p:cNvSpPr>
          <p:nvPr/>
        </p:nvSpPr>
        <p:spPr bwMode="auto">
          <a:xfrm flipV="1">
            <a:off x="533400" y="3352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9" name="Line 28"/>
          <p:cNvSpPr>
            <a:spLocks noChangeShapeType="1"/>
          </p:cNvSpPr>
          <p:nvPr/>
        </p:nvSpPr>
        <p:spPr bwMode="auto">
          <a:xfrm>
            <a:off x="533400" y="4800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70" name="Text Box 29"/>
          <p:cNvSpPr txBox="1">
            <a:spLocks noChangeArrowheads="1"/>
          </p:cNvSpPr>
          <p:nvPr/>
        </p:nvSpPr>
        <p:spPr bwMode="auto">
          <a:xfrm>
            <a:off x="381000" y="2819400"/>
            <a:ext cx="328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+</a:t>
            </a:r>
          </a:p>
        </p:txBody>
      </p:sp>
      <p:pic>
        <p:nvPicPr>
          <p:cNvPr id="2071" name="Picture 35" descr="C:\Documents and Settings\Naveen\Desktop\Mcgraw\jpegs\edited\critical radi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9624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Text Box 30"/>
          <p:cNvSpPr txBox="1">
            <a:spLocks noChangeArrowheads="1"/>
          </p:cNvSpPr>
          <p:nvPr/>
        </p:nvSpPr>
        <p:spPr bwMode="auto">
          <a:xfrm>
            <a:off x="381000" y="5867400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-</a:t>
            </a:r>
          </a:p>
        </p:txBody>
      </p:sp>
      <p:sp>
        <p:nvSpPr>
          <p:cNvPr id="2073" name="Text Box 31"/>
          <p:cNvSpPr txBox="1">
            <a:spLocks noChangeArrowheads="1"/>
          </p:cNvSpPr>
          <p:nvPr/>
        </p:nvSpPr>
        <p:spPr bwMode="auto">
          <a:xfrm>
            <a:off x="2971800" y="5867400"/>
            <a:ext cx="667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i="1" dirty="0" smtClean="0">
                <a:ea typeface="新細明體" charset="-120"/>
                <a:cs typeface="Times New Roman" pitchFamily="18" charset="0"/>
              </a:rPr>
              <a:t>G</a:t>
            </a:r>
            <a:r>
              <a:rPr lang="en-US" altLang="zh-TW" i="1" baseline="-25000" dirty="0" smtClean="0">
                <a:ea typeface="新細明體" charset="-120"/>
                <a:cs typeface="Times New Roman" pitchFamily="18" charset="0"/>
              </a:rPr>
              <a:t>V</a:t>
            </a:r>
            <a:endParaRPr lang="en-US" altLang="zh-TW" i="1" baseline="-25000" dirty="0">
              <a:ea typeface="新細明體" charset="-120"/>
              <a:cs typeface="Times New Roman" pitchFamily="18" charset="0"/>
            </a:endParaRPr>
          </a:p>
        </p:txBody>
      </p:sp>
      <p:sp>
        <p:nvSpPr>
          <p:cNvPr id="2074" name="Text Box 32"/>
          <p:cNvSpPr txBox="1">
            <a:spLocks noChangeArrowheads="1"/>
          </p:cNvSpPr>
          <p:nvPr/>
        </p:nvSpPr>
        <p:spPr bwMode="auto">
          <a:xfrm>
            <a:off x="1828800" y="2667000"/>
            <a:ext cx="625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i="1" dirty="0" smtClean="0">
                <a:ea typeface="新細明體" charset="-120"/>
                <a:cs typeface="Times New Roman" pitchFamily="18" charset="0"/>
              </a:rPr>
              <a:t>G</a:t>
            </a:r>
            <a:r>
              <a:rPr lang="en-US" altLang="zh-TW" i="1" baseline="-25000" dirty="0" smtClean="0">
                <a:ea typeface="新細明體" charset="-120"/>
                <a:cs typeface="Times New Roman" pitchFamily="18" charset="0"/>
              </a:rPr>
              <a:t>S</a:t>
            </a:r>
            <a:endParaRPr lang="en-US" altLang="zh-TW" i="1" baseline="-25000" dirty="0">
              <a:ea typeface="新細明體" charset="-120"/>
              <a:cs typeface="Times New Roman" pitchFamily="18" charset="0"/>
            </a:endParaRPr>
          </a:p>
        </p:txBody>
      </p:sp>
      <p:sp>
        <p:nvSpPr>
          <p:cNvPr id="2075" name="Text Box 33"/>
          <p:cNvSpPr txBox="1">
            <a:spLocks noChangeArrowheads="1"/>
          </p:cNvSpPr>
          <p:nvPr/>
        </p:nvSpPr>
        <p:spPr bwMode="auto">
          <a:xfrm>
            <a:off x="2667000" y="3733800"/>
            <a:ext cx="64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G</a:t>
            </a:r>
            <a:r>
              <a:rPr lang="en-US" altLang="zh-TW" i="1" baseline="-25000" dirty="0">
                <a:ea typeface="新細明體" charset="-120"/>
                <a:cs typeface="Times New Roman" pitchFamily="18" charset="0"/>
              </a:rPr>
              <a:t>T</a:t>
            </a:r>
          </a:p>
        </p:txBody>
      </p:sp>
      <p:sp>
        <p:nvSpPr>
          <p:cNvPr id="2076" name="Text Box 36"/>
          <p:cNvSpPr txBox="1">
            <a:spLocks noChangeArrowheads="1"/>
          </p:cNvSpPr>
          <p:nvPr/>
        </p:nvSpPr>
        <p:spPr bwMode="auto">
          <a:xfrm>
            <a:off x="1905000" y="4648200"/>
            <a:ext cx="423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r*</a:t>
            </a:r>
          </a:p>
        </p:txBody>
      </p:sp>
      <p:sp>
        <p:nvSpPr>
          <p:cNvPr id="2078" name="Slide Number Placeholder 3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733DF5-133F-4378-BCD7-985CC3DF0324}" type="slidenum">
              <a:rPr lang="en-US" altLang="zh-TW" sz="1800"/>
              <a:pPr eaLnBrk="1" hangingPunct="1"/>
              <a:t>9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8483</TotalTime>
  <Words>2835</Words>
  <Application>Microsoft Office PowerPoint</Application>
  <PresentationFormat>如螢幕大小 (4:3)</PresentationFormat>
  <Paragraphs>529</Paragraphs>
  <Slides>57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57</vt:i4>
      </vt:variant>
    </vt:vector>
  </HeadingPairs>
  <TitlesOfParts>
    <vt:vector size="65" baseType="lpstr">
      <vt:lpstr>新細明體</vt:lpstr>
      <vt:lpstr>Arial</vt:lpstr>
      <vt:lpstr>Symbol</vt:lpstr>
      <vt:lpstr>Times New Roman</vt:lpstr>
      <vt:lpstr>Wingdings</vt:lpstr>
      <vt:lpstr>1_Default Design</vt:lpstr>
      <vt:lpstr>Equation</vt:lpstr>
      <vt:lpstr>方程式</vt:lpstr>
      <vt:lpstr>CHAPTER   4</vt:lpstr>
      <vt:lpstr>PowerPoint 簡報</vt:lpstr>
      <vt:lpstr>PowerPoint 簡報</vt:lpstr>
      <vt:lpstr>Solidification of Metals</vt:lpstr>
      <vt:lpstr>PowerPoint 簡報</vt:lpstr>
      <vt:lpstr>Formation of Stable Nuclei</vt:lpstr>
      <vt:lpstr>Homogenous Nucleation均質孕核</vt:lpstr>
      <vt:lpstr>PowerPoint 簡報</vt:lpstr>
      <vt:lpstr>Total Free Energy Change</vt:lpstr>
      <vt:lpstr>Critical Radius Versus Undercooling</vt:lpstr>
      <vt:lpstr>PowerPoint 簡報</vt:lpstr>
      <vt:lpstr>Heterogeneous Nucleation</vt:lpstr>
      <vt:lpstr>Growth of Crystals and Grain Structure</vt:lpstr>
      <vt:lpstr>Types of Grains</vt:lpstr>
      <vt:lpstr>PowerPoint 簡報</vt:lpstr>
      <vt:lpstr>Casting in Industries</vt:lpstr>
      <vt:lpstr>PowerPoint 簡報</vt:lpstr>
      <vt:lpstr>Grain Structure in Industrial Castings</vt:lpstr>
      <vt:lpstr>Solidification of Single Crystal</vt:lpstr>
      <vt:lpstr>PowerPoint 簡報</vt:lpstr>
      <vt:lpstr>Czochralski Process</vt:lpstr>
      <vt:lpstr>Metallic Solid Solutions</vt:lpstr>
      <vt:lpstr>Substitutional Solid Solution </vt:lpstr>
      <vt:lpstr>Substitutional Solid Solution (Cont..)</vt:lpstr>
      <vt:lpstr>Interstitial Solid Solution </vt:lpstr>
      <vt:lpstr>Crystalline Imperfections</vt:lpstr>
      <vt:lpstr>Point Defects – Vacancy </vt:lpstr>
      <vt:lpstr>Point Defects - Interstitialcy</vt:lpstr>
      <vt:lpstr>Point Defects in Ionic Crystals</vt:lpstr>
      <vt:lpstr>Line Defects – (Dislocations) </vt:lpstr>
      <vt:lpstr>PowerPoint 簡報</vt:lpstr>
      <vt:lpstr>PowerPoint 簡報</vt:lpstr>
      <vt:lpstr>Screw Dislocation</vt:lpstr>
      <vt:lpstr>Mixed Dislocation </vt:lpstr>
      <vt:lpstr>Planar Defects</vt:lpstr>
      <vt:lpstr>Grain Boundaries</vt:lpstr>
      <vt:lpstr>Twin Boundaries</vt:lpstr>
      <vt:lpstr>PowerPoint 簡報</vt:lpstr>
      <vt:lpstr>Other Planar Defects</vt:lpstr>
      <vt:lpstr>PowerPoint 簡報</vt:lpstr>
      <vt:lpstr>Effect of Etching 蝕刻</vt:lpstr>
      <vt:lpstr>PowerPoint 簡報</vt:lpstr>
      <vt:lpstr>Grain Size</vt:lpstr>
      <vt:lpstr>PowerPoint 簡報</vt:lpstr>
      <vt:lpstr>PowerPoint 簡報</vt:lpstr>
      <vt:lpstr>Average Grain Diameter</vt:lpstr>
      <vt:lpstr>Scanning Electron Microscope</vt:lpstr>
      <vt:lpstr>PowerPoint 簡報</vt:lpstr>
      <vt:lpstr>Transmission Electron Microscope</vt:lpstr>
      <vt:lpstr>PowerPoint 簡報</vt:lpstr>
      <vt:lpstr>PowerPoint 簡報</vt:lpstr>
      <vt:lpstr>PowerPoint 簡報</vt:lpstr>
      <vt:lpstr>Scanning Probe Microscopy (SPM)</vt:lpstr>
      <vt:lpstr>Scanning Tunneling Microscope</vt:lpstr>
      <vt:lpstr>PowerPoint 簡報</vt:lpstr>
      <vt:lpstr>Atomic Force Microscope</vt:lpstr>
      <vt:lpstr>PowerPoint 簡報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Materials Science and Engineering Third Edition</dc:title>
  <dc:creator>naveen chandrashekar</dc:creator>
  <cp:lastModifiedBy>SJLin</cp:lastModifiedBy>
  <cp:revision>254</cp:revision>
  <dcterms:created xsi:type="dcterms:W3CDTF">2004-06-05T15:49:47Z</dcterms:created>
  <dcterms:modified xsi:type="dcterms:W3CDTF">2016-03-24T00:49:42Z</dcterms:modified>
</cp:coreProperties>
</file>