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7" r:id="rId2"/>
    <p:sldId id="316" r:id="rId3"/>
    <p:sldId id="258" r:id="rId4"/>
    <p:sldId id="302" r:id="rId5"/>
    <p:sldId id="317" r:id="rId6"/>
    <p:sldId id="260" r:id="rId7"/>
    <p:sldId id="261" r:id="rId8"/>
    <p:sldId id="262" r:id="rId9"/>
    <p:sldId id="263" r:id="rId10"/>
    <p:sldId id="318" r:id="rId11"/>
    <p:sldId id="264" r:id="rId12"/>
    <p:sldId id="265" r:id="rId13"/>
    <p:sldId id="266" r:id="rId14"/>
    <p:sldId id="305" r:id="rId15"/>
    <p:sldId id="267" r:id="rId16"/>
    <p:sldId id="268" r:id="rId17"/>
    <p:sldId id="308" r:id="rId18"/>
    <p:sldId id="269" r:id="rId19"/>
    <p:sldId id="270" r:id="rId20"/>
    <p:sldId id="320" r:id="rId21"/>
    <p:sldId id="271" r:id="rId22"/>
    <p:sldId id="27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315" r:id="rId35"/>
    <p:sldId id="285" r:id="rId36"/>
    <p:sldId id="286" r:id="rId37"/>
    <p:sldId id="321" r:id="rId38"/>
    <p:sldId id="332" r:id="rId39"/>
    <p:sldId id="288" r:id="rId40"/>
    <p:sldId id="289" r:id="rId41"/>
    <p:sldId id="290" r:id="rId42"/>
    <p:sldId id="322" r:id="rId43"/>
    <p:sldId id="291" r:id="rId44"/>
    <p:sldId id="292" r:id="rId45"/>
    <p:sldId id="293" r:id="rId46"/>
    <p:sldId id="294" r:id="rId47"/>
    <p:sldId id="323" r:id="rId48"/>
    <p:sldId id="297" r:id="rId49"/>
    <p:sldId id="298" r:id="rId50"/>
    <p:sldId id="324" r:id="rId51"/>
    <p:sldId id="331" r:id="rId52"/>
    <p:sldId id="325" r:id="rId53"/>
    <p:sldId id="327" r:id="rId54"/>
    <p:sldId id="326" r:id="rId55"/>
    <p:sldId id="299" r:id="rId56"/>
    <p:sldId id="300" r:id="rId57"/>
    <p:sldId id="330" r:id="rId58"/>
    <p:sldId id="301" r:id="rId59"/>
    <p:sldId id="328" r:id="rId60"/>
    <p:sldId id="329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361B00"/>
    <a:srgbClr val="663300"/>
    <a:srgbClr val="735303"/>
    <a:srgbClr val="DAA600"/>
    <a:srgbClr val="00CC99"/>
    <a:srgbClr val="0033CC"/>
    <a:srgbClr val="66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0929"/>
  </p:normalViewPr>
  <p:slideViewPr>
    <p:cSldViewPr>
      <p:cViewPr varScale="1">
        <p:scale>
          <a:sx n="63" d="100"/>
          <a:sy n="63" d="100"/>
        </p:scale>
        <p:origin x="13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17" Type="http://schemas.openxmlformats.org/officeDocument/2006/relationships/image" Target="../media/image81.wmf"/><Relationship Id="rId2" Type="http://schemas.openxmlformats.org/officeDocument/2006/relationships/image" Target="../media/image66.wmf"/><Relationship Id="rId16" Type="http://schemas.openxmlformats.org/officeDocument/2006/relationships/image" Target="../media/image80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5" Type="http://schemas.openxmlformats.org/officeDocument/2006/relationships/image" Target="../media/image7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Relationship Id="rId14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37.wmf"/><Relationship Id="rId1" Type="http://schemas.openxmlformats.org/officeDocument/2006/relationships/image" Target="../media/image88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zh-TW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zh-TW" altLang="zh-TW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zh-TW" altLang="zh-TW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4CC0623-155D-40C7-BA07-A2C6B3C7DB0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4321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0623-155D-40C7-BA07-A2C6B3C7DB03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786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80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/>
            <a:endParaRPr lang="en-US" altLang="zh-TW" sz="80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11" name="Picture 13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pic>
        <p:nvPicPr>
          <p:cNvPr id="16" name="Picture 11" descr="product_macmill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10715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900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2000232" y="0"/>
            <a:ext cx="5000642" cy="285737"/>
          </a:xfrm>
          <a:noFill/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0" y="6400800"/>
            <a:ext cx="561975" cy="457200"/>
          </a:xfrm>
        </p:spPr>
        <p:txBody>
          <a:bodyPr/>
          <a:lstStyle>
            <a:lvl1pPr>
              <a:defRPr/>
            </a:lvl1pPr>
          </a:lstStyle>
          <a:p>
            <a:fld id="{71C07457-51D9-450B-84DA-791272BFC65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734691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6DF96-AFE0-4876-B855-9A079E7AFE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122985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18B53-58B3-40AC-9383-F7CE93D9BC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316652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80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/>
            <a:endParaRPr lang="en-US" altLang="zh-TW" sz="80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10" name="Picture 13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roduct_macmill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14313"/>
            <a:ext cx="981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 txBox="1">
            <a:spLocks noChangeArrowheads="1"/>
          </p:cNvSpPr>
          <p:nvPr userDrawn="1"/>
        </p:nvSpPr>
        <p:spPr bwMode="auto">
          <a:xfrm>
            <a:off x="0" y="6400800"/>
            <a:ext cx="56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1D89E34-F666-4A39-94B5-55D7CA512504}" type="slidenum">
              <a:rPr lang="en-US" altLang="zh-TW" sz="1800">
                <a:ea typeface="新細明體" charset="-120"/>
              </a:rPr>
              <a:pPr algn="r" eaLnBrk="1" hangingPunct="1"/>
              <a:t>‹#›</a:t>
            </a:fld>
            <a:endParaRPr lang="en-US" altLang="zh-TW" sz="1800">
              <a:ea typeface="新細明體" charset="-12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900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4771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785918" y="0"/>
            <a:ext cx="5000638" cy="285729"/>
          </a:xfrm>
          <a:noFill/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endParaRPr lang="en-CA" dirty="0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0" y="0"/>
            <a:ext cx="9144000" cy="214313"/>
          </a:xfrm>
          <a:solidFill>
            <a:schemeClr val="tx1"/>
          </a:solidFill>
        </p:spPr>
        <p:txBody>
          <a:bodyPr/>
          <a:lstStyle>
            <a:lvl1pPr algn="ctr">
              <a:defRPr sz="800">
                <a:solidFill>
                  <a:srgbClr val="FFFF00"/>
                </a:solidFill>
                <a:latin typeface="Arial" charset="0"/>
              </a:defRPr>
            </a:lvl1pPr>
          </a:lstStyle>
          <a:p>
            <a:r>
              <a:rPr lang="en-US" altLang="zh-TW"/>
              <a:t>Copyright © The McGraw-Hill Companies, Inc. Permission required for reproduction or display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130963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71B72-F761-4AE1-AE1C-1E0C151BE7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526585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80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/>
            <a:endParaRPr lang="en-US" altLang="zh-TW" sz="80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10" name="Picture 13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product_macmill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7188"/>
            <a:ext cx="10429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2875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900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177D7C-EEA2-4F2C-A175-84981D534DD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009540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C1892-A615-469C-AAD7-DDFA35F343C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856031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49C66-D356-43B1-A222-FB32D0D1FBF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30046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C9B1F-B599-4D5A-A28F-9E5B9DB6D93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639128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C546B-9E00-4484-B9F4-3ABEFE1C43C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53889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D5D01-7259-44DB-8850-54BE137B414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172631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42875"/>
            <a:ext cx="9144000" cy="6191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zh-TW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ea typeface="新細明體" charset="-120"/>
              </a:defRPr>
            </a:lvl1pPr>
          </a:lstStyle>
          <a:p>
            <a:fld id="{84886F01-1BE0-48AE-90F6-58A2261E81B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 b="0"/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80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/>
            <a:endParaRPr lang="en-US" altLang="zh-TW" sz="80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15372" name="Picture 13" descr="mcgraw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900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2" r:id="rId3"/>
    <p:sldLayoutId id="2147483805" r:id="rId4"/>
    <p:sldLayoutId id="2147483801" r:id="rId5"/>
    <p:sldLayoutId id="2147483800" r:id="rId6"/>
    <p:sldLayoutId id="2147483799" r:id="rId7"/>
    <p:sldLayoutId id="2147483798" r:id="rId8"/>
    <p:sldLayoutId id="2147483797" r:id="rId9"/>
    <p:sldLayoutId id="2147483796" r:id="rId10"/>
    <p:sldLayoutId id="2147483795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wmf"/><Relationship Id="rId2" Type="http://schemas.openxmlformats.org/officeDocument/2006/relationships/video" Target="file:///C:\Documents%20and%20Settings\Naveen\Desktop\Mcgraw\movies\bcccut.avi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nchandra\Desktop\newdesktop\others\mcgraw\PPT-New\Chapter-3\cubic_unit_cells_7_new.m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8.jpeg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nchandra\Desktop\newdesktop\others\mcgraw\PPT-New\Chapter-3\cubic_unit_cells_8_new.m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8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5.wmf"/><Relationship Id="rId10" Type="http://schemas.openxmlformats.org/officeDocument/2006/relationships/image" Target="../media/image47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1.jpeg"/><Relationship Id="rId4" Type="http://schemas.openxmlformats.org/officeDocument/2006/relationships/image" Target="../media/image5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9.png"/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64.png"/><Relationship Id="rId9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.bin"/><Relationship Id="rId18" Type="http://schemas.openxmlformats.org/officeDocument/2006/relationships/image" Target="../media/image72.wmf"/><Relationship Id="rId26" Type="http://schemas.openxmlformats.org/officeDocument/2006/relationships/image" Target="../media/image76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80.wmf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3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.wmf"/><Relationship Id="rId20" Type="http://schemas.openxmlformats.org/officeDocument/2006/relationships/image" Target="../media/image73.wmf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75.wmf"/><Relationship Id="rId32" Type="http://schemas.openxmlformats.org/officeDocument/2006/relationships/image" Target="../media/image79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77.wmf"/><Relationship Id="rId36" Type="http://schemas.openxmlformats.org/officeDocument/2006/relationships/image" Target="../media/image81.wmf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22.bin"/><Relationship Id="rId31" Type="http://schemas.openxmlformats.org/officeDocument/2006/relationships/oleObject" Target="../embeddings/oleObject28.bin"/><Relationship Id="rId4" Type="http://schemas.openxmlformats.org/officeDocument/2006/relationships/image" Target="../media/image6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70.wmf"/><Relationship Id="rId22" Type="http://schemas.openxmlformats.org/officeDocument/2006/relationships/image" Target="../media/image74.wmf"/><Relationship Id="rId27" Type="http://schemas.openxmlformats.org/officeDocument/2006/relationships/oleObject" Target="../embeddings/oleObject26.bin"/><Relationship Id="rId30" Type="http://schemas.openxmlformats.org/officeDocument/2006/relationships/image" Target="../media/image78.wmf"/><Relationship Id="rId35" Type="http://schemas.openxmlformats.org/officeDocument/2006/relationships/oleObject" Target="../embeddings/oleObject30.bin"/><Relationship Id="rId8" Type="http://schemas.openxmlformats.org/officeDocument/2006/relationships/image" Target="../media/image6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1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11" Type="http://schemas.openxmlformats.org/officeDocument/2006/relationships/image" Target="../media/image90.wmf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88.wmf"/><Relationship Id="rId9" Type="http://schemas.openxmlformats.org/officeDocument/2006/relationships/oleObject" Target="../embeddings/oleObject3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95.jpeg"/><Relationship Id="rId4" Type="http://schemas.openxmlformats.org/officeDocument/2006/relationships/image" Target="../media/image92.wmf"/><Relationship Id="rId9" Type="http://schemas.openxmlformats.org/officeDocument/2006/relationships/image" Target="../media/image9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100.jpeg"/><Relationship Id="rId4" Type="http://schemas.openxmlformats.org/officeDocument/2006/relationships/image" Target="../media/image96.wmf"/><Relationship Id="rId9" Type="http://schemas.openxmlformats.org/officeDocument/2006/relationships/image" Target="../media/image9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01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1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11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117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119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21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313" y="428625"/>
            <a:ext cx="6286500" cy="2971800"/>
          </a:xfrm>
          <a:solidFill>
            <a:schemeClr val="bg1"/>
          </a:solidFill>
          <a:ln w="76200"/>
        </p:spPr>
        <p:txBody>
          <a:bodyPr/>
          <a:lstStyle/>
          <a:p>
            <a:pPr eaLnBrk="1" hangingPunct="1"/>
            <a:r>
              <a:rPr lang="en-US" altLang="zh-TW" sz="5400" b="1" smtClean="0">
                <a:solidFill>
                  <a:schemeClr val="tx1"/>
                </a:solidFill>
                <a:ea typeface="新細明體" charset="-120"/>
              </a:rPr>
              <a:t>CHAPTER  </a:t>
            </a:r>
            <a:br>
              <a:rPr lang="en-US" altLang="zh-TW" sz="5400" b="1" smtClean="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9600" b="1" smtClean="0">
                <a:solidFill>
                  <a:schemeClr val="tx1"/>
                </a:solidFill>
                <a:ea typeface="新細明體" charset="-120"/>
              </a:rPr>
              <a:t>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962400"/>
            <a:ext cx="6400800" cy="2667000"/>
          </a:xfrm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rgbClr val="FF6600"/>
                </a:solidFill>
                <a:ea typeface="新細明體" charset="-120"/>
              </a:rPr>
              <a:t>Crystal</a:t>
            </a:r>
          </a:p>
          <a:p>
            <a:pPr eaLnBrk="1" hangingPunct="1"/>
            <a:r>
              <a:rPr lang="en-US" altLang="zh-TW" b="1" smtClean="0">
                <a:solidFill>
                  <a:srgbClr val="FF6600"/>
                </a:solidFill>
                <a:ea typeface="新細明體" charset="-120"/>
              </a:rPr>
              <a:t>and</a:t>
            </a:r>
          </a:p>
          <a:p>
            <a:pPr eaLnBrk="1" hangingPunct="1"/>
            <a:r>
              <a:rPr lang="en-US" altLang="zh-TW" b="1" smtClean="0">
                <a:solidFill>
                  <a:srgbClr val="FF6600"/>
                </a:solidFill>
                <a:ea typeface="新細明體" charset="-120"/>
              </a:rPr>
              <a:t>Amorphous Structure</a:t>
            </a:r>
          </a:p>
          <a:p>
            <a:pPr eaLnBrk="1" hangingPunct="1"/>
            <a:r>
              <a:rPr lang="en-US" altLang="zh-TW" b="1" smtClean="0">
                <a:solidFill>
                  <a:srgbClr val="FF6600"/>
                </a:solidFill>
                <a:ea typeface="新細明體" charset="-120"/>
              </a:rPr>
              <a:t> in Materials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b="6554"/>
          <a:stretch/>
        </p:blipFill>
        <p:spPr>
          <a:xfrm>
            <a:off x="623086" y="12576"/>
            <a:ext cx="7909354" cy="23442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9" b="8252"/>
          <a:stretch/>
        </p:blipFill>
        <p:spPr>
          <a:xfrm>
            <a:off x="578510" y="2204864"/>
            <a:ext cx="7953930" cy="209062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4"/>
          <a:stretch/>
        </p:blipFill>
        <p:spPr>
          <a:xfrm>
            <a:off x="578508" y="4218487"/>
            <a:ext cx="7953932" cy="266689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59632" y="44624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BCC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51628" y="2236802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FCC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50140" y="4509120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HCP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線接點 8"/>
          <p:cNvCxnSpPr/>
          <p:nvPr/>
        </p:nvCxnSpPr>
        <p:spPr bwMode="auto">
          <a:xfrm>
            <a:off x="539552" y="5661248"/>
            <a:ext cx="78488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36704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BCC Crystal Structure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124" y="764704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Represented as one atom at each corner of cube and one at the center of cube. 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Each atom has 8 nearest neighbors.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Therefore, </a:t>
            </a:r>
            <a:r>
              <a:rPr lang="en-US" altLang="zh-TW" sz="2400" i="1" dirty="0" smtClean="0">
                <a:ea typeface="新細明體" charset="-120"/>
              </a:rPr>
              <a:t>coordination number</a:t>
            </a:r>
            <a:r>
              <a:rPr lang="en-US" altLang="zh-TW" sz="2400" dirty="0" smtClean="0">
                <a:ea typeface="新細明體" charset="-120"/>
              </a:rPr>
              <a:t> is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8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dirty="0" smtClean="0">
                <a:solidFill>
                  <a:srgbClr val="006600"/>
                </a:solidFill>
                <a:ea typeface="新細明體" charset="-120"/>
              </a:rPr>
              <a:t>Examples: 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 Chromium (</a:t>
            </a:r>
            <a:r>
              <a:rPr lang="en-US" altLang="zh-TW" i="1" dirty="0" smtClean="0">
                <a:ea typeface="新細明體" charset="-120"/>
              </a:rPr>
              <a:t>a</a:t>
            </a:r>
            <a:r>
              <a:rPr lang="en-US" altLang="zh-TW" dirty="0" smtClean="0">
                <a:ea typeface="新細明體" charset="-120"/>
              </a:rPr>
              <a:t> = 0.289 nm, </a:t>
            </a:r>
            <a:r>
              <a:rPr lang="en-US" altLang="zh-TW" i="1" dirty="0" smtClean="0">
                <a:ea typeface="新細明體" charset="-120"/>
              </a:rPr>
              <a:t>r</a:t>
            </a:r>
            <a:r>
              <a:rPr lang="en-US" altLang="zh-TW" dirty="0" smtClean="0">
                <a:ea typeface="新細明體" charset="-120"/>
              </a:rPr>
              <a:t> = 0.125 nm)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 Iron (</a:t>
            </a:r>
            <a:r>
              <a:rPr lang="en-US" altLang="zh-TW" i="1" dirty="0" smtClean="0">
                <a:ea typeface="新細明體" charset="-120"/>
              </a:rPr>
              <a:t>a</a:t>
            </a:r>
            <a:r>
              <a:rPr lang="en-US" altLang="zh-TW" dirty="0" smtClean="0">
                <a:ea typeface="新細明體" charset="-120"/>
              </a:rPr>
              <a:t> = 0.287 nm, </a:t>
            </a:r>
            <a:r>
              <a:rPr lang="en-US" altLang="zh-TW" i="1" dirty="0" smtClean="0">
                <a:ea typeface="新細明體" charset="-120"/>
              </a:rPr>
              <a:t>r</a:t>
            </a:r>
            <a:r>
              <a:rPr lang="en-US" altLang="zh-TW" dirty="0" smtClean="0">
                <a:ea typeface="新細明體" charset="-120"/>
              </a:rPr>
              <a:t> = 0.124 nm)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 Sodium (</a:t>
            </a:r>
            <a:r>
              <a:rPr lang="en-US" altLang="zh-TW" i="1" dirty="0" smtClean="0">
                <a:ea typeface="新細明體" charset="-120"/>
              </a:rPr>
              <a:t>a</a:t>
            </a:r>
            <a:r>
              <a:rPr lang="en-US" altLang="zh-TW" dirty="0" smtClean="0">
                <a:ea typeface="新細明體" charset="-120"/>
              </a:rPr>
              <a:t> = 0.429 nm, </a:t>
            </a:r>
            <a:r>
              <a:rPr lang="en-US" altLang="zh-TW" i="1" dirty="0" smtClean="0">
                <a:ea typeface="新細明體" charset="-120"/>
              </a:rPr>
              <a:t>r</a:t>
            </a:r>
            <a:r>
              <a:rPr lang="en-US" altLang="zh-TW" dirty="0" smtClean="0">
                <a:ea typeface="新細明體" charset="-120"/>
              </a:rPr>
              <a:t> = 0.186 nm)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81000" y="4343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609600" y="42672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533400" y="5105400"/>
            <a:ext cx="152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2" name="文字方塊 1"/>
          <p:cNvSpPr txBox="1"/>
          <p:nvPr/>
        </p:nvSpPr>
        <p:spPr>
          <a:xfrm>
            <a:off x="3059832" y="23088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配位數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86250"/>
            <a:ext cx="67151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BCC Crystal Structure (Cont..)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Each unit cell has eight 1/8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atom at corners and 1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full atom at the center.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Therefore each unit cell has </a:t>
            </a:r>
          </a:p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 eaLnBrk="1" hangingPunct="1"/>
            <a:endParaRPr lang="en-US" altLang="zh-TW" sz="2400" dirty="0" smtClean="0">
              <a:ea typeface="新細明體" charset="-120"/>
            </a:endParaRP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Atoms contact each 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other at cube diagonal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115616" y="2824460"/>
            <a:ext cx="3161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b="0" dirty="0">
                <a:ea typeface="新細明體" charset="-120"/>
              </a:rPr>
              <a:t>(</a:t>
            </a:r>
            <a:r>
              <a:rPr lang="en-US" altLang="zh-TW" sz="2400" b="0" dirty="0" smtClean="0">
                <a:ea typeface="新細明體" charset="-120"/>
              </a:rPr>
              <a:t>8 </a:t>
            </a:r>
            <a:r>
              <a:rPr lang="en-US" altLang="zh-TW" sz="2400" b="0" dirty="0" smtClean="0">
                <a:ea typeface="新細明體" charset="-120"/>
                <a:sym typeface="Symbol"/>
              </a:rPr>
              <a:t> </a:t>
            </a:r>
            <a:r>
              <a:rPr lang="en-US" altLang="zh-TW" sz="2400" b="0" dirty="0" smtClean="0">
                <a:ea typeface="新細明體" charset="-120"/>
              </a:rPr>
              <a:t>1/8 </a:t>
            </a:r>
            <a:r>
              <a:rPr lang="en-US" altLang="zh-TW" sz="2400" b="0" dirty="0">
                <a:ea typeface="新細明體" charset="-120"/>
              </a:rPr>
              <a:t>) + 1 = 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2 atoms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058931" y="4767237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2400" b="0" dirty="0">
                <a:ea typeface="新細明體" charset="-120"/>
              </a:rPr>
              <a:t>Therefore, </a:t>
            </a:r>
            <a:r>
              <a:rPr lang="en-US" altLang="zh-TW" sz="2400" b="0" i="1" dirty="0" smtClean="0">
                <a:ea typeface="新細明體" charset="-120"/>
              </a:rPr>
              <a:t>a</a:t>
            </a:r>
            <a:r>
              <a:rPr lang="en-US" altLang="zh-TW" sz="2400" b="0" dirty="0" smtClean="0">
                <a:ea typeface="新細明體" charset="-120"/>
              </a:rPr>
              <a:t> </a:t>
            </a:r>
            <a:r>
              <a:rPr lang="en-US" altLang="zh-TW" sz="2400" b="0" dirty="0">
                <a:ea typeface="新細明體" charset="-120"/>
              </a:rPr>
              <a:t>=</a:t>
            </a:r>
          </a:p>
        </p:txBody>
      </p:sp>
      <p:pic>
        <p:nvPicPr>
          <p:cNvPr id="65548" name="bcccut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smi53586_030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16" y="3212976"/>
            <a:ext cx="2740868" cy="35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89936"/>
              </p:ext>
            </p:extLst>
          </p:nvPr>
        </p:nvGraphicFramePr>
        <p:xfrm>
          <a:off x="3071813" y="4509864"/>
          <a:ext cx="9064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6" imgW="253800" imgH="507960" progId="Equation.3">
                  <p:embed/>
                </p:oleObj>
              </mc:Choice>
              <mc:Fallback>
                <p:oleObj name="Equation" r:id="rId6" imgW="253800" imgH="507960" progId="Equation.3">
                  <p:embed/>
                  <p:pic>
                    <p:nvPicPr>
                      <p:cNvPr id="102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4509864"/>
                        <a:ext cx="90646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554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55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Atomic Packing Factor of BCC Structure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431925" y="1641475"/>
            <a:ext cx="352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>
                <a:ea typeface="新細明體" charset="-120"/>
              </a:rPr>
              <a:t>Atomic Packing Factor = 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5013325" y="1412875"/>
            <a:ext cx="383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>
                <a:ea typeface="新細明體" charset="-120"/>
              </a:rPr>
              <a:t>Volume of atoms in unit cell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5105400" y="1905000"/>
            <a:ext cx="264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>
                <a:ea typeface="新細明體" charset="-120"/>
              </a:rPr>
              <a:t>Volume of unit cell</a:t>
            </a:r>
          </a:p>
        </p:txBody>
      </p:sp>
      <p:sp>
        <p:nvSpPr>
          <p:cNvPr id="2057" name="Line 7"/>
          <p:cNvSpPr>
            <a:spLocks noChangeShapeType="1"/>
          </p:cNvSpPr>
          <p:nvPr/>
        </p:nvSpPr>
        <p:spPr bwMode="auto">
          <a:xfrm>
            <a:off x="5181600" y="1905000"/>
            <a:ext cx="350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1676400" y="2899792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 err="1">
                <a:ea typeface="新細明體" charset="-120"/>
              </a:rPr>
              <a:t>V</a:t>
            </a:r>
            <a:r>
              <a:rPr lang="en-US" altLang="zh-TW" sz="2400" baseline="-25000" dirty="0" err="1">
                <a:ea typeface="新細明體" charset="-120"/>
              </a:rPr>
              <a:t>atoms</a:t>
            </a:r>
            <a:r>
              <a:rPr lang="en-US" altLang="zh-TW" sz="2400" dirty="0">
                <a:ea typeface="新細明體" charset="-120"/>
              </a:rPr>
              <a:t> =  </a:t>
            </a:r>
            <a:r>
              <a:rPr lang="en-US" altLang="zh-TW" sz="2400" dirty="0" smtClean="0">
                <a:ea typeface="新細明體" charset="-120"/>
              </a:rPr>
              <a:t>                    </a:t>
            </a:r>
            <a:r>
              <a:rPr lang="en-US" altLang="zh-TW" sz="2400" dirty="0">
                <a:ea typeface="新細明體" charset="-120"/>
              </a:rPr>
              <a:t>= </a:t>
            </a:r>
            <a:r>
              <a:rPr lang="en-US" altLang="zh-TW" sz="2400" dirty="0" smtClean="0">
                <a:ea typeface="新細明體" charset="-120"/>
              </a:rPr>
              <a:t>8.373 </a:t>
            </a:r>
            <a:r>
              <a:rPr lang="en-US" altLang="zh-TW" sz="2400" i="1" dirty="0" smtClean="0">
                <a:ea typeface="新細明體" charset="-120"/>
              </a:rPr>
              <a:t>R</a:t>
            </a:r>
            <a:r>
              <a:rPr lang="en-US" altLang="zh-TW" sz="2400" baseline="30000" dirty="0" smtClean="0">
                <a:ea typeface="新細明體" charset="-120"/>
              </a:rPr>
              <a:t>3</a:t>
            </a:r>
            <a:endParaRPr lang="en-US" altLang="zh-TW" sz="2400" baseline="30000" dirty="0">
              <a:ea typeface="新細明體" charset="-120"/>
            </a:endParaRPr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148874"/>
              </p:ext>
            </p:extLst>
          </p:nvPr>
        </p:nvGraphicFramePr>
        <p:xfrm>
          <a:off x="3886200" y="3617324"/>
          <a:ext cx="862806" cy="1183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3" imgW="444240" imgH="609480" progId="Equation.3">
                  <p:embed/>
                </p:oleObj>
              </mc:Choice>
              <mc:Fallback>
                <p:oleObj name="Equation" r:id="rId3" imgW="444240" imgH="609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617324"/>
                        <a:ext cx="862806" cy="1183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724400" y="4038600"/>
            <a:ext cx="151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>
                <a:ea typeface="新細明體" charset="-120"/>
              </a:rPr>
              <a:t>= 12.32 </a:t>
            </a:r>
            <a:r>
              <a:rPr lang="en-US" altLang="zh-TW" sz="2400" i="1" dirty="0">
                <a:ea typeface="新細明體" charset="-120"/>
              </a:rPr>
              <a:t>R</a:t>
            </a:r>
            <a:r>
              <a:rPr lang="en-US" altLang="zh-TW" sz="2400" baseline="30000" dirty="0">
                <a:ea typeface="新細明體" charset="-120"/>
              </a:rPr>
              <a:t>3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00200" y="5181600"/>
            <a:ext cx="2539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 smtClean="0">
                <a:ea typeface="新細明體" charset="-120"/>
              </a:rPr>
              <a:t>Therefore, </a:t>
            </a:r>
            <a:r>
              <a:rPr lang="en-US" altLang="zh-TW" sz="2400" dirty="0">
                <a:ea typeface="新細明體" charset="-120"/>
              </a:rPr>
              <a:t>APF = 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114800" y="4941168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>
                <a:ea typeface="新細明體" charset="-120"/>
              </a:rPr>
              <a:t>8.723 </a:t>
            </a:r>
            <a:r>
              <a:rPr lang="en-US" altLang="zh-TW" sz="2400" i="1" dirty="0">
                <a:ea typeface="新細明體" charset="-120"/>
              </a:rPr>
              <a:t>R</a:t>
            </a:r>
            <a:r>
              <a:rPr lang="en-US" altLang="zh-TW" sz="2400" baseline="30000" dirty="0">
                <a:ea typeface="新細明體" charset="-120"/>
              </a:rPr>
              <a:t>3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114800" y="5420072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>
                <a:ea typeface="新細明體" charset="-120"/>
              </a:rPr>
              <a:t>12.32 </a:t>
            </a:r>
            <a:r>
              <a:rPr lang="en-US" altLang="zh-TW" sz="2400" i="1" dirty="0">
                <a:ea typeface="新細明體" charset="-120"/>
              </a:rPr>
              <a:t>R</a:t>
            </a:r>
            <a:r>
              <a:rPr lang="en-US" altLang="zh-TW" sz="2400" baseline="30000" dirty="0">
                <a:ea typeface="新細明體" charset="-120"/>
              </a:rPr>
              <a:t>3</a:t>
            </a: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4191000" y="5410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5410200" y="5181600"/>
            <a:ext cx="966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i="1" dirty="0">
                <a:ea typeface="新細明體" charset="-120"/>
              </a:rPr>
              <a:t>= 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0.68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660525" y="4003675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>
                <a:ea typeface="新細明體" charset="-120"/>
              </a:rPr>
              <a:t>V </a:t>
            </a:r>
            <a:r>
              <a:rPr lang="en-US" altLang="zh-TW" sz="2400" baseline="-25000" dirty="0">
                <a:ea typeface="新細明體" charset="-120"/>
              </a:rPr>
              <a:t>unit cell</a:t>
            </a:r>
            <a:r>
              <a:rPr lang="en-US" altLang="zh-TW" sz="2400" dirty="0">
                <a:ea typeface="新細明體" charset="-120"/>
              </a:rPr>
              <a:t>  =  </a:t>
            </a:r>
            <a:r>
              <a:rPr lang="en-US" altLang="zh-TW" sz="2400" i="1" dirty="0">
                <a:ea typeface="新細明體" charset="-120"/>
              </a:rPr>
              <a:t>a</a:t>
            </a:r>
            <a:r>
              <a:rPr lang="en-US" altLang="zh-TW" sz="2400" baseline="30000" dirty="0">
                <a:ea typeface="新細明體" charset="-120"/>
              </a:rPr>
              <a:t>3 </a:t>
            </a:r>
            <a:r>
              <a:rPr lang="en-US" altLang="zh-TW" sz="2400" dirty="0">
                <a:ea typeface="新細明體" charset="-120"/>
              </a:rPr>
              <a:t> = </a:t>
            </a:r>
          </a:p>
        </p:txBody>
      </p:sp>
      <p:graphicFrame>
        <p:nvGraphicFramePr>
          <p:cNvPr id="205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178439"/>
              </p:ext>
            </p:extLst>
          </p:nvPr>
        </p:nvGraphicFramePr>
        <p:xfrm>
          <a:off x="2814638" y="2636838"/>
          <a:ext cx="1566862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方程式" r:id="rId5" imgW="761760" imgH="482400" progId="Equation.3">
                  <p:embed/>
                </p:oleObj>
              </mc:Choice>
              <mc:Fallback>
                <p:oleObj name="方程式" r:id="rId5" imgW="761760" imgH="482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2636838"/>
                        <a:ext cx="1566862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CA" altLang="zh-TW" sz="3600" b="1" dirty="0" smtClean="0"/>
              <a:t>Body Centered Structure-Summary</a:t>
            </a:r>
          </a:p>
        </p:txBody>
      </p:sp>
      <p:pic>
        <p:nvPicPr>
          <p:cNvPr id="4" name="cubic_unit_cells_7_new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571625"/>
            <a:ext cx="6357938" cy="4768850"/>
          </a:xfrm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3929063" y="928688"/>
            <a:ext cx="1350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CA" altLang="zh-TW"/>
              <a:t>Animation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FCC Crystal Structure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6712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FCC structure is represented as one atom each at the corner of cube and at the center of each cube face.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Coordination number for FCC structure is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12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Atomic Packing Factor is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0.74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Examples: </a:t>
            </a:r>
          </a:p>
          <a:p>
            <a:pPr marL="800100" lvl="3" indent="-438150" eaLnBrk="1" hangingPunct="1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Aluminum (</a:t>
            </a:r>
            <a:r>
              <a:rPr lang="en-US" altLang="zh-TW" i="1" dirty="0" smtClean="0">
                <a:ea typeface="新細明體" charset="-120"/>
              </a:rPr>
              <a:t>a</a:t>
            </a:r>
            <a:r>
              <a:rPr lang="en-US" altLang="zh-TW" dirty="0" smtClean="0">
                <a:ea typeface="新細明體" charset="-120"/>
              </a:rPr>
              <a:t> = 0.405 nm, </a:t>
            </a:r>
            <a:r>
              <a:rPr lang="en-US" altLang="zh-TW" i="1" dirty="0" smtClean="0">
                <a:ea typeface="新細明體" charset="-120"/>
              </a:rPr>
              <a:t>r</a:t>
            </a:r>
            <a:r>
              <a:rPr lang="en-US" altLang="zh-TW" dirty="0" smtClean="0">
                <a:ea typeface="新細明體" charset="-120"/>
              </a:rPr>
              <a:t> = 0.143 nm)</a:t>
            </a:r>
          </a:p>
          <a:p>
            <a:pPr marL="800100" lvl="3" indent="-438150" eaLnBrk="1" hangingPunct="1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Gold  (</a:t>
            </a:r>
            <a:r>
              <a:rPr lang="en-US" altLang="zh-TW" i="1" dirty="0" smtClean="0">
                <a:ea typeface="新細明體" charset="-120"/>
              </a:rPr>
              <a:t>a</a:t>
            </a:r>
            <a:r>
              <a:rPr lang="en-US" altLang="zh-TW" dirty="0" smtClean="0">
                <a:ea typeface="新細明體" charset="-120"/>
              </a:rPr>
              <a:t> = 0.408 nm, </a:t>
            </a:r>
            <a:r>
              <a:rPr lang="en-US" altLang="zh-TW" i="1" dirty="0" smtClean="0">
                <a:ea typeface="新細明體" charset="-120"/>
              </a:rPr>
              <a:t>r</a:t>
            </a:r>
            <a:r>
              <a:rPr lang="en-US" altLang="zh-TW" dirty="0" smtClean="0">
                <a:ea typeface="新細明體" charset="-120"/>
              </a:rPr>
              <a:t> = 0.144 nm)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304800" y="3733800"/>
            <a:ext cx="762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04800" y="4572000"/>
            <a:ext cx="2286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4495800" y="6324600"/>
            <a:ext cx="914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1295400" y="3962400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914400" y="3886200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1371600" y="39624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pic>
        <p:nvPicPr>
          <p:cNvPr id="32778" name="Picture 13" descr="smi53586_03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7455961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FCC Crystal Structure (Cont..)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Each unit cell has eight 1/8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atom at corners and six ½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atoms at the center of six 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faces.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Therefore each unit cell has 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 </a:t>
            </a:r>
          </a:p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 marL="361950" indent="-361950" eaLnBrk="1" hangingPunct="1"/>
            <a:r>
              <a:rPr lang="en-US" altLang="zh-TW" sz="2400" dirty="0" smtClean="0">
                <a:ea typeface="新細明體" charset="-120"/>
              </a:rPr>
              <a:t>Atoms contact each other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across cubic face diagonal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</a:t>
            </a:r>
          </a:p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58737" y="3212976"/>
            <a:ext cx="39966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b="0" dirty="0">
                <a:ea typeface="新細明體" charset="-120"/>
              </a:rPr>
              <a:t>(8 </a:t>
            </a:r>
            <a:r>
              <a:rPr lang="en-US" altLang="zh-TW" sz="2400" b="0" dirty="0" smtClean="0">
                <a:ea typeface="新細明體" charset="-120"/>
                <a:sym typeface="Symbol"/>
              </a:rPr>
              <a:t></a:t>
            </a:r>
            <a:r>
              <a:rPr lang="en-US" altLang="zh-TW" sz="2400" b="0" dirty="0" smtClean="0">
                <a:ea typeface="新細明體" charset="-120"/>
              </a:rPr>
              <a:t> </a:t>
            </a:r>
            <a:r>
              <a:rPr lang="en-US" altLang="zh-TW" sz="2400" b="0" dirty="0">
                <a:ea typeface="新細明體" charset="-120"/>
              </a:rPr>
              <a:t>1/8</a:t>
            </a:r>
            <a:r>
              <a:rPr lang="en-US" altLang="zh-TW" sz="2400" b="0" dirty="0" smtClean="0">
                <a:ea typeface="新細明體" charset="-120"/>
              </a:rPr>
              <a:t>) + </a:t>
            </a:r>
            <a:r>
              <a:rPr lang="en-US" altLang="zh-TW" sz="2400" b="0" dirty="0">
                <a:ea typeface="新細明體" charset="-120"/>
              </a:rPr>
              <a:t>(6 </a:t>
            </a:r>
            <a:r>
              <a:rPr lang="en-US" altLang="zh-TW" sz="2400" b="0" dirty="0" smtClean="0">
                <a:ea typeface="新細明體" charset="-120"/>
                <a:sym typeface="Symbol"/>
              </a:rPr>
              <a:t></a:t>
            </a:r>
            <a:r>
              <a:rPr lang="en-US" altLang="zh-TW" sz="2400" b="0" dirty="0" smtClean="0">
                <a:ea typeface="新細明體" charset="-120"/>
              </a:rPr>
              <a:t> </a:t>
            </a:r>
            <a:r>
              <a:rPr lang="en-US" altLang="zh-TW" sz="2400" b="0" dirty="0">
                <a:ea typeface="新細明體" charset="-120"/>
              </a:rPr>
              <a:t>½)  =  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4 atoms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672322"/>
              </p:ext>
            </p:extLst>
          </p:nvPr>
        </p:nvGraphicFramePr>
        <p:xfrm>
          <a:off x="4932040" y="4581128"/>
          <a:ext cx="7826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3" imgW="266400" imgH="507960" progId="Equation.3">
                  <p:embed/>
                </p:oleObj>
              </mc:Choice>
              <mc:Fallback>
                <p:oleObj name="Equation" r:id="rId3" imgW="26640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581128"/>
                        <a:ext cx="7826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1042094" y="4829200"/>
            <a:ext cx="3889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b="0" dirty="0">
                <a:ea typeface="新細明體" charset="-120"/>
              </a:rPr>
              <a:t>Therefore, lattice </a:t>
            </a:r>
            <a:r>
              <a:rPr lang="en-US" altLang="zh-TW" sz="2400" b="0" dirty="0" smtClean="0">
                <a:ea typeface="新細明體" charset="-120"/>
              </a:rPr>
              <a:t>constant </a:t>
            </a:r>
            <a:r>
              <a:rPr lang="en-US" altLang="zh-TW" sz="2400" b="0" i="1" dirty="0">
                <a:ea typeface="新細明體" charset="-120"/>
              </a:rPr>
              <a:t>a</a:t>
            </a:r>
            <a:r>
              <a:rPr lang="en-US" altLang="zh-TW" sz="2400" b="0" dirty="0">
                <a:ea typeface="新細明體" charset="-120"/>
              </a:rPr>
              <a:t> </a:t>
            </a:r>
            <a:r>
              <a:rPr lang="en-US" altLang="zh-TW" sz="2400" b="0" dirty="0" smtClean="0">
                <a:ea typeface="新細明體" charset="-120"/>
              </a:rPr>
              <a:t>=</a:t>
            </a:r>
            <a:endParaRPr lang="en-US" altLang="zh-TW" sz="2400" b="0" dirty="0">
              <a:ea typeface="新細明體" charset="-120"/>
            </a:endParaRPr>
          </a:p>
        </p:txBody>
      </p:sp>
      <p:pic>
        <p:nvPicPr>
          <p:cNvPr id="3079" name="Picture 10" descr="smi53586_030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03975"/>
            <a:ext cx="3839623" cy="350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CA" altLang="zh-TW" sz="3600" b="1" dirty="0" smtClean="0"/>
              <a:t>Face Centered Crystal Structure</a:t>
            </a:r>
          </a:p>
        </p:txBody>
      </p:sp>
      <p:pic>
        <p:nvPicPr>
          <p:cNvPr id="4" name="cubic_unit_cells_8_new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428750"/>
            <a:ext cx="6405562" cy="4803775"/>
          </a:xfrm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929063" y="928688"/>
            <a:ext cx="1350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CA" altLang="zh-TW"/>
              <a:t>Animation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Hexagonal Close-Packed Structure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The HCP structure is represented as an atom at each of 12 corners of a hexagonal prism, 2 atoms at top and bottom face and 3 atoms in between top and bottom face.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Atoms attain higher APF by attaining HCP structure than simple hexagonal structure.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The coordination number is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12</a:t>
            </a:r>
            <a:r>
              <a:rPr lang="en-US" altLang="zh-TW" sz="2400" i="1" dirty="0" smtClean="0">
                <a:ea typeface="新細明體" charset="-120"/>
              </a:rPr>
              <a:t>, </a:t>
            </a:r>
            <a:r>
              <a:rPr lang="en-US" altLang="zh-TW" sz="2400" dirty="0" smtClean="0">
                <a:ea typeface="新細明體" charset="-120"/>
              </a:rPr>
              <a:t>APF</a:t>
            </a:r>
            <a:r>
              <a:rPr lang="en-US" altLang="zh-TW" sz="2400" i="1" dirty="0" smtClean="0">
                <a:ea typeface="新細明體" charset="-120"/>
              </a:rPr>
              <a:t> =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0.74</a:t>
            </a:r>
            <a:r>
              <a:rPr lang="en-US" altLang="zh-TW" sz="2400" i="1" dirty="0" smtClean="0">
                <a:ea typeface="新細明體" charset="-120"/>
              </a:rPr>
              <a:t>.</a:t>
            </a:r>
          </a:p>
        </p:txBody>
      </p:sp>
      <p:pic>
        <p:nvPicPr>
          <p:cNvPr id="38916" name="Picture 7" descr="smi53586_03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9" y="3717032"/>
            <a:ext cx="7213859" cy="288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136660" y="6269250"/>
            <a:ext cx="2007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Isolated unit cell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339752" y="6269250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Large cell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932040" y="6269250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Large cell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HCP Crystal Structure (Cont..)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Each atom has six 1/6 atoms at each of top and bottom layer, two half atoms at top and bottom layer and 3 full atoms at the middle layer.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Therefore each HCP unit cell has </a:t>
            </a:r>
          </a:p>
          <a:p>
            <a:pPr eaLnBrk="1" hangingPunct="1"/>
            <a:endParaRPr lang="en-US" altLang="zh-TW" sz="2400" dirty="0" smtClean="0">
              <a:ea typeface="新細明體" charset="-120"/>
            </a:endParaRP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Examples: 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1800" dirty="0" smtClean="0">
                <a:ea typeface="新細明體" charset="-120"/>
              </a:rPr>
              <a:t>Zinc (</a:t>
            </a:r>
            <a:r>
              <a:rPr lang="en-US" altLang="zh-TW" sz="1800" i="1" dirty="0" smtClean="0">
                <a:ea typeface="新細明體" charset="-120"/>
              </a:rPr>
              <a:t>a</a:t>
            </a:r>
            <a:r>
              <a:rPr lang="en-US" altLang="zh-TW" sz="1800" dirty="0" smtClean="0">
                <a:ea typeface="新細明體" charset="-120"/>
              </a:rPr>
              <a:t> = 0.2665 nm, </a:t>
            </a:r>
            <a:r>
              <a:rPr lang="en-US" altLang="zh-TW" sz="1800" i="1" dirty="0" smtClean="0">
                <a:ea typeface="新細明體" charset="-120"/>
              </a:rPr>
              <a:t>c</a:t>
            </a:r>
            <a:r>
              <a:rPr lang="en-US" altLang="zh-TW" sz="1800" dirty="0" smtClean="0">
                <a:ea typeface="新細明體" charset="-120"/>
              </a:rPr>
              <a:t> = 0.4947, </a:t>
            </a:r>
            <a:r>
              <a:rPr lang="en-US" altLang="zh-TW" sz="1800" i="1" dirty="0" smtClean="0">
                <a:ea typeface="新細明體" charset="-120"/>
              </a:rPr>
              <a:t>c/a</a:t>
            </a:r>
            <a:r>
              <a:rPr lang="en-US" altLang="zh-TW" sz="1800" dirty="0" smtClean="0">
                <a:ea typeface="新細明體" charset="-120"/>
              </a:rPr>
              <a:t>  = 1.85, </a:t>
            </a:r>
            <a:r>
              <a:rPr lang="en-US" altLang="zh-TW" sz="1800" i="1" dirty="0" smtClean="0">
                <a:ea typeface="新細明體" charset="-120"/>
              </a:rPr>
              <a:t>r</a:t>
            </a:r>
            <a:r>
              <a:rPr lang="en-US" altLang="zh-TW" sz="1800" dirty="0" smtClean="0">
                <a:ea typeface="新細明體" charset="-120"/>
              </a:rPr>
              <a:t> = 0.133 nm)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1800" dirty="0" smtClean="0">
                <a:ea typeface="新細明體" charset="-120"/>
              </a:rPr>
              <a:t>Cobalt (</a:t>
            </a:r>
            <a:r>
              <a:rPr lang="en-US" altLang="zh-TW" sz="1800" i="1" dirty="0" smtClean="0">
                <a:ea typeface="新細明體" charset="-120"/>
              </a:rPr>
              <a:t>a</a:t>
            </a:r>
            <a:r>
              <a:rPr lang="en-US" altLang="zh-TW" sz="1800" dirty="0" smtClean="0">
                <a:ea typeface="新細明體" charset="-120"/>
              </a:rPr>
              <a:t> = 0.2507 nm, </a:t>
            </a:r>
            <a:r>
              <a:rPr lang="en-US" altLang="zh-TW" sz="1800" i="1" dirty="0" smtClean="0">
                <a:ea typeface="新細明體" charset="-120"/>
              </a:rPr>
              <a:t>c</a:t>
            </a:r>
            <a:r>
              <a:rPr lang="en-US" altLang="zh-TW" sz="1800" dirty="0" smtClean="0">
                <a:ea typeface="新細明體" charset="-120"/>
              </a:rPr>
              <a:t> = 0.4069, </a:t>
            </a:r>
            <a:r>
              <a:rPr lang="en-US" altLang="zh-TW" sz="1800" i="1" dirty="0" smtClean="0">
                <a:ea typeface="新細明體" charset="-120"/>
              </a:rPr>
              <a:t>c/a</a:t>
            </a:r>
            <a:r>
              <a:rPr lang="en-US" altLang="zh-TW" sz="1800" dirty="0" smtClean="0">
                <a:ea typeface="新細明體" charset="-120"/>
              </a:rPr>
              <a:t>  = 1.62, </a:t>
            </a:r>
            <a:r>
              <a:rPr lang="en-US" altLang="zh-TW" sz="1800" i="1" dirty="0" smtClean="0">
                <a:ea typeface="新細明體" charset="-120"/>
              </a:rPr>
              <a:t>r</a:t>
            </a:r>
            <a:r>
              <a:rPr lang="en-US" altLang="zh-TW" sz="1800" dirty="0" smtClean="0">
                <a:ea typeface="新細明體" charset="-120"/>
              </a:rPr>
              <a:t> = 0.125 nm)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Ideal </a:t>
            </a:r>
            <a:r>
              <a:rPr lang="en-US" altLang="zh-TW" sz="2400" i="1" dirty="0" smtClean="0">
                <a:ea typeface="新細明體" charset="-120"/>
              </a:rPr>
              <a:t>c/a</a:t>
            </a:r>
            <a:r>
              <a:rPr lang="en-US" altLang="zh-TW" sz="2400" dirty="0" smtClean="0">
                <a:ea typeface="新細明體" charset="-120"/>
              </a:rPr>
              <a:t> ratio is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1.633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1115616" y="2708920"/>
            <a:ext cx="4971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b="0" dirty="0">
                <a:ea typeface="新細明體" charset="-120"/>
              </a:rPr>
              <a:t>(2 </a:t>
            </a:r>
            <a:r>
              <a:rPr lang="en-US" altLang="zh-TW" sz="2400" b="0" dirty="0" smtClean="0">
                <a:ea typeface="新細明體" charset="-120"/>
                <a:sym typeface="Symbol"/>
              </a:rPr>
              <a:t></a:t>
            </a:r>
            <a:r>
              <a:rPr lang="en-US" altLang="zh-TW" sz="2400" b="0" dirty="0" smtClean="0">
                <a:ea typeface="新細明體" charset="-120"/>
              </a:rPr>
              <a:t> </a:t>
            </a:r>
            <a:r>
              <a:rPr lang="en-US" altLang="zh-TW" sz="2400" b="0" dirty="0">
                <a:ea typeface="新細明體" charset="-120"/>
              </a:rPr>
              <a:t>6 </a:t>
            </a:r>
            <a:r>
              <a:rPr lang="en-US" altLang="zh-TW" sz="2400" b="0" dirty="0">
                <a:ea typeface="新細明體" charset="-120"/>
                <a:sym typeface="Symbol"/>
              </a:rPr>
              <a:t></a:t>
            </a:r>
            <a:r>
              <a:rPr lang="en-US" altLang="zh-TW" sz="2400" b="0" dirty="0" smtClean="0">
                <a:ea typeface="新細明體" charset="-120"/>
              </a:rPr>
              <a:t> </a:t>
            </a:r>
            <a:r>
              <a:rPr lang="en-US" altLang="zh-TW" sz="2400" b="0" dirty="0">
                <a:ea typeface="新細明體" charset="-120"/>
              </a:rPr>
              <a:t>1/6) + (2 </a:t>
            </a:r>
            <a:r>
              <a:rPr lang="en-US" altLang="zh-TW" sz="2400" b="0" dirty="0">
                <a:ea typeface="新細明體" charset="-120"/>
                <a:sym typeface="Symbol"/>
              </a:rPr>
              <a:t></a:t>
            </a:r>
            <a:r>
              <a:rPr lang="en-US" altLang="zh-TW" sz="2400" b="0" dirty="0" smtClean="0">
                <a:ea typeface="新細明體" charset="-120"/>
              </a:rPr>
              <a:t> </a:t>
            </a:r>
            <a:r>
              <a:rPr lang="en-US" altLang="zh-TW" sz="2400" b="0" dirty="0">
                <a:ea typeface="新細明體" charset="-120"/>
              </a:rPr>
              <a:t>½)  + 3 </a:t>
            </a:r>
            <a:r>
              <a:rPr lang="en-US" altLang="zh-TW" sz="2400" b="0" i="1" dirty="0">
                <a:ea typeface="新細明體" charset="-120"/>
              </a:rPr>
              <a:t>= 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6 atoms</a:t>
            </a:r>
          </a:p>
        </p:txBody>
      </p:sp>
      <p:pic>
        <p:nvPicPr>
          <p:cNvPr id="7" name="Picture 7" descr="smi53586_030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65" b="7595"/>
          <a:stretch/>
        </p:blipFill>
        <p:spPr bwMode="auto">
          <a:xfrm>
            <a:off x="5292081" y="4365104"/>
            <a:ext cx="2232248" cy="250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接點 2"/>
          <p:cNvCxnSpPr/>
          <p:nvPr/>
        </p:nvCxnSpPr>
        <p:spPr bwMode="auto">
          <a:xfrm>
            <a:off x="1763688" y="5157192"/>
            <a:ext cx="7920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接點 7"/>
          <p:cNvCxnSpPr/>
          <p:nvPr/>
        </p:nvCxnSpPr>
        <p:spPr bwMode="auto">
          <a:xfrm>
            <a:off x="1475656" y="5619539"/>
            <a:ext cx="7920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接點 8"/>
          <p:cNvCxnSpPr/>
          <p:nvPr/>
        </p:nvCxnSpPr>
        <p:spPr bwMode="auto">
          <a:xfrm>
            <a:off x="1475656" y="6309320"/>
            <a:ext cx="7920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接點 9"/>
          <p:cNvCxnSpPr/>
          <p:nvPr/>
        </p:nvCxnSpPr>
        <p:spPr bwMode="auto">
          <a:xfrm>
            <a:off x="2267744" y="5619539"/>
            <a:ext cx="0" cy="6897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接點 12"/>
          <p:cNvCxnSpPr/>
          <p:nvPr/>
        </p:nvCxnSpPr>
        <p:spPr bwMode="auto">
          <a:xfrm>
            <a:off x="1475656" y="5619539"/>
            <a:ext cx="0" cy="6897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接點 13"/>
          <p:cNvCxnSpPr/>
          <p:nvPr/>
        </p:nvCxnSpPr>
        <p:spPr bwMode="auto">
          <a:xfrm>
            <a:off x="2555776" y="5157192"/>
            <a:ext cx="0" cy="6897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接點 10"/>
          <p:cNvCxnSpPr/>
          <p:nvPr/>
        </p:nvCxnSpPr>
        <p:spPr bwMode="auto">
          <a:xfrm flipH="1">
            <a:off x="2267744" y="5157192"/>
            <a:ext cx="288032" cy="4623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接點 16"/>
          <p:cNvCxnSpPr/>
          <p:nvPr/>
        </p:nvCxnSpPr>
        <p:spPr bwMode="auto">
          <a:xfrm flipH="1">
            <a:off x="2267744" y="5846973"/>
            <a:ext cx="288032" cy="4623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線接點 17"/>
          <p:cNvCxnSpPr/>
          <p:nvPr/>
        </p:nvCxnSpPr>
        <p:spPr bwMode="auto">
          <a:xfrm flipH="1">
            <a:off x="1475656" y="5157192"/>
            <a:ext cx="288032" cy="4623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線接點 18"/>
          <p:cNvCxnSpPr/>
          <p:nvPr/>
        </p:nvCxnSpPr>
        <p:spPr bwMode="auto">
          <a:xfrm>
            <a:off x="1763688" y="5187491"/>
            <a:ext cx="0" cy="6897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接點 19"/>
          <p:cNvCxnSpPr/>
          <p:nvPr/>
        </p:nvCxnSpPr>
        <p:spPr bwMode="auto">
          <a:xfrm flipH="1">
            <a:off x="1475656" y="5846973"/>
            <a:ext cx="288032" cy="4623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接點 20"/>
          <p:cNvCxnSpPr/>
          <p:nvPr/>
        </p:nvCxnSpPr>
        <p:spPr bwMode="auto">
          <a:xfrm>
            <a:off x="1763688" y="5877272"/>
            <a:ext cx="7920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橢圓 11"/>
          <p:cNvSpPr/>
          <p:nvPr/>
        </p:nvSpPr>
        <p:spPr bwMode="auto">
          <a:xfrm>
            <a:off x="1655676" y="5739810"/>
            <a:ext cx="216024" cy="22461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橢圓 22"/>
          <p:cNvSpPr/>
          <p:nvPr/>
        </p:nvSpPr>
        <p:spPr bwMode="auto">
          <a:xfrm>
            <a:off x="1355304" y="5532381"/>
            <a:ext cx="216024" cy="22461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橢圓 23"/>
          <p:cNvSpPr/>
          <p:nvPr/>
        </p:nvSpPr>
        <p:spPr bwMode="auto">
          <a:xfrm>
            <a:off x="2422848" y="5075181"/>
            <a:ext cx="216024" cy="22461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橢圓 24"/>
          <p:cNvSpPr/>
          <p:nvPr/>
        </p:nvSpPr>
        <p:spPr bwMode="auto">
          <a:xfrm>
            <a:off x="2159732" y="6197010"/>
            <a:ext cx="216024" cy="22461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5" name="物件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599149"/>
              </p:ext>
            </p:extLst>
          </p:nvPr>
        </p:nvGraphicFramePr>
        <p:xfrm>
          <a:off x="2915816" y="4797152"/>
          <a:ext cx="2016224" cy="1814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6" name="方程式" r:id="rId5" imgW="1295280" imgH="1168200" progId="Equation.3">
                  <p:embed/>
                </p:oleObj>
              </mc:Choice>
              <mc:Fallback>
                <p:oleObj name="方程式" r:id="rId5" imgW="1295280" imgH="1168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797152"/>
                        <a:ext cx="2016224" cy="1814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41156"/>
            <a:ext cx="8409252" cy="503611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zh-TW" sz="3600" kern="0" dirty="0" smtClean="0">
                <a:ea typeface="新細明體" charset="-120"/>
              </a:rPr>
              <a:t>                                     Crystalline Shapes</a:t>
            </a:r>
            <a:endParaRPr lang="en-US" altLang="zh-TW" sz="3600" b="1" kern="0" dirty="0" smtClean="0">
              <a:ea typeface="新細明體" charset="-120"/>
            </a:endParaRPr>
          </a:p>
        </p:txBody>
      </p:sp>
      <p:pic>
        <p:nvPicPr>
          <p:cNvPr id="80898" name="Picture 2" descr="「pyrite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6931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07975" y="5517232"/>
            <a:ext cx="1008112" cy="1323439"/>
          </a:xfrm>
          <a:prstGeom prst="rect">
            <a:avLst/>
          </a:prstGeom>
          <a:solidFill>
            <a:srgbClr val="DAA6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Pyrite</a:t>
            </a:r>
            <a:br>
              <a:rPr lang="en-US" altLang="zh-TW" dirty="0" smtClean="0"/>
            </a:br>
            <a:r>
              <a:rPr lang="en-US" altLang="zh-TW" dirty="0" smtClean="0"/>
              <a:t>FeS</a:t>
            </a:r>
            <a:r>
              <a:rPr lang="en-US" altLang="zh-TW" baseline="-25000" dirty="0" smtClean="0"/>
              <a:t>2</a:t>
            </a:r>
          </a:p>
          <a:p>
            <a:r>
              <a:rPr lang="zh-TW" altLang="en-US" dirty="0" smtClean="0"/>
              <a:t>黃鐵礦愚人金</a:t>
            </a:r>
            <a:endParaRPr lang="zh-TW" altLang="en-US" dirty="0"/>
          </a:p>
        </p:txBody>
      </p:sp>
      <p:pic>
        <p:nvPicPr>
          <p:cNvPr id="80900" name="Picture 4" descr="「amethyst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44" y="4656931"/>
            <a:ext cx="2278644" cy="22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147492" y="5869721"/>
            <a:ext cx="130792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6600CC"/>
                </a:solidFill>
              </a:rPr>
              <a:t>Amethyst</a:t>
            </a:r>
            <a:br>
              <a:rPr lang="en-US" altLang="zh-TW" dirty="0" smtClean="0">
                <a:solidFill>
                  <a:srgbClr val="6600CC"/>
                </a:solidFill>
              </a:rPr>
            </a:br>
            <a:r>
              <a:rPr lang="en-US" altLang="zh-TW" dirty="0" smtClean="0">
                <a:solidFill>
                  <a:srgbClr val="6600CC"/>
                </a:solidFill>
              </a:rPr>
              <a:t>SiO</a:t>
            </a:r>
            <a:r>
              <a:rPr lang="en-US" altLang="zh-TW" baseline="-25000" dirty="0" smtClean="0">
                <a:solidFill>
                  <a:srgbClr val="6600CC"/>
                </a:solidFill>
              </a:rPr>
              <a:t>2</a:t>
            </a:r>
          </a:p>
          <a:p>
            <a:r>
              <a:rPr lang="zh-TW" altLang="en-US" dirty="0" smtClean="0">
                <a:solidFill>
                  <a:srgbClr val="6600CC"/>
                </a:solidFill>
              </a:rPr>
              <a:t>紫水晶</a:t>
            </a:r>
            <a:endParaRPr lang="zh-TW" altLang="en-US" dirty="0">
              <a:solidFill>
                <a:srgbClr val="6600CC"/>
              </a:solidFill>
            </a:endParaRPr>
          </a:p>
        </p:txBody>
      </p:sp>
      <p:sp>
        <p:nvSpPr>
          <p:cNvPr id="5" name="AutoShape 6" descr="「halite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8" descr="「halite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10" descr="「halite」的圖片搜尋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0908" name="Picture 12" descr="「halite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6930"/>
            <a:ext cx="2492253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6108526" y="5815830"/>
            <a:ext cx="983754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Halite</a:t>
            </a:r>
            <a:br>
              <a:rPr lang="en-US" altLang="zh-TW" dirty="0" smtClean="0">
                <a:solidFill>
                  <a:schemeClr val="bg1"/>
                </a:solidFill>
              </a:rPr>
            </a:br>
            <a:r>
              <a:rPr lang="en-US" altLang="zh-TW" dirty="0" err="1" smtClean="0">
                <a:solidFill>
                  <a:schemeClr val="bg1"/>
                </a:solidFill>
              </a:rPr>
              <a:t>NaCl</a:t>
            </a:r>
            <a:r>
              <a:rPr lang="en-US" altLang="zh-TW" dirty="0" smtClean="0">
                <a:solidFill>
                  <a:schemeClr val="bg1"/>
                </a:solidFill>
              </a:rPr>
              <a:t/>
            </a:r>
            <a:br>
              <a:rPr lang="en-US" altLang="zh-TW" dirty="0" smtClean="0">
                <a:solidFill>
                  <a:schemeClr val="bg1"/>
                </a:solidFill>
              </a:rPr>
            </a:br>
            <a:r>
              <a:rPr lang="zh-TW" altLang="en-US" dirty="0" smtClean="0">
                <a:solidFill>
                  <a:schemeClr val="bg1"/>
                </a:solidFill>
              </a:rPr>
              <a:t>岩鹽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4" descr="http://govpic.qhnews.com/0/10/00/61/10006167_9285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479"/>
            <a:ext cx="2640481" cy="19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2603968" y="37073"/>
            <a:ext cx="1197487" cy="101566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Celestite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SrSO</a:t>
            </a:r>
            <a:r>
              <a:rPr lang="en-US" altLang="zh-TW" baseline="-25000" dirty="0" smtClean="0"/>
              <a:t>4</a:t>
            </a:r>
          </a:p>
          <a:p>
            <a:r>
              <a:rPr lang="zh-TW" altLang="en-US" dirty="0" smtClean="0"/>
              <a:t>天青石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928819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b="6554"/>
          <a:stretch/>
        </p:blipFill>
        <p:spPr>
          <a:xfrm>
            <a:off x="623086" y="12576"/>
            <a:ext cx="7909354" cy="23442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9" b="8252"/>
          <a:stretch/>
        </p:blipFill>
        <p:spPr>
          <a:xfrm>
            <a:off x="578510" y="2204864"/>
            <a:ext cx="7953930" cy="209062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4"/>
          <a:stretch/>
        </p:blipFill>
        <p:spPr>
          <a:xfrm>
            <a:off x="578508" y="4218487"/>
            <a:ext cx="7953932" cy="266689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59632" y="44624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BCC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51628" y="2236802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FCC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50140" y="4509120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HCP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線接點 8"/>
          <p:cNvCxnSpPr/>
          <p:nvPr/>
        </p:nvCxnSpPr>
        <p:spPr bwMode="auto">
          <a:xfrm>
            <a:off x="539552" y="5661248"/>
            <a:ext cx="784887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024770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Atom Positions in Cubic Unit Cells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4704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zh-TW" sz="2400" b="1" i="1" dirty="0" smtClean="0">
                <a:solidFill>
                  <a:srgbClr val="FF0000"/>
                </a:solidFill>
                <a:ea typeface="新細明體" charset="-120"/>
              </a:rPr>
              <a:t>Cartesian coordinate system</a:t>
            </a:r>
            <a:r>
              <a:rPr lang="en-US" altLang="zh-TW" sz="2400" i="1" dirty="0" smtClean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is use to locate atoms.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In a cubic unit cell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i="1" dirty="0" smtClean="0">
                <a:ea typeface="新細明體" charset="-120"/>
              </a:rPr>
              <a:t>y</a:t>
            </a:r>
            <a:r>
              <a:rPr lang="en-US" altLang="zh-TW" sz="2000" dirty="0" smtClean="0">
                <a:ea typeface="新細明體" charset="-120"/>
              </a:rPr>
              <a:t> axis is the direction to the right</a:t>
            </a:r>
            <a:r>
              <a:rPr lang="en-US" altLang="zh-TW" sz="1800" dirty="0" smtClean="0">
                <a:ea typeface="新細明體" charset="-120"/>
              </a:rPr>
              <a:t>.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i="1" dirty="0" smtClean="0">
                <a:ea typeface="新細明體" charset="-120"/>
              </a:rPr>
              <a:t>x</a:t>
            </a:r>
            <a:r>
              <a:rPr lang="en-US" altLang="zh-TW" sz="2000" dirty="0" smtClean="0">
                <a:ea typeface="新細明體" charset="-120"/>
              </a:rPr>
              <a:t> axis is the direction coming out of the paper.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i="1" dirty="0" smtClean="0">
                <a:ea typeface="新細明體" charset="-120"/>
              </a:rPr>
              <a:t>z</a:t>
            </a:r>
            <a:r>
              <a:rPr lang="en-US" altLang="zh-TW" sz="2000" dirty="0" smtClean="0">
                <a:ea typeface="新細明體" charset="-120"/>
              </a:rPr>
              <a:t>  axis is the direction towards top.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dirty="0" smtClean="0">
                <a:ea typeface="新細明體" charset="-120"/>
              </a:rPr>
              <a:t>Negative directions are to the opposite of positive directions.</a:t>
            </a:r>
            <a:r>
              <a:rPr lang="en-US" altLang="zh-TW" sz="1800" dirty="0" smtClean="0">
                <a:ea typeface="新細明體" charset="-120"/>
              </a:rPr>
              <a:t>    </a:t>
            </a:r>
          </a:p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91" y="3414191"/>
            <a:ext cx="6505597" cy="3443809"/>
          </a:xfrm>
          <a:prstGeom prst="rect">
            <a:avLst/>
          </a:prstGeom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719064" y="3030051"/>
            <a:ext cx="81014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1950" indent="-361950" eaLnBrk="1" hangingPunct="1">
              <a:buFontTx/>
              <a:buChar char="•"/>
            </a:pPr>
            <a:r>
              <a:rPr lang="en-US" altLang="zh-TW" sz="2400" b="0" dirty="0" smtClean="0">
                <a:ea typeface="新細明體" charset="-120"/>
              </a:rPr>
              <a:t>Atom </a:t>
            </a:r>
            <a:r>
              <a:rPr lang="en-US" altLang="zh-TW" sz="2400" b="0" dirty="0">
                <a:ea typeface="新細明體" charset="-120"/>
              </a:rPr>
              <a:t>positions </a:t>
            </a:r>
            <a:r>
              <a:rPr lang="en-US" altLang="zh-TW" sz="2400" b="0" dirty="0" smtClean="0">
                <a:ea typeface="新細明體" charset="-120"/>
              </a:rPr>
              <a:t>are </a:t>
            </a:r>
            <a:r>
              <a:rPr lang="en-US" altLang="zh-TW" sz="2400" b="0" dirty="0">
                <a:ea typeface="新細明體" charset="-120"/>
              </a:rPr>
              <a:t>located using </a:t>
            </a:r>
            <a:r>
              <a:rPr lang="en-US" altLang="zh-TW" sz="2400" b="0" dirty="0" smtClean="0">
                <a:solidFill>
                  <a:srgbClr val="0000FF"/>
                </a:solidFill>
                <a:ea typeface="新細明體" charset="-120"/>
              </a:rPr>
              <a:t>unit distances </a:t>
            </a:r>
            <a:r>
              <a:rPr lang="en-US" altLang="zh-TW" sz="2400" b="0" dirty="0" smtClean="0">
                <a:ea typeface="新細明體" charset="-120"/>
              </a:rPr>
              <a:t>along the axes</a:t>
            </a:r>
            <a:r>
              <a:rPr lang="en-US" altLang="zh-TW" sz="2400" b="0" dirty="0">
                <a:ea typeface="新細明體" charset="-12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Directions in Cubic Unit Cells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In cubic crystals, </a:t>
            </a:r>
            <a:r>
              <a:rPr lang="en-US" altLang="zh-TW" sz="2400" b="1" i="1" dirty="0" smtClean="0">
                <a:solidFill>
                  <a:srgbClr val="FF0000"/>
                </a:solidFill>
                <a:ea typeface="新細明體" charset="-120"/>
              </a:rPr>
              <a:t>Direction Indices </a:t>
            </a:r>
            <a:r>
              <a:rPr lang="en-US" altLang="zh-TW" sz="2400" dirty="0" smtClean="0">
                <a:ea typeface="新細明體" charset="-120"/>
              </a:rPr>
              <a:t>are vector components of directions resolved along each axes, resolved to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smallest integers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Direction indices are position coordinates of unit cell where the direction vector emerges from cell surface,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converted to integers</a:t>
            </a:r>
            <a:r>
              <a:rPr lang="en-US" altLang="zh-TW" sz="2400" dirty="0" smtClean="0">
                <a:ea typeface="新細明體" charset="-120"/>
              </a:rPr>
              <a:t>. </a:t>
            </a:r>
          </a:p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304800" y="3505200"/>
            <a:ext cx="609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304800" y="5029200"/>
            <a:ext cx="381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pic>
        <p:nvPicPr>
          <p:cNvPr id="43014" name="Picture 8" descr="smi53586_03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5" y="3475038"/>
            <a:ext cx="8828408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Procedure to Find Direction Indices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400" smtClean="0">
                <a:ea typeface="新細明體" charset="-120"/>
              </a:rPr>
              <a:t> 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181600" y="838200"/>
          <a:ext cx="243840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Flash Document" r:id="rId3" imgW="3263760" imgH="2978280" progId="Flash.Movie">
                  <p:embed/>
                </p:oleObj>
              </mc:Choice>
              <mc:Fallback>
                <p:oleObj name="Flash Document" r:id="rId3" imgW="3263760" imgH="2978280" progId="Flash.Movi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438400" cy="222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5943600" y="1828800"/>
            <a:ext cx="2286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851525" y="2324100"/>
            <a:ext cx="661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400">
                <a:ea typeface="新細明體" charset="-120"/>
              </a:rPr>
              <a:t>(0,0,0)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943600" y="1536849"/>
            <a:ext cx="80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400" dirty="0">
                <a:ea typeface="新細明體" charset="-120"/>
              </a:rPr>
              <a:t>(1,1/2,1)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096000" y="963613"/>
            <a:ext cx="29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z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066800" y="838200"/>
            <a:ext cx="3886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 dirty="0">
                <a:ea typeface="新細明體" charset="-120"/>
              </a:rPr>
              <a:t>Produce the direction vector till it </a:t>
            </a:r>
          </a:p>
          <a:p>
            <a:pPr algn="ctr" eaLnBrk="1" hangingPunct="1"/>
            <a:r>
              <a:rPr lang="en-US" altLang="zh-TW" b="0" dirty="0">
                <a:ea typeface="新細明體" charset="-120"/>
              </a:rPr>
              <a:t>emerges from surface of cubic cell</a:t>
            </a:r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1066800" y="1676400"/>
            <a:ext cx="38862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>
                <a:ea typeface="新細明體" charset="-120"/>
              </a:rPr>
              <a:t>Determine the coordinates of point</a:t>
            </a:r>
          </a:p>
          <a:p>
            <a:pPr algn="ctr" eaLnBrk="1" hangingPunct="1"/>
            <a:r>
              <a:rPr lang="en-US" altLang="zh-TW" b="0">
                <a:ea typeface="新細明體" charset="-120"/>
              </a:rPr>
              <a:t>of emergence and origin</a:t>
            </a: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1143000" y="2514600"/>
            <a:ext cx="3886200" cy="68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 dirty="0">
                <a:ea typeface="新細明體" charset="-120"/>
              </a:rPr>
              <a:t>Subtract coordinates of point of </a:t>
            </a:r>
          </a:p>
          <a:p>
            <a:pPr algn="ctr" eaLnBrk="1" hangingPunct="1"/>
            <a:r>
              <a:rPr lang="en-US" altLang="zh-TW" b="0" dirty="0" smtClean="0">
                <a:ea typeface="新細明體" charset="-120"/>
              </a:rPr>
              <a:t>emergence </a:t>
            </a:r>
            <a:r>
              <a:rPr lang="en-US" altLang="zh-TW" b="0" dirty="0">
                <a:ea typeface="新細明體" charset="-120"/>
              </a:rPr>
              <a:t>by that of origin</a:t>
            </a:r>
          </a:p>
        </p:txBody>
      </p:sp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7086600" y="1295400"/>
            <a:ext cx="20185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(1,1/2,1) </a:t>
            </a:r>
            <a:r>
              <a:rPr lang="en-US" altLang="zh-TW" dirty="0" smtClean="0">
                <a:ea typeface="新細明體" charset="-120"/>
                <a:sym typeface="Symbol"/>
              </a:rPr>
              <a:t>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(0,0,0)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 = (1,1/2,1)</a:t>
            </a:r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2133600" y="3429000"/>
            <a:ext cx="1524000" cy="609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>
                <a:ea typeface="新細明體" charset="-120"/>
              </a:rPr>
              <a:t>Are all are</a:t>
            </a:r>
          </a:p>
          <a:p>
            <a:pPr algn="ctr" eaLnBrk="1" hangingPunct="1"/>
            <a:r>
              <a:rPr lang="en-US" altLang="zh-TW" b="0">
                <a:ea typeface="新細明體" charset="-120"/>
              </a:rPr>
              <a:t>integers?</a:t>
            </a:r>
          </a:p>
        </p:txBody>
      </p:sp>
      <p:sp>
        <p:nvSpPr>
          <p:cNvPr id="4110" name="Rectangle 17"/>
          <p:cNvSpPr>
            <a:spLocks noChangeArrowheads="1"/>
          </p:cNvSpPr>
          <p:nvPr/>
        </p:nvSpPr>
        <p:spPr bwMode="auto">
          <a:xfrm>
            <a:off x="5105400" y="3352800"/>
            <a:ext cx="2590800" cy="1371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>
                <a:ea typeface="新細明體" charset="-120"/>
              </a:rPr>
              <a:t>Convert them to</a:t>
            </a:r>
            <a:r>
              <a:rPr lang="en-US" altLang="zh-TW" sz="2400" b="0">
                <a:ea typeface="新細明體" charset="-120"/>
              </a:rPr>
              <a:t> </a:t>
            </a:r>
          </a:p>
          <a:p>
            <a:pPr algn="ctr" eaLnBrk="1" hangingPunct="1"/>
            <a:r>
              <a:rPr lang="en-US" altLang="zh-TW" b="0">
                <a:ea typeface="新細明體" charset="-120"/>
              </a:rPr>
              <a:t>smallest</a:t>
            </a:r>
            <a:r>
              <a:rPr lang="en-US" altLang="zh-TW" sz="2400" b="0">
                <a:ea typeface="新細明體" charset="-120"/>
              </a:rPr>
              <a:t> </a:t>
            </a:r>
            <a:r>
              <a:rPr lang="en-US" altLang="zh-TW" b="0">
                <a:ea typeface="新細明體" charset="-120"/>
              </a:rPr>
              <a:t>possible</a:t>
            </a:r>
          </a:p>
          <a:p>
            <a:pPr algn="ctr" eaLnBrk="1" hangingPunct="1"/>
            <a:r>
              <a:rPr lang="en-US" altLang="zh-TW" b="0">
                <a:ea typeface="新細明體" charset="-120"/>
              </a:rPr>
              <a:t>integer by multiplying </a:t>
            </a:r>
          </a:p>
          <a:p>
            <a:pPr algn="ctr" eaLnBrk="1" hangingPunct="1"/>
            <a:r>
              <a:rPr lang="en-US" altLang="zh-TW" b="0">
                <a:ea typeface="新細明體" charset="-120"/>
              </a:rPr>
              <a:t>by an integer.</a:t>
            </a:r>
            <a:endParaRPr lang="en-US" altLang="zh-TW" sz="2400" b="0">
              <a:ea typeface="新細明體" charset="-120"/>
            </a:endParaRPr>
          </a:p>
        </p:txBody>
      </p:sp>
      <p:sp>
        <p:nvSpPr>
          <p:cNvPr id="4111" name="Text Box 22"/>
          <p:cNvSpPr txBox="1">
            <a:spLocks noChangeArrowheads="1"/>
          </p:cNvSpPr>
          <p:nvPr/>
        </p:nvSpPr>
        <p:spPr bwMode="auto">
          <a:xfrm>
            <a:off x="7391400" y="2286000"/>
            <a:ext cx="1463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2 </a:t>
            </a:r>
            <a:r>
              <a:rPr lang="en-US" altLang="zh-TW" dirty="0" smtClean="0">
                <a:ea typeface="新細明體" charset="-120"/>
                <a:sym typeface="Symbol"/>
              </a:rPr>
              <a:t>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(1,1/2,1)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      = (2,1,2)</a:t>
            </a:r>
          </a:p>
        </p:txBody>
      </p:sp>
      <p:sp>
        <p:nvSpPr>
          <p:cNvPr id="4112" name="Rectangle 23"/>
          <p:cNvSpPr>
            <a:spLocks noChangeArrowheads="1"/>
          </p:cNvSpPr>
          <p:nvPr/>
        </p:nvSpPr>
        <p:spPr bwMode="auto">
          <a:xfrm>
            <a:off x="1219200" y="4419600"/>
            <a:ext cx="28956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>
                <a:ea typeface="新細明體" charset="-120"/>
              </a:rPr>
              <a:t>Are any of the direction</a:t>
            </a:r>
          </a:p>
          <a:p>
            <a:pPr algn="ctr" eaLnBrk="1" hangingPunct="1"/>
            <a:r>
              <a:rPr lang="en-US" altLang="zh-TW" b="0">
                <a:ea typeface="新細明體" charset="-120"/>
              </a:rPr>
              <a:t>vectors negative?</a:t>
            </a:r>
          </a:p>
        </p:txBody>
      </p:sp>
      <p:sp>
        <p:nvSpPr>
          <p:cNvPr id="4113" name="Rectangle 25"/>
          <p:cNvSpPr>
            <a:spLocks noChangeArrowheads="1"/>
          </p:cNvSpPr>
          <p:nvPr/>
        </p:nvSpPr>
        <p:spPr bwMode="auto">
          <a:xfrm>
            <a:off x="533400" y="5410200"/>
            <a:ext cx="3733800" cy="1066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 dirty="0">
                <a:ea typeface="新細明體" charset="-120"/>
              </a:rPr>
              <a:t>Represent the indices in a square </a:t>
            </a:r>
          </a:p>
          <a:p>
            <a:pPr algn="ctr" eaLnBrk="1" hangingPunct="1"/>
            <a:r>
              <a:rPr lang="en-US" altLang="zh-TW" b="0" dirty="0">
                <a:ea typeface="新細明體" charset="-120"/>
              </a:rPr>
              <a:t>bracket without comas with a    </a:t>
            </a:r>
          </a:p>
          <a:p>
            <a:pPr algn="ctr" eaLnBrk="1" hangingPunct="1"/>
            <a:r>
              <a:rPr lang="en-US" altLang="zh-TW" b="0" dirty="0">
                <a:ea typeface="新細明體" charset="-120"/>
              </a:rPr>
              <a:t>over negative index </a:t>
            </a:r>
            <a:r>
              <a:rPr lang="en-US" altLang="zh-TW" b="0" dirty="0" smtClean="0">
                <a:ea typeface="新細明體" charset="-120"/>
              </a:rPr>
              <a:t>(e.g.:  </a:t>
            </a:r>
            <a:r>
              <a:rPr lang="en-US" altLang="zh-TW" b="0" dirty="0">
                <a:ea typeface="新細明體" charset="-120"/>
              </a:rPr>
              <a:t>[121])</a:t>
            </a:r>
          </a:p>
        </p:txBody>
      </p:sp>
      <p:sp>
        <p:nvSpPr>
          <p:cNvPr id="4114" name="Rectangle 27"/>
          <p:cNvSpPr>
            <a:spLocks noChangeArrowheads="1"/>
          </p:cNvSpPr>
          <p:nvPr/>
        </p:nvSpPr>
        <p:spPr bwMode="auto">
          <a:xfrm>
            <a:off x="4876800" y="5410200"/>
            <a:ext cx="3962400" cy="1066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 dirty="0">
                <a:ea typeface="新細明體" charset="-120"/>
              </a:rPr>
              <a:t>Represent the indices in a square </a:t>
            </a:r>
          </a:p>
          <a:p>
            <a:pPr algn="ctr" eaLnBrk="1" hangingPunct="1"/>
            <a:r>
              <a:rPr lang="en-US" altLang="zh-TW" b="0" dirty="0">
                <a:ea typeface="新細明體" charset="-120"/>
              </a:rPr>
              <a:t>bracket without comas </a:t>
            </a:r>
            <a:r>
              <a:rPr lang="en-US" altLang="zh-TW" b="0" dirty="0" smtClean="0">
                <a:ea typeface="新細明體" charset="-120"/>
              </a:rPr>
              <a:t>(e.g.:  </a:t>
            </a:r>
            <a:r>
              <a:rPr lang="en-US" altLang="zh-TW" b="0" dirty="0">
                <a:ea typeface="新細明體" charset="-120"/>
              </a:rPr>
              <a:t>[212] )</a:t>
            </a:r>
          </a:p>
        </p:txBody>
      </p:sp>
      <p:sp>
        <p:nvSpPr>
          <p:cNvPr id="4115" name="Text Box 30"/>
          <p:cNvSpPr txBox="1">
            <a:spLocks noChangeArrowheads="1"/>
          </p:cNvSpPr>
          <p:nvPr/>
        </p:nvSpPr>
        <p:spPr bwMode="auto">
          <a:xfrm>
            <a:off x="5318125" y="2986088"/>
            <a:ext cx="3481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The direction indices are [212]</a:t>
            </a:r>
          </a:p>
        </p:txBody>
      </p:sp>
      <p:sp>
        <p:nvSpPr>
          <p:cNvPr id="4116" name="Text Box 31"/>
          <p:cNvSpPr txBox="1">
            <a:spLocks noChangeArrowheads="1"/>
          </p:cNvSpPr>
          <p:nvPr/>
        </p:nvSpPr>
        <p:spPr bwMode="auto">
          <a:xfrm>
            <a:off x="5165725" y="25288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x</a:t>
            </a:r>
          </a:p>
        </p:txBody>
      </p:sp>
      <p:sp>
        <p:nvSpPr>
          <p:cNvPr id="4117" name="Text Box 32"/>
          <p:cNvSpPr txBox="1">
            <a:spLocks noChangeArrowheads="1"/>
          </p:cNvSpPr>
          <p:nvPr/>
        </p:nvSpPr>
        <p:spPr bwMode="auto">
          <a:xfrm>
            <a:off x="7070725" y="19954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y</a:t>
            </a:r>
          </a:p>
        </p:txBody>
      </p:sp>
      <p:sp>
        <p:nvSpPr>
          <p:cNvPr id="4118" name="AutoShape 33"/>
          <p:cNvSpPr>
            <a:spLocks noChangeArrowheads="1"/>
          </p:cNvSpPr>
          <p:nvPr/>
        </p:nvSpPr>
        <p:spPr bwMode="auto">
          <a:xfrm>
            <a:off x="2743200" y="14478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119" name="AutoShape 34"/>
          <p:cNvSpPr>
            <a:spLocks noChangeArrowheads="1"/>
          </p:cNvSpPr>
          <p:nvPr/>
        </p:nvSpPr>
        <p:spPr bwMode="auto">
          <a:xfrm>
            <a:off x="2743200" y="2286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120" name="AutoShape 35"/>
          <p:cNvSpPr>
            <a:spLocks noChangeArrowheads="1"/>
          </p:cNvSpPr>
          <p:nvPr/>
        </p:nvSpPr>
        <p:spPr bwMode="auto">
          <a:xfrm>
            <a:off x="2743200" y="32004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121" name="AutoShape 36"/>
          <p:cNvSpPr>
            <a:spLocks noChangeArrowheads="1"/>
          </p:cNvSpPr>
          <p:nvPr/>
        </p:nvSpPr>
        <p:spPr bwMode="auto">
          <a:xfrm>
            <a:off x="2819400" y="4038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122" name="AutoShape 37"/>
          <p:cNvSpPr>
            <a:spLocks noChangeArrowheads="1"/>
          </p:cNvSpPr>
          <p:nvPr/>
        </p:nvSpPr>
        <p:spPr bwMode="auto">
          <a:xfrm>
            <a:off x="3657600" y="3581400"/>
            <a:ext cx="1447800" cy="304800"/>
          </a:xfrm>
          <a:prstGeom prst="rightArrow">
            <a:avLst>
              <a:gd name="adj1" fmla="val 50000"/>
              <a:gd name="adj2" fmla="val 11875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123" name="AutoShape 38"/>
          <p:cNvSpPr>
            <a:spLocks noChangeArrowheads="1"/>
          </p:cNvSpPr>
          <p:nvPr/>
        </p:nvSpPr>
        <p:spPr bwMode="auto">
          <a:xfrm>
            <a:off x="4114800" y="4343400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124" name="AutoShape 39"/>
          <p:cNvSpPr>
            <a:spLocks noChangeArrowheads="1"/>
          </p:cNvSpPr>
          <p:nvPr/>
        </p:nvSpPr>
        <p:spPr bwMode="auto">
          <a:xfrm>
            <a:off x="2743200" y="49530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125" name="AutoShape 41"/>
          <p:cNvSpPr>
            <a:spLocks noChangeArrowheads="1"/>
          </p:cNvSpPr>
          <p:nvPr/>
        </p:nvSpPr>
        <p:spPr bwMode="auto">
          <a:xfrm flipV="1">
            <a:off x="4114800" y="4800600"/>
            <a:ext cx="13716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704 h 21600"/>
              <a:gd name="T20" fmla="*/ 1714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000" y="0"/>
                </a:moveTo>
                <a:lnTo>
                  <a:pt x="10399" y="6950"/>
                </a:lnTo>
                <a:lnTo>
                  <a:pt x="14850" y="6950"/>
                </a:lnTo>
                <a:lnTo>
                  <a:pt x="14850" y="18704"/>
                </a:lnTo>
                <a:lnTo>
                  <a:pt x="0" y="18704"/>
                </a:lnTo>
                <a:lnTo>
                  <a:pt x="0" y="21600"/>
                </a:lnTo>
                <a:lnTo>
                  <a:pt x="17149" y="21600"/>
                </a:lnTo>
                <a:lnTo>
                  <a:pt x="17149" y="6950"/>
                </a:lnTo>
                <a:lnTo>
                  <a:pt x="21600" y="695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126" name="Line 42"/>
          <p:cNvSpPr>
            <a:spLocks noChangeShapeType="1"/>
          </p:cNvSpPr>
          <p:nvPr/>
        </p:nvSpPr>
        <p:spPr bwMode="auto">
          <a:xfrm>
            <a:off x="3851920" y="5877272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7" name="Line 43"/>
          <p:cNvSpPr>
            <a:spLocks noChangeShapeType="1"/>
          </p:cNvSpPr>
          <p:nvPr/>
        </p:nvSpPr>
        <p:spPr bwMode="auto">
          <a:xfrm>
            <a:off x="3635896" y="6096000"/>
            <a:ext cx="1223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8" name="Text Box 44"/>
          <p:cNvSpPr txBox="1">
            <a:spLocks noChangeArrowheads="1"/>
          </p:cNvSpPr>
          <p:nvPr/>
        </p:nvSpPr>
        <p:spPr bwMode="auto">
          <a:xfrm>
            <a:off x="2133600" y="4038600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YES</a:t>
            </a:r>
          </a:p>
        </p:txBody>
      </p:sp>
      <p:sp>
        <p:nvSpPr>
          <p:cNvPr id="4129" name="Text Box 45"/>
          <p:cNvSpPr txBox="1">
            <a:spLocks noChangeArrowheads="1"/>
          </p:cNvSpPr>
          <p:nvPr/>
        </p:nvSpPr>
        <p:spPr bwMode="auto">
          <a:xfrm>
            <a:off x="4038600" y="32766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>
                <a:ea typeface="新細明體" charset="-120"/>
              </a:rPr>
              <a:t>NO</a:t>
            </a:r>
          </a:p>
        </p:txBody>
      </p:sp>
      <p:sp>
        <p:nvSpPr>
          <p:cNvPr id="4130" name="Rectangle 46"/>
          <p:cNvSpPr>
            <a:spLocks noChangeArrowheads="1"/>
          </p:cNvSpPr>
          <p:nvPr/>
        </p:nvSpPr>
        <p:spPr bwMode="auto">
          <a:xfrm>
            <a:off x="2057400" y="5029200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YES</a:t>
            </a:r>
          </a:p>
        </p:txBody>
      </p:sp>
      <p:sp>
        <p:nvSpPr>
          <p:cNvPr id="4131" name="Rectangle 47"/>
          <p:cNvSpPr>
            <a:spLocks noChangeArrowheads="1"/>
          </p:cNvSpPr>
          <p:nvPr/>
        </p:nvSpPr>
        <p:spPr bwMode="auto">
          <a:xfrm>
            <a:off x="4267200" y="48006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>
                <a:ea typeface="新細明體" charset="-120"/>
              </a:rPr>
              <a:t>NO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Direction Indices - Example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1950" indent="-361950"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Determine direction indices of the given vector.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Origin coordinates are (3/4 , 0 , 1/4).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Emergence coordinates are (1/4, 1/2, 1/2).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Subtracting origin coordinates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from emergence coordinates,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2400" dirty="0" smtClean="0">
                <a:ea typeface="新細明體" charset="-120"/>
              </a:rPr>
              <a:t>     (</a:t>
            </a:r>
            <a:r>
              <a:rPr lang="en-US" altLang="zh-TW" sz="2400" dirty="0">
                <a:ea typeface="新細明體" charset="-120"/>
              </a:rPr>
              <a:t>1/4, 1/2, 1/2</a:t>
            </a:r>
            <a:r>
              <a:rPr lang="en-US" altLang="zh-TW" sz="2400" dirty="0" smtClean="0">
                <a:ea typeface="新細明體" charset="-120"/>
              </a:rPr>
              <a:t>)</a:t>
            </a:r>
            <a:r>
              <a:rPr lang="en-US" altLang="zh-TW" sz="2400" dirty="0">
                <a:ea typeface="新細明體" charset="-120"/>
                <a:sym typeface="Symbol"/>
              </a:rPr>
              <a:t> </a:t>
            </a:r>
            <a:r>
              <a:rPr lang="en-US" altLang="zh-TW" sz="2400" dirty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(3/4 , 0 , 1/4)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TW" sz="2400" dirty="0" smtClean="0">
                <a:ea typeface="新細明體" charset="-120"/>
              </a:rPr>
              <a:t>     = (</a:t>
            </a:r>
            <a:r>
              <a:rPr lang="en-US" altLang="zh-TW" sz="24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</a:rPr>
              <a:t>1/2, 1/2, 1/4)</a:t>
            </a:r>
          </a:p>
          <a:p>
            <a:pPr indent="19050" eaLnBrk="1" hangingPunct="1"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Multiply by 4 to convert all </a:t>
            </a:r>
          </a:p>
          <a:p>
            <a:pPr indent="19050" eaLnBrk="1" hangingPunct="1"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fractions to integers</a:t>
            </a:r>
          </a:p>
          <a:p>
            <a:pPr indent="19050" eaLnBrk="1" hangingPunct="1"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4 </a:t>
            </a:r>
            <a:r>
              <a:rPr lang="en-US" altLang="zh-TW" sz="2400" dirty="0" smtClean="0">
                <a:ea typeface="新細明體" charset="-120"/>
                <a:sym typeface="Symbol"/>
              </a:rPr>
              <a:t></a:t>
            </a:r>
            <a:r>
              <a:rPr lang="en-US" altLang="zh-TW" sz="2400" dirty="0" smtClean="0">
                <a:ea typeface="新細明體" charset="-120"/>
              </a:rPr>
              <a:t> (</a:t>
            </a:r>
            <a:r>
              <a:rPr lang="en-US" altLang="zh-TW" sz="24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</a:rPr>
              <a:t>1/2, 1/2, 1/4) = (</a:t>
            </a:r>
            <a:r>
              <a:rPr lang="en-US" altLang="zh-TW" sz="24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</a:rPr>
              <a:t>2, 2, 1)</a:t>
            </a:r>
          </a:p>
          <a:p>
            <a:pPr indent="19050" eaLnBrk="1" hangingPunct="1"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Therefore, the direction indices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are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      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6019800" y="5105400"/>
            <a:ext cx="228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44037" name="Picture 7" descr="smi53586_ep03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6063"/>
            <a:ext cx="3741943" cy="265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0" y="0"/>
          <a:ext cx="3810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0" name="Equation" r:id="rId4" imgW="126890" imgH="190335" progId="Equation.3">
                  <p:embed/>
                </p:oleObj>
              </mc:Choice>
              <mc:Fallback>
                <p:oleObj name="Equation" r:id="rId4" imgW="126890" imgH="19033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10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0" y="0"/>
          <a:ext cx="3810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1" name="Equation" r:id="rId6" imgW="126890" imgH="190335" progId="Equation.3">
                  <p:embed/>
                </p:oleObj>
              </mc:Choice>
              <mc:Fallback>
                <p:oleObj name="Equation" r:id="rId6" imgW="126890" imgH="19033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10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6" name="Objec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2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377426"/>
              </p:ext>
            </p:extLst>
          </p:nvPr>
        </p:nvGraphicFramePr>
        <p:xfrm>
          <a:off x="1907704" y="5235848"/>
          <a:ext cx="9366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3" name="Equation" r:id="rId9" imgW="406080" imgH="228600" progId="Equation.3">
                  <p:embed/>
                </p:oleObj>
              </mc:Choice>
              <mc:Fallback>
                <p:oleObj name="Equation" r:id="rId9" imgW="40608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235848"/>
                        <a:ext cx="93662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Miller Indices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b="1" i="1" dirty="0" smtClean="0">
                <a:solidFill>
                  <a:srgbClr val="FF0000"/>
                </a:solidFill>
                <a:ea typeface="新細明體" charset="-120"/>
              </a:rPr>
              <a:t>Miller Indices </a:t>
            </a:r>
            <a:r>
              <a:rPr lang="en-US" altLang="zh-TW" sz="2400" dirty="0" smtClean="0">
                <a:ea typeface="新細明體" charset="-120"/>
              </a:rPr>
              <a:t>are used to refer to specific lattice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planes</a:t>
            </a:r>
            <a:r>
              <a:rPr lang="en-US" altLang="zh-TW" sz="2400" dirty="0" smtClean="0">
                <a:ea typeface="新細明體" charset="-120"/>
              </a:rPr>
              <a:t> of atoms.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They are reciprocals of the fractional intercepts (with fractions cleared) that the plane makes with the crystallographic </a:t>
            </a:r>
            <a:r>
              <a:rPr lang="en-US" altLang="zh-TW" sz="2400" i="1" dirty="0" smtClean="0">
                <a:ea typeface="新細明體" charset="-120"/>
              </a:rPr>
              <a:t>x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i="1" dirty="0" smtClean="0">
                <a:ea typeface="新細明體" charset="-120"/>
              </a:rPr>
              <a:t>y</a:t>
            </a:r>
            <a:r>
              <a:rPr lang="en-US" altLang="zh-TW" sz="2400" dirty="0" smtClean="0">
                <a:ea typeface="新細明體" charset="-120"/>
              </a:rPr>
              <a:t> and </a:t>
            </a:r>
            <a:r>
              <a:rPr lang="en-US" altLang="zh-TW" sz="2400" i="1" dirty="0" smtClean="0">
                <a:ea typeface="新細明體" charset="-120"/>
              </a:rPr>
              <a:t>z</a:t>
            </a:r>
            <a:r>
              <a:rPr lang="en-US" altLang="zh-TW" sz="2400" dirty="0" smtClean="0">
                <a:ea typeface="新細明體" charset="-120"/>
              </a:rPr>
              <a:t> axes of three nonparallel edges of the cubic unit cell. </a:t>
            </a:r>
          </a:p>
        </p:txBody>
      </p:sp>
      <p:pic>
        <p:nvPicPr>
          <p:cNvPr id="46084" name="Picture 4" descr="C:\Documents and Settings\Naveen\Desktop\Mcgraw\jpegs\mill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794125" y="3470275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>
                <a:ea typeface="新細明體" charset="-120"/>
              </a:rPr>
              <a:t>z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6511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>
                <a:ea typeface="新細明體" charset="-120"/>
              </a:rPr>
              <a:t>x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546725" y="5146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>
                <a:ea typeface="新細明體" charset="-120"/>
              </a:rPr>
              <a:t>y</a:t>
            </a: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H="1">
            <a:off x="3886200" y="3962400"/>
            <a:ext cx="1143000" cy="685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013325" y="3622675"/>
            <a:ext cx="29760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Miller Indices </a:t>
            </a:r>
            <a:r>
              <a:rPr lang="en-US" sz="2400" dirty="0" smtClean="0"/>
              <a:t>= (</a:t>
            </a:r>
            <a:r>
              <a:rPr lang="en-US" sz="2400" dirty="0"/>
              <a:t>111)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Miller Indices - Procedure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zh-TW" altLang="zh-TW" sz="2400" smtClean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981200" y="1066800"/>
            <a:ext cx="4114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 dirty="0">
                <a:ea typeface="新細明體" charset="-120"/>
              </a:rPr>
              <a:t>Choose a plane that </a:t>
            </a:r>
            <a:r>
              <a:rPr lang="en-US" altLang="zh-TW" b="0" dirty="0">
                <a:solidFill>
                  <a:srgbClr val="0000FF"/>
                </a:solidFill>
                <a:ea typeface="新細明體" charset="-120"/>
              </a:rPr>
              <a:t>does not pass </a:t>
            </a:r>
          </a:p>
          <a:p>
            <a:pPr algn="ctr" eaLnBrk="1" hangingPunct="1"/>
            <a:r>
              <a:rPr lang="en-US" altLang="zh-TW" b="0" dirty="0">
                <a:solidFill>
                  <a:srgbClr val="0000FF"/>
                </a:solidFill>
                <a:ea typeface="新細明體" charset="-120"/>
              </a:rPr>
              <a:t>through origin</a:t>
            </a:r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1981200" y="1981200"/>
            <a:ext cx="4038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 dirty="0">
                <a:ea typeface="新細明體" charset="-120"/>
              </a:rPr>
              <a:t>Determine the </a:t>
            </a:r>
            <a:r>
              <a:rPr lang="en-US" altLang="zh-TW" b="0" i="1" dirty="0">
                <a:ea typeface="新細明體" charset="-120"/>
              </a:rPr>
              <a:t>x</a:t>
            </a:r>
            <a:r>
              <a:rPr lang="en-US" altLang="zh-TW" b="0" dirty="0" smtClean="0">
                <a:ea typeface="新細明體" charset="-120"/>
              </a:rPr>
              <a:t>, </a:t>
            </a:r>
            <a:r>
              <a:rPr lang="en-US" altLang="zh-TW" b="0" i="1" dirty="0" smtClean="0">
                <a:ea typeface="新細明體" charset="-120"/>
              </a:rPr>
              <a:t>y</a:t>
            </a:r>
            <a:r>
              <a:rPr lang="en-US" altLang="zh-TW" b="0" dirty="0" smtClean="0">
                <a:ea typeface="新細明體" charset="-120"/>
              </a:rPr>
              <a:t> </a:t>
            </a:r>
            <a:r>
              <a:rPr lang="en-US" altLang="zh-TW" b="0" dirty="0">
                <a:ea typeface="新細明體" charset="-120"/>
              </a:rPr>
              <a:t>and </a:t>
            </a:r>
            <a:r>
              <a:rPr lang="en-US" altLang="zh-TW" b="0" i="1" dirty="0">
                <a:ea typeface="新細明體" charset="-120"/>
              </a:rPr>
              <a:t>z</a:t>
            </a:r>
            <a:r>
              <a:rPr lang="en-US" altLang="zh-TW" b="0" dirty="0">
                <a:ea typeface="新細明體" charset="-120"/>
              </a:rPr>
              <a:t> intercepts </a:t>
            </a:r>
          </a:p>
          <a:p>
            <a:pPr algn="ctr" eaLnBrk="1" hangingPunct="1"/>
            <a:r>
              <a:rPr lang="en-US" altLang="zh-TW" b="0" dirty="0">
                <a:ea typeface="新細明體" charset="-120"/>
              </a:rPr>
              <a:t>of the plane </a:t>
            </a:r>
            <a:r>
              <a:rPr lang="en-US" altLang="zh-TW" sz="2400" b="0" dirty="0">
                <a:ea typeface="新細明體" charset="-120"/>
              </a:rPr>
              <a:t> </a:t>
            </a:r>
          </a:p>
        </p:txBody>
      </p:sp>
      <p:sp>
        <p:nvSpPr>
          <p:cNvPr id="47110" name="Rectangle 10"/>
          <p:cNvSpPr>
            <a:spLocks noChangeArrowheads="1"/>
          </p:cNvSpPr>
          <p:nvPr/>
        </p:nvSpPr>
        <p:spPr bwMode="auto">
          <a:xfrm>
            <a:off x="1981200" y="2895600"/>
            <a:ext cx="4038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>
                <a:ea typeface="新細明體" charset="-120"/>
              </a:rPr>
              <a:t>Find the reciprocals of the intercepts</a:t>
            </a:r>
          </a:p>
        </p:txBody>
      </p:sp>
      <p:sp>
        <p:nvSpPr>
          <p:cNvPr id="47111" name="Text Box 12"/>
          <p:cNvSpPr txBox="1">
            <a:spLocks noChangeArrowheads="1"/>
          </p:cNvSpPr>
          <p:nvPr/>
        </p:nvSpPr>
        <p:spPr bwMode="auto">
          <a:xfrm>
            <a:off x="3276600" y="4495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/>
          </a:p>
        </p:txBody>
      </p:sp>
      <p:sp>
        <p:nvSpPr>
          <p:cNvPr id="47112" name="Rectangle 13"/>
          <p:cNvSpPr>
            <a:spLocks noChangeArrowheads="1"/>
          </p:cNvSpPr>
          <p:nvPr/>
        </p:nvSpPr>
        <p:spPr bwMode="auto">
          <a:xfrm>
            <a:off x="3124200" y="3657600"/>
            <a:ext cx="1600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>
                <a:ea typeface="新細明體" charset="-120"/>
              </a:rPr>
              <a:t>Fractions?</a:t>
            </a:r>
          </a:p>
        </p:txBody>
      </p:sp>
      <p:sp>
        <p:nvSpPr>
          <p:cNvPr id="47113" name="Rectangle 15"/>
          <p:cNvSpPr>
            <a:spLocks noChangeArrowheads="1"/>
          </p:cNvSpPr>
          <p:nvPr/>
        </p:nvSpPr>
        <p:spPr bwMode="auto">
          <a:xfrm>
            <a:off x="5410200" y="3581400"/>
            <a:ext cx="2819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 dirty="0">
                <a:ea typeface="新細明體" charset="-120"/>
              </a:rPr>
              <a:t>Clear fractions by</a:t>
            </a:r>
          </a:p>
          <a:p>
            <a:pPr algn="ctr" eaLnBrk="1" hangingPunct="1"/>
            <a:r>
              <a:rPr lang="en-US" altLang="zh-TW" b="0" dirty="0">
                <a:ea typeface="新細明體" charset="-120"/>
              </a:rPr>
              <a:t>multiplying by an integer</a:t>
            </a:r>
          </a:p>
          <a:p>
            <a:pPr algn="ctr" eaLnBrk="1" hangingPunct="1"/>
            <a:r>
              <a:rPr lang="en-US" altLang="zh-TW" b="0" dirty="0">
                <a:ea typeface="新細明體" charset="-120"/>
              </a:rPr>
              <a:t>to determine smallest set </a:t>
            </a:r>
          </a:p>
          <a:p>
            <a:pPr algn="ctr" eaLnBrk="1" hangingPunct="1"/>
            <a:r>
              <a:rPr lang="en-US" altLang="zh-TW" b="0" dirty="0">
                <a:ea typeface="新細明體" charset="-120"/>
              </a:rPr>
              <a:t>of whole numbers</a:t>
            </a:r>
          </a:p>
        </p:txBody>
      </p:sp>
      <p:sp>
        <p:nvSpPr>
          <p:cNvPr id="47114" name="Rectangle 17"/>
          <p:cNvSpPr>
            <a:spLocks noChangeArrowheads="1"/>
          </p:cNvSpPr>
          <p:nvPr/>
        </p:nvSpPr>
        <p:spPr bwMode="auto">
          <a:xfrm>
            <a:off x="1905000" y="5105400"/>
            <a:ext cx="4343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 dirty="0">
                <a:ea typeface="新細明體" charset="-120"/>
              </a:rPr>
              <a:t>Enclose in parenthesis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(</a:t>
            </a:r>
            <a:r>
              <a:rPr lang="en-US" altLang="zh-TW" i="1" dirty="0" err="1">
                <a:solidFill>
                  <a:srgbClr val="FF0000"/>
                </a:solidFill>
                <a:ea typeface="新細明體" charset="-120"/>
              </a:rPr>
              <a:t>hkl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) </a:t>
            </a:r>
            <a:r>
              <a:rPr lang="en-US" altLang="zh-TW" b="0" dirty="0" smtClean="0">
                <a:ea typeface="新細明體" charset="-120"/>
              </a:rPr>
              <a:t>where </a:t>
            </a:r>
            <a:r>
              <a:rPr lang="en-US" altLang="zh-TW" b="0" i="1" dirty="0" err="1">
                <a:ea typeface="新細明體" charset="-120"/>
              </a:rPr>
              <a:t>h,k,l</a:t>
            </a:r>
            <a:r>
              <a:rPr lang="en-US" altLang="zh-TW" b="0" dirty="0">
                <a:ea typeface="新細明體" charset="-120"/>
              </a:rPr>
              <a:t> </a:t>
            </a:r>
          </a:p>
          <a:p>
            <a:pPr algn="ctr" eaLnBrk="1" hangingPunct="1"/>
            <a:r>
              <a:rPr lang="en-US" altLang="zh-TW" b="0" dirty="0">
                <a:ea typeface="新細明體" charset="-120"/>
              </a:rPr>
              <a:t>are miller </a:t>
            </a:r>
            <a:r>
              <a:rPr lang="en-US" altLang="zh-TW" b="0" dirty="0" smtClean="0">
                <a:ea typeface="新細明體" charset="-120"/>
              </a:rPr>
              <a:t>indices of </a:t>
            </a:r>
            <a:r>
              <a:rPr lang="en-US" altLang="zh-TW" b="0" dirty="0">
                <a:ea typeface="新細明體" charset="-120"/>
              </a:rPr>
              <a:t>cubic crystal </a:t>
            </a:r>
            <a:r>
              <a:rPr lang="en-US" altLang="zh-TW" b="0" dirty="0" smtClean="0">
                <a:ea typeface="新細明體" charset="-120"/>
              </a:rPr>
              <a:t>plane </a:t>
            </a:r>
            <a:br>
              <a:rPr lang="en-US" altLang="zh-TW" b="0" dirty="0" smtClean="0">
                <a:ea typeface="新細明體" charset="-120"/>
              </a:rPr>
            </a:br>
            <a:r>
              <a:rPr lang="en-US" altLang="zh-TW" b="0" dirty="0" smtClean="0">
                <a:ea typeface="新細明體" charset="-120"/>
              </a:rPr>
              <a:t>for </a:t>
            </a:r>
            <a:r>
              <a:rPr lang="en-US" altLang="zh-TW" b="0" i="1" dirty="0" smtClean="0">
                <a:ea typeface="新細明體" charset="-120"/>
              </a:rPr>
              <a:t>x</a:t>
            </a:r>
            <a:r>
              <a:rPr lang="en-US" altLang="zh-TW" b="0" dirty="0" smtClean="0">
                <a:ea typeface="新細明體" charset="-120"/>
              </a:rPr>
              <a:t>, </a:t>
            </a:r>
            <a:r>
              <a:rPr lang="en-US" altLang="zh-TW" b="0" i="1" dirty="0" smtClean="0">
                <a:ea typeface="新細明體" charset="-120"/>
              </a:rPr>
              <a:t>y</a:t>
            </a:r>
            <a:r>
              <a:rPr lang="en-US" altLang="zh-TW" b="0" dirty="0" smtClean="0">
                <a:ea typeface="新細明體" charset="-120"/>
              </a:rPr>
              <a:t> </a:t>
            </a:r>
            <a:r>
              <a:rPr lang="en-US" altLang="zh-TW" b="0" dirty="0">
                <a:ea typeface="新細明體" charset="-120"/>
              </a:rPr>
              <a:t>and </a:t>
            </a:r>
            <a:r>
              <a:rPr lang="en-US" altLang="zh-TW" b="0" i="1" dirty="0">
                <a:ea typeface="新細明體" charset="-120"/>
              </a:rPr>
              <a:t>z</a:t>
            </a:r>
            <a:r>
              <a:rPr lang="en-US" altLang="zh-TW" b="0" dirty="0">
                <a:ea typeface="新細明體" charset="-120"/>
              </a:rPr>
              <a:t> axes. </a:t>
            </a:r>
            <a:r>
              <a:rPr lang="en-US" altLang="zh-TW" b="0" dirty="0" smtClean="0">
                <a:ea typeface="新細明體" charset="-120"/>
              </a:rPr>
              <a:t>e.g.: </a:t>
            </a:r>
            <a:r>
              <a:rPr lang="en-US" altLang="zh-TW" b="0" dirty="0">
                <a:solidFill>
                  <a:srgbClr val="0000FF"/>
                </a:solidFill>
                <a:ea typeface="新細明體" charset="-120"/>
              </a:rPr>
              <a:t>(111)</a:t>
            </a:r>
          </a:p>
        </p:txBody>
      </p:sp>
      <p:sp>
        <p:nvSpPr>
          <p:cNvPr id="43019" name="AutoShape 21"/>
          <p:cNvSpPr>
            <a:spLocks noChangeArrowheads="1"/>
          </p:cNvSpPr>
          <p:nvPr/>
        </p:nvSpPr>
        <p:spPr bwMode="auto">
          <a:xfrm>
            <a:off x="3810000" y="17526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3020" name="AutoShape 22"/>
          <p:cNvSpPr>
            <a:spLocks noChangeArrowheads="1"/>
          </p:cNvSpPr>
          <p:nvPr/>
        </p:nvSpPr>
        <p:spPr bwMode="auto">
          <a:xfrm>
            <a:off x="3810000" y="2667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3021" name="AutoShape 23"/>
          <p:cNvSpPr>
            <a:spLocks noChangeArrowheads="1"/>
          </p:cNvSpPr>
          <p:nvPr/>
        </p:nvSpPr>
        <p:spPr bwMode="auto">
          <a:xfrm>
            <a:off x="3810000" y="3429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3022" name="AutoShape 24"/>
          <p:cNvSpPr>
            <a:spLocks noChangeArrowheads="1"/>
          </p:cNvSpPr>
          <p:nvPr/>
        </p:nvSpPr>
        <p:spPr bwMode="auto">
          <a:xfrm>
            <a:off x="3810000" y="4114800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3023" name="AutoShape 25"/>
          <p:cNvSpPr>
            <a:spLocks noChangeArrowheads="1"/>
          </p:cNvSpPr>
          <p:nvPr/>
        </p:nvSpPr>
        <p:spPr bwMode="auto">
          <a:xfrm>
            <a:off x="4724400" y="3581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3024" name="AutoShape 26"/>
          <p:cNvSpPr>
            <a:spLocks noChangeArrowheads="1"/>
          </p:cNvSpPr>
          <p:nvPr/>
        </p:nvSpPr>
        <p:spPr bwMode="auto">
          <a:xfrm>
            <a:off x="4953000" y="44958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7121" name="Rectangle 36"/>
          <p:cNvSpPr>
            <a:spLocks noChangeArrowheads="1"/>
          </p:cNvSpPr>
          <p:nvPr/>
        </p:nvSpPr>
        <p:spPr bwMode="auto">
          <a:xfrm>
            <a:off x="2057400" y="4267200"/>
            <a:ext cx="2895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>
                <a:ea typeface="新細明體" charset="-120"/>
              </a:rPr>
              <a:t>Place a ‘bar’ over the</a:t>
            </a:r>
          </a:p>
          <a:p>
            <a:pPr algn="ctr" eaLnBrk="1" hangingPunct="1"/>
            <a:r>
              <a:rPr lang="en-US" altLang="zh-TW" b="0">
                <a:ea typeface="新細明體" charset="-120"/>
              </a:rPr>
              <a:t>Negative indices</a:t>
            </a:r>
          </a:p>
        </p:txBody>
      </p:sp>
      <p:sp>
        <p:nvSpPr>
          <p:cNvPr id="43026" name="AutoShape 38"/>
          <p:cNvSpPr>
            <a:spLocks noChangeArrowheads="1"/>
          </p:cNvSpPr>
          <p:nvPr/>
        </p:nvSpPr>
        <p:spPr bwMode="auto">
          <a:xfrm>
            <a:off x="3810000" y="48768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7123" name="TextBox 19"/>
          <p:cNvSpPr txBox="1">
            <a:spLocks noChangeArrowheads="1"/>
          </p:cNvSpPr>
          <p:nvPr/>
        </p:nvSpPr>
        <p:spPr bwMode="auto">
          <a:xfrm>
            <a:off x="4786313" y="3857625"/>
            <a:ext cx="446087" cy="307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CA" altLang="zh-TW" sz="1400"/>
              <a:t>Yes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Miller Indices - Examples</a:t>
            </a: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type="body" sz="half" idx="1"/>
            <p:extLst>
              <p:ext uri="{D42A27DB-BD31-4B8C-83A1-F6EECF244321}">
                <p14:modId xmlns:p14="http://schemas.microsoft.com/office/powerpoint/2010/main" val="2632144096"/>
              </p:ext>
            </p:extLst>
          </p:nvPr>
        </p:nvGraphicFramePr>
        <p:xfrm>
          <a:off x="974725" y="771888"/>
          <a:ext cx="2911475" cy="265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Flash Document" r:id="rId3" imgW="3263760" imgH="2978280" progId="Flash.Movie">
                  <p:embed/>
                </p:oleObj>
              </mc:Choice>
              <mc:Fallback>
                <p:oleObj name="Flash Document" r:id="rId3" imgW="3263760" imgH="2978280" progId="Flash.Movi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771888"/>
                        <a:ext cx="2911475" cy="265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066800"/>
            <a:ext cx="4114800" cy="5029200"/>
          </a:xfrm>
        </p:spPr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Intercepts of the plane at </a:t>
            </a:r>
            <a:r>
              <a:rPr lang="en-US" altLang="zh-TW" sz="2400" i="1" dirty="0" smtClean="0">
                <a:ea typeface="新細明體" charset="-120"/>
              </a:rPr>
              <a:t>x, y </a:t>
            </a:r>
            <a:r>
              <a:rPr lang="en-US" altLang="zh-TW" sz="2400" dirty="0" smtClean="0">
                <a:ea typeface="新細明體" charset="-120"/>
              </a:rPr>
              <a:t>&amp; </a:t>
            </a:r>
            <a:r>
              <a:rPr lang="en-US" altLang="zh-TW" sz="2400" i="1" dirty="0" smtClean="0">
                <a:ea typeface="新細明體" charset="-120"/>
              </a:rPr>
              <a:t>z</a:t>
            </a:r>
            <a:r>
              <a:rPr lang="en-US" altLang="zh-TW" sz="2400" dirty="0" smtClean="0">
                <a:ea typeface="新細明體" charset="-120"/>
              </a:rPr>
              <a:t> axes are 1, 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∞ and ∞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Taking reciprocals we get </a:t>
            </a:r>
            <a:br>
              <a:rPr lang="en-US" altLang="zh-TW" sz="2400" dirty="0" smtClean="0">
                <a:ea typeface="新細明體" charset="-120"/>
                <a:cs typeface="Times New Roman" pitchFamily="18" charset="0"/>
              </a:rPr>
            </a:b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(1, 0, 0).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Miller indices are (100).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      *******************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Intercepts are 1/3, 2/3 &amp; 1.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Taking reciprocals we get </a:t>
            </a:r>
            <a:br>
              <a:rPr lang="en-US" altLang="zh-TW" sz="2400" dirty="0" smtClean="0">
                <a:ea typeface="新細明體" charset="-120"/>
                <a:cs typeface="Times New Roman" pitchFamily="18" charset="0"/>
              </a:rPr>
            </a:b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(3, 3/2, 1).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Multiplying by 2 to clear fractions, we get (6, 3, 2).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Miller indices are (632).</a:t>
            </a:r>
          </a:p>
          <a:p>
            <a:pPr eaLnBrk="1" hangingPunct="1"/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971600" y="28336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x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3489325" y="22240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y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979712" y="1052736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ea typeface="新細明體" charset="-120"/>
              </a:rPr>
              <a:t>z</a:t>
            </a:r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>
            <a:off x="1127175" y="2239962"/>
            <a:ext cx="852537" cy="182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611560" y="1843088"/>
            <a:ext cx="73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(100)</a:t>
            </a:r>
          </a:p>
        </p:txBody>
      </p:sp>
      <p:pic>
        <p:nvPicPr>
          <p:cNvPr id="5131" name="Picture 13" descr="smi53586_03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8999"/>
            <a:ext cx="3174057" cy="303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57250"/>
            <a:ext cx="271462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Miller Indices </a:t>
            </a:r>
            <a:r>
              <a:rPr lang="en-US" altLang="zh-TW" sz="3600" b="1" dirty="0">
                <a:ea typeface="新細明體" charset="-120"/>
              </a:rPr>
              <a:t>– Examples (Cont..)</a:t>
            </a:r>
            <a:endParaRPr lang="en-US" altLang="zh-TW" sz="3600" b="1" dirty="0" smtClean="0">
              <a:ea typeface="新細明體" charset="-12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4800600" cy="5029200"/>
          </a:xfrm>
        </p:spPr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Plot the plane (101)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Taking reciprocals of the indices we get (1 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∞ 1).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    The intercepts of the plane are 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= 1, 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y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= ∞ (parallel to 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y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) and 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z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= 1.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******************************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Plot the plane (2 2 1)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Taking reciprocals of the indices we get </a:t>
            </a:r>
            <a:r>
              <a:rPr lang="en-US" altLang="zh-TW" sz="2400" dirty="0">
                <a:ea typeface="新細明體" charset="-120"/>
              </a:rPr>
              <a:t>(½, </a:t>
            </a:r>
            <a:r>
              <a:rPr lang="en-US" altLang="zh-TW" sz="2400" dirty="0" smtClean="0">
                <a:ea typeface="新細明體" charset="-120"/>
              </a:rPr>
              <a:t>½, 1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).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   The intercepts of the plane are </a:t>
            </a:r>
            <a:br>
              <a:rPr lang="en-US" altLang="zh-TW" sz="2400" dirty="0" smtClean="0">
                <a:ea typeface="新細明體" charset="-120"/>
                <a:cs typeface="Times New Roman" pitchFamily="18" charset="0"/>
              </a:rPr>
            </a:b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= 1/2, 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y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= 1/2 and 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z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= 1.</a:t>
            </a:r>
          </a:p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48133" name="Text Box 12"/>
          <p:cNvSpPr txBox="1">
            <a:spLocks noChangeArrowheads="1"/>
          </p:cNvSpPr>
          <p:nvPr/>
        </p:nvSpPr>
        <p:spPr bwMode="auto">
          <a:xfrm>
            <a:off x="7162800" y="3048000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0">
                <a:ea typeface="新細明體" charset="-120"/>
              </a:rPr>
              <a:t>Figure EP3.7 a</a:t>
            </a:r>
          </a:p>
        </p:txBody>
      </p:sp>
      <p:pic>
        <p:nvPicPr>
          <p:cNvPr id="481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500438"/>
            <a:ext cx="28575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7308850" y="5949950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0">
                <a:ea typeface="新細明體" charset="-120"/>
              </a:rPr>
              <a:t>Figure EP3.7 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Miller Indices </a:t>
            </a:r>
            <a:r>
              <a:rPr lang="en-US" altLang="zh-TW" sz="3600" b="1" dirty="0">
                <a:ea typeface="新細明體" charset="-120"/>
              </a:rPr>
              <a:t>– Example (Cont..)</a:t>
            </a:r>
            <a:endParaRPr lang="en-US" altLang="zh-TW" sz="3600" b="1" dirty="0" smtClean="0">
              <a:ea typeface="新細明體" charset="-12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4" y="1071563"/>
            <a:ext cx="7887791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Plot the plane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The reciprocals are (1, </a:t>
            </a:r>
            <a:r>
              <a:rPr lang="en-US" altLang="zh-TW" sz="24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</a:rPr>
              <a:t>1, 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∞)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   The intercepts are 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= 1, 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y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1 and 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z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= ∞ (parallel to 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z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axis)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400" dirty="0" smtClean="0">
              <a:ea typeface="新細明體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i="1" dirty="0" smtClean="0">
                <a:solidFill>
                  <a:srgbClr val="C00000"/>
                </a:solidFill>
                <a:ea typeface="新細明體" charset="-120"/>
                <a:cs typeface="Times New Roman" pitchFamily="18" charset="0"/>
              </a:rPr>
              <a:t>    </a:t>
            </a:r>
            <a:r>
              <a:rPr lang="en-US" altLang="zh-TW" sz="2800" i="1" dirty="0" smtClean="0">
                <a:ea typeface="新細明體" charset="-120"/>
                <a:cs typeface="Times New Roman" pitchFamily="18" charset="0"/>
              </a:rPr>
              <a:t>To show this plane in 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i="1" dirty="0" smtClean="0">
                <a:ea typeface="新細明體" charset="-120"/>
                <a:cs typeface="Times New Roman" pitchFamily="18" charset="0"/>
              </a:rPr>
              <a:t>    single unit cell,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i="1" dirty="0" smtClean="0">
                <a:ea typeface="新細明體" charset="-120"/>
                <a:cs typeface="Times New Roman" pitchFamily="18" charset="0"/>
              </a:rPr>
              <a:t>    origin is moved along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i="1" dirty="0" smtClean="0">
                <a:ea typeface="新細明體" charset="-120"/>
                <a:cs typeface="Times New Roman" pitchFamily="18" charset="0"/>
              </a:rPr>
              <a:t>    the positive direction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i="1" dirty="0" smtClean="0">
                <a:ea typeface="新細明體" charset="-120"/>
                <a:cs typeface="Times New Roman" pitchFamily="18" charset="0"/>
              </a:rPr>
              <a:t>    of y axis by 1 unit.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ea typeface="新細明體" charset="-120"/>
                <a:cs typeface="Times New Roman" pitchFamily="18" charset="0"/>
              </a:rPr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solidFill>
                  <a:srgbClr val="FF0066"/>
                </a:solidFill>
                <a:ea typeface="新細明體" charset="-120"/>
                <a:cs typeface="Times New Roman" pitchFamily="18" charset="0"/>
              </a:rPr>
              <a:t>    </a:t>
            </a:r>
          </a:p>
        </p:txBody>
      </p:sp>
      <p:pic>
        <p:nvPicPr>
          <p:cNvPr id="49157" name="Picture 5" descr="C:\Documents and Settings\Naveen\Desktop\Mcgraw\jpegs\mill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3087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>
                <a:ea typeface="新細明體" charset="-120"/>
              </a:rPr>
              <a:t>x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604125" y="4232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>
                <a:ea typeface="新細明體" charset="-120"/>
              </a:rPr>
              <a:t>y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375525" y="2632075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>
                <a:ea typeface="新細明體" charset="-120"/>
              </a:rPr>
              <a:t>z</a:t>
            </a: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>
            <a:off x="5943600" y="3124200"/>
            <a:ext cx="228600" cy="609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5715000" y="2667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>
                <a:ea typeface="新細明體" charset="-120"/>
              </a:rPr>
              <a:t>(110)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6019800" y="2743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69" name="Text Box 12"/>
          <p:cNvSpPr txBox="1">
            <a:spLocks noChangeArrowheads="1"/>
          </p:cNvSpPr>
          <p:nvPr/>
        </p:nvSpPr>
        <p:spPr bwMode="auto">
          <a:xfrm>
            <a:off x="6948488" y="5661025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0">
                <a:ea typeface="新細明體" charset="-120"/>
              </a:rPr>
              <a:t>Figure EP3.7 b</a:t>
            </a:r>
          </a:p>
        </p:txBody>
      </p:sp>
      <p:graphicFrame>
        <p:nvGraphicFramePr>
          <p:cNvPr id="49170" name="Object 18"/>
          <p:cNvGraphicFramePr>
            <a:graphicFrameLocks noChangeAspect="1"/>
          </p:cNvGraphicFramePr>
          <p:nvPr/>
        </p:nvGraphicFramePr>
        <p:xfrm>
          <a:off x="2673350" y="1052513"/>
          <a:ext cx="846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3" name="Equation" r:id="rId4" imgW="406080" imgH="228600" progId="Equation.3">
                  <p:embed/>
                </p:oleObj>
              </mc:Choice>
              <mc:Fallback>
                <p:oleObj name="Equation" r:id="rId4" imgW="40608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1052513"/>
                        <a:ext cx="8461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The Space Lattice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5" y="980728"/>
            <a:ext cx="8415089" cy="5029200"/>
          </a:xfrm>
        </p:spPr>
        <p:txBody>
          <a:bodyPr/>
          <a:lstStyle/>
          <a:p>
            <a:pPr eaLnBrk="1" hangingPunct="1"/>
            <a:r>
              <a:rPr lang="en-US" altLang="zh-TW" sz="2800" dirty="0" smtClean="0">
                <a:ea typeface="新細明體" charset="-120"/>
              </a:rPr>
              <a:t>Atoms, arranged in </a:t>
            </a: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repetitive 3-Dimensional pattern</a:t>
            </a:r>
            <a:r>
              <a:rPr lang="en-US" altLang="zh-TW" sz="2800" dirty="0" smtClean="0">
                <a:ea typeface="新細明體" charset="-120"/>
              </a:rPr>
              <a:t>, in </a:t>
            </a: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long range order </a:t>
            </a:r>
            <a:r>
              <a:rPr lang="en-US" altLang="zh-TW" sz="2800" dirty="0" smtClean="0">
                <a:ea typeface="新細明體" charset="-120"/>
              </a:rPr>
              <a:t>(LRO) give rise to </a:t>
            </a:r>
            <a:r>
              <a:rPr lang="en-US" altLang="zh-TW" sz="2800" i="1" dirty="0" smtClean="0">
                <a:solidFill>
                  <a:srgbClr val="FF0000"/>
                </a:solidFill>
                <a:ea typeface="新細明體" charset="-120"/>
              </a:rPr>
              <a:t>crystal structure</a:t>
            </a:r>
            <a:r>
              <a:rPr lang="en-US" altLang="zh-TW" sz="2800" dirty="0" smtClean="0">
                <a:ea typeface="新細明體" charset="-120"/>
              </a:rPr>
              <a:t>.</a:t>
            </a:r>
            <a:r>
              <a:rPr lang="zh-TW" altLang="en-US" sz="2800" dirty="0" smtClean="0">
                <a:ea typeface="新細明體" charset="-120"/>
              </a:rPr>
              <a:t> </a:t>
            </a:r>
            <a:r>
              <a:rPr lang="en-US" altLang="zh-TW" sz="2800" dirty="0" smtClean="0">
                <a:ea typeface="新細明體" charset="-120"/>
              </a:rPr>
              <a:t>Such as: metals</a:t>
            </a:r>
            <a:r>
              <a:rPr lang="en-US" altLang="zh-TW" sz="2800" dirty="0">
                <a:ea typeface="新細明體" charset="-120"/>
              </a:rPr>
              <a:t>, </a:t>
            </a:r>
            <a:r>
              <a:rPr lang="en-US" altLang="zh-TW" sz="2800" dirty="0" smtClean="0">
                <a:ea typeface="新細明體" charset="-120"/>
              </a:rPr>
              <a:t>some ceramics or polymers.</a:t>
            </a:r>
          </a:p>
          <a:p>
            <a:pPr eaLnBrk="1" hangingPunct="1"/>
            <a:r>
              <a:rPr lang="en-US" altLang="zh-TW" sz="2800" dirty="0">
                <a:ea typeface="新細明體" charset="-120"/>
              </a:rPr>
              <a:t>Materials arranged in </a:t>
            </a:r>
            <a:r>
              <a:rPr lang="en-US" altLang="zh-TW" sz="2800" dirty="0">
                <a:solidFill>
                  <a:srgbClr val="0000FF"/>
                </a:solidFill>
                <a:ea typeface="新細明體" charset="-120"/>
              </a:rPr>
              <a:t>short range order</a:t>
            </a:r>
            <a:r>
              <a:rPr lang="zh-TW" altLang="en-US" sz="2800" dirty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n-US" altLang="zh-TW" sz="2800" dirty="0">
                <a:ea typeface="新細明體" charset="-120"/>
              </a:rPr>
              <a:t>only  are called </a:t>
            </a:r>
            <a:r>
              <a:rPr lang="en-US" altLang="zh-TW" sz="2800" i="1" dirty="0">
                <a:solidFill>
                  <a:srgbClr val="FF0000"/>
                </a:solidFill>
                <a:ea typeface="新細明體" charset="-120"/>
              </a:rPr>
              <a:t>amorphous materials </a:t>
            </a:r>
            <a:r>
              <a:rPr lang="en-US" altLang="zh-TW" sz="2800" dirty="0">
                <a:ea typeface="新細明體" charset="-120"/>
              </a:rPr>
              <a:t>(</a:t>
            </a:r>
            <a:r>
              <a:rPr lang="en-US" altLang="zh-TW" sz="2800" dirty="0" err="1">
                <a:solidFill>
                  <a:srgbClr val="FF0000"/>
                </a:solidFill>
                <a:ea typeface="新細明體" charset="-120"/>
              </a:rPr>
              <a:t>noncrystalline</a:t>
            </a:r>
            <a:r>
              <a:rPr lang="en-US" altLang="zh-TW" sz="2800" dirty="0">
                <a:ea typeface="新細明體" charset="-120"/>
              </a:rPr>
              <a:t>). </a:t>
            </a:r>
            <a:r>
              <a:rPr lang="zh-TW" altLang="en-US" sz="2800" dirty="0" smtClean="0">
                <a:ea typeface="新細明體" charset="-120"/>
              </a:rPr>
              <a:t>非晶</a:t>
            </a:r>
            <a:r>
              <a:rPr lang="en-US" altLang="zh-TW" sz="2800" dirty="0" smtClean="0">
                <a:ea typeface="新細明體" charset="-120"/>
              </a:rPr>
              <a:t/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Such </a:t>
            </a:r>
            <a:r>
              <a:rPr lang="en-US" altLang="zh-TW" sz="2800" dirty="0">
                <a:ea typeface="新細明體" charset="-120"/>
              </a:rPr>
              <a:t>as: some ceramics </a:t>
            </a:r>
            <a:r>
              <a:rPr lang="en-US" altLang="zh-TW" sz="2800" dirty="0" smtClean="0">
                <a:ea typeface="新細明體" charset="-120"/>
              </a:rPr>
              <a:t>or most polymers</a:t>
            </a:r>
            <a:r>
              <a:rPr lang="en-US" altLang="zh-TW" sz="2800" dirty="0">
                <a:ea typeface="新細明體" charset="-120"/>
              </a:rPr>
              <a:t>.</a:t>
            </a:r>
            <a:endParaRPr lang="en-US" altLang="zh-TW" sz="2800" i="1" dirty="0">
              <a:ea typeface="新細明體" charset="-120"/>
            </a:endParaRPr>
          </a:p>
          <a:p>
            <a:pPr eaLnBrk="1" hangingPunct="1"/>
            <a:r>
              <a:rPr lang="en-US" altLang="zh-TW" sz="2800" dirty="0" smtClean="0">
                <a:ea typeface="新細明體" charset="-120"/>
              </a:rPr>
              <a:t>Properties </a:t>
            </a:r>
            <a:r>
              <a:rPr lang="en-US" altLang="zh-TW" sz="2800" dirty="0">
                <a:ea typeface="新細明體" charset="-120"/>
              </a:rPr>
              <a:t>of solids depends upon </a:t>
            </a:r>
            <a:r>
              <a:rPr lang="en-US" altLang="zh-TW" sz="2800" dirty="0" smtClean="0">
                <a:ea typeface="新細明體" charset="-120"/>
              </a:rPr>
              <a:t>structure </a:t>
            </a:r>
            <a:r>
              <a:rPr lang="en-US" altLang="zh-TW" sz="2800" dirty="0">
                <a:ea typeface="新細明體" charset="-120"/>
              </a:rPr>
              <a:t>and bonding force.</a:t>
            </a:r>
          </a:p>
          <a:p>
            <a:pPr eaLnBrk="1" hangingPunct="1"/>
            <a:r>
              <a:rPr lang="en-US" altLang="zh-TW" sz="2800" dirty="0" smtClean="0">
                <a:ea typeface="新細明體" charset="-120"/>
              </a:rPr>
              <a:t>An imaginary network of lines, with atoms at intersection of lines, representing the arrangement of atoms is called </a:t>
            </a:r>
            <a:r>
              <a:rPr lang="en-US" altLang="zh-TW" sz="2800" i="1" dirty="0" smtClean="0">
                <a:solidFill>
                  <a:srgbClr val="FF0000"/>
                </a:solidFill>
                <a:ea typeface="新細明體" charset="-120"/>
              </a:rPr>
              <a:t>space lattice</a:t>
            </a:r>
            <a:r>
              <a:rPr lang="en-US" altLang="zh-TW" sz="2800" dirty="0" smtClean="0">
                <a:ea typeface="新細明體" charset="-120"/>
              </a:rPr>
              <a:t>.</a:t>
            </a:r>
            <a:r>
              <a:rPr lang="zh-TW" altLang="en-US" sz="2800" dirty="0" smtClean="0">
                <a:ea typeface="新細明體" charset="-120"/>
              </a:rPr>
              <a:t>空間格子</a:t>
            </a:r>
            <a:endParaRPr lang="en-US" altLang="zh-TW" sz="2800" dirty="0" smtClean="0">
              <a:ea typeface="新細明體" charset="-120"/>
            </a:endParaRPr>
          </a:p>
          <a:p>
            <a:pPr eaLnBrk="1" hangingPunct="1"/>
            <a:r>
              <a:rPr lang="en-US" altLang="zh-TW" sz="2800" dirty="0" smtClean="0">
                <a:ea typeface="新細明體" charset="-120"/>
              </a:rPr>
              <a:t>Each lattice point has </a:t>
            </a: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identical surroundings</a:t>
            </a:r>
            <a:r>
              <a:rPr lang="en-US" altLang="zh-TW" sz="2800" dirty="0" smtClean="0">
                <a:ea typeface="新細明體" charset="-120"/>
              </a:rPr>
              <a:t>.</a:t>
            </a:r>
          </a:p>
          <a:p>
            <a:pPr eaLnBrk="1" hangingPunct="1"/>
            <a:endParaRPr lang="en-US" altLang="zh-TW" sz="2800" dirty="0" smtClean="0">
              <a:ea typeface="新細明體" charset="-120"/>
            </a:endParaRPr>
          </a:p>
          <a:p>
            <a:pPr eaLnBrk="1" hangingPunct="1">
              <a:buFontTx/>
              <a:buNone/>
            </a:pPr>
            <a:endParaRPr lang="en-US" altLang="zh-TW" sz="2800" dirty="0" smtClean="0">
              <a:ea typeface="新細明體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Miller Indices – Important Relationship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76064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Direction indices of a direction perpendicular to a crystal plane are same as Miller indices of the plane.</a:t>
            </a:r>
          </a:p>
          <a:p>
            <a:pPr marL="0" indent="0" eaLnBrk="1" hangingPunct="1">
              <a:buNone/>
            </a:pPr>
            <a:endParaRPr lang="en-US" altLang="zh-TW" sz="2400" dirty="0" smtClean="0">
              <a:ea typeface="新細明體" charset="-120"/>
            </a:endParaRPr>
          </a:p>
          <a:p>
            <a:pPr eaLnBrk="1" hangingPunct="1"/>
            <a:endParaRPr lang="en-US" altLang="zh-TW" sz="2400" dirty="0" smtClean="0">
              <a:ea typeface="新細明體" charset="-120"/>
            </a:endParaRPr>
          </a:p>
          <a:p>
            <a:pPr eaLnBrk="1" hangingPunct="1"/>
            <a:endParaRPr lang="en-US" altLang="zh-TW" sz="2400" dirty="0" smtClean="0">
              <a:ea typeface="新細明體" charset="-120"/>
            </a:endParaRPr>
          </a:p>
          <a:p>
            <a:pPr eaLnBrk="1" hangingPunct="1"/>
            <a:endParaRPr lang="en-US" altLang="zh-TW" sz="2400" dirty="0" smtClean="0">
              <a:ea typeface="新細明體" charset="-120"/>
            </a:endParaRPr>
          </a:p>
          <a:p>
            <a:pPr eaLnBrk="1" hangingPunct="1"/>
            <a:endParaRPr lang="en-US" altLang="zh-TW" sz="2400" dirty="0" smtClean="0">
              <a:ea typeface="新細明體" charset="-120"/>
            </a:endParaRPr>
          </a:p>
          <a:p>
            <a:pPr eaLnBrk="1" hangingPunct="1"/>
            <a:endParaRPr lang="en-US" altLang="zh-TW" sz="2400" dirty="0" smtClean="0">
              <a:ea typeface="新細明體" charset="-120"/>
            </a:endParaRPr>
          </a:p>
          <a:p>
            <a:pPr eaLnBrk="1" hangingPunct="1"/>
            <a:endParaRPr lang="en-US" altLang="zh-TW" sz="2400" dirty="0" smtClean="0">
              <a:ea typeface="新細明體" charset="-120"/>
            </a:endParaRPr>
          </a:p>
          <a:p>
            <a:pPr eaLnBrk="1" hangingPunct="1"/>
            <a:endParaRPr lang="en-US" altLang="zh-TW" sz="2400" dirty="0" smtClean="0">
              <a:ea typeface="新細明體" charset="-120"/>
            </a:endParaRPr>
          </a:p>
          <a:p>
            <a:pPr eaLnBrk="1" hangingPunct="1"/>
            <a:r>
              <a:rPr lang="en-US" altLang="zh-TW" sz="2400" dirty="0" err="1" smtClean="0">
                <a:ea typeface="新細明體" charset="-120"/>
              </a:rPr>
              <a:t>Interplanar</a:t>
            </a:r>
            <a:r>
              <a:rPr lang="en-US" altLang="zh-TW" sz="2400" dirty="0" smtClean="0">
                <a:ea typeface="新細明體" charset="-120"/>
              </a:rPr>
              <a:t> spacing between parallel closest planes with same Miller indices is given by 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                  </a:t>
            </a:r>
          </a:p>
        </p:txBody>
      </p:sp>
      <p:graphicFrame>
        <p:nvGraphicFramePr>
          <p:cNvPr id="614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31296"/>
              </p:ext>
            </p:extLst>
          </p:nvPr>
        </p:nvGraphicFramePr>
        <p:xfrm>
          <a:off x="2915816" y="5854391"/>
          <a:ext cx="3600400" cy="886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方程式" r:id="rId3" imgW="1244520" imgH="431640" progId="Equation.3">
                  <p:embed/>
                </p:oleObj>
              </mc:Choice>
              <mc:Fallback>
                <p:oleObj name="方程式" r:id="rId3" imgW="1244520" imgH="431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854391"/>
                        <a:ext cx="3600400" cy="8869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 descr="C:\Documents and Settings\Naveen\Desktop\Mcgraw\jpegs\miller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060848"/>
            <a:ext cx="358439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2098576" y="2420888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141240" y="200216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dirty="0">
                <a:solidFill>
                  <a:srgbClr val="00CC99"/>
                </a:solidFill>
                <a:ea typeface="新細明體" charset="-120"/>
              </a:rPr>
              <a:t>(110)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475384" y="2060848"/>
            <a:ext cx="1524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395264" y="2743200"/>
            <a:ext cx="1524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43608" y="268376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00CC99"/>
                </a:solidFill>
                <a:ea typeface="新細明體" charset="-120"/>
              </a:rPr>
              <a:t>[110]</a:t>
            </a:r>
            <a:endParaRPr lang="en-US" altLang="zh-TW" sz="2400" dirty="0">
              <a:solidFill>
                <a:srgbClr val="00CC99"/>
              </a:solidFill>
              <a:ea typeface="新細明體" charset="-120"/>
            </a:endParaRPr>
          </a:p>
        </p:txBody>
      </p:sp>
      <p:cxnSp>
        <p:nvCxnSpPr>
          <p:cNvPr id="3" name="直線單箭頭接點 2"/>
          <p:cNvCxnSpPr/>
          <p:nvPr/>
        </p:nvCxnSpPr>
        <p:spPr bwMode="auto">
          <a:xfrm flipH="1">
            <a:off x="755576" y="2852936"/>
            <a:ext cx="2592289" cy="5886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CC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平行四邊形 12"/>
          <p:cNvSpPr/>
          <p:nvPr/>
        </p:nvSpPr>
        <p:spPr bwMode="auto">
          <a:xfrm rot="19445734">
            <a:off x="2536124" y="3175370"/>
            <a:ext cx="1172438" cy="850265"/>
          </a:xfrm>
          <a:prstGeom prst="parallelogram">
            <a:avLst>
              <a:gd name="adj" fmla="val 72942"/>
            </a:avLst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rgbClr val="66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>
            <a:off x="3122343" y="2537098"/>
            <a:ext cx="875103" cy="7478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563888" y="2060848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663300"/>
                </a:solidFill>
                <a:ea typeface="新細明體" charset="-120"/>
              </a:rPr>
              <a:t>(010</a:t>
            </a:r>
            <a:r>
              <a:rPr lang="en-US" altLang="zh-TW" sz="2400" dirty="0">
                <a:solidFill>
                  <a:srgbClr val="663300"/>
                </a:solidFill>
                <a:ea typeface="新細明體" charset="-120"/>
              </a:rPr>
              <a:t>)</a:t>
            </a:r>
          </a:p>
        </p:txBody>
      </p:sp>
      <p:cxnSp>
        <p:nvCxnSpPr>
          <p:cNvPr id="15" name="直線單箭頭接點 14"/>
          <p:cNvCxnSpPr/>
          <p:nvPr/>
        </p:nvCxnSpPr>
        <p:spPr bwMode="auto">
          <a:xfrm>
            <a:off x="3122343" y="3501008"/>
            <a:ext cx="72414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61B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851920" y="3259832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663300"/>
                </a:solidFill>
                <a:ea typeface="新細明體" charset="-120"/>
              </a:rPr>
              <a:t>[010]</a:t>
            </a:r>
            <a:endParaRPr lang="en-US" altLang="zh-TW" sz="2400" dirty="0">
              <a:solidFill>
                <a:srgbClr val="663300"/>
              </a:solidFill>
              <a:ea typeface="新細明體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"/>
          <a:stretch/>
        </p:blipFill>
        <p:spPr>
          <a:xfrm>
            <a:off x="4646550" y="1695450"/>
            <a:ext cx="2949786" cy="2779710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3779912" y="443711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0" dirty="0" smtClean="0"/>
              <a:t>Fig. 3.13  Top view of cubic unit cell showing the distance between (110) crystal planes, </a:t>
            </a:r>
            <a:r>
              <a:rPr lang="en-US" altLang="zh-TW" b="0" i="1" dirty="0" smtClean="0"/>
              <a:t>d</a:t>
            </a:r>
            <a:r>
              <a:rPr lang="en-US" altLang="zh-TW" b="0" baseline="-25000" dirty="0" smtClean="0"/>
              <a:t>110</a:t>
            </a:r>
            <a:r>
              <a:rPr lang="en-US" altLang="zh-TW" b="0" dirty="0" smtClean="0"/>
              <a:t>.</a:t>
            </a:r>
            <a:endParaRPr lang="zh-TW" altLang="en-US" b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200" b="1" dirty="0" smtClean="0">
                <a:ea typeface="新細明體" charset="-120"/>
              </a:rPr>
              <a:t>Planes and Directions in Hexagonal Unit Cells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66800"/>
            <a:ext cx="8352928" cy="5029200"/>
          </a:xfrm>
        </p:spPr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Four indices are used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(</a:t>
            </a:r>
            <a:r>
              <a:rPr lang="en-US" altLang="zh-TW" sz="2400" b="1" i="1" dirty="0" err="1" smtClean="0">
                <a:solidFill>
                  <a:srgbClr val="FF0000"/>
                </a:solidFill>
                <a:ea typeface="新細明體" charset="-120"/>
              </a:rPr>
              <a:t>hkil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) </a:t>
            </a:r>
            <a:r>
              <a:rPr lang="en-US" altLang="zh-TW" sz="2400" dirty="0" smtClean="0">
                <a:ea typeface="新細明體" charset="-120"/>
              </a:rPr>
              <a:t>called as </a:t>
            </a:r>
            <a:r>
              <a:rPr lang="en-US" altLang="zh-TW" sz="2400" i="1" dirty="0" smtClean="0">
                <a:ea typeface="新細明體" charset="-120"/>
              </a:rPr>
              <a:t>Miller-</a:t>
            </a:r>
            <a:r>
              <a:rPr lang="en-US" altLang="zh-TW" sz="2400" i="1" dirty="0" err="1" smtClean="0">
                <a:ea typeface="新細明體" charset="-120"/>
              </a:rPr>
              <a:t>Bravais</a:t>
            </a:r>
            <a:r>
              <a:rPr lang="en-US" altLang="zh-TW" sz="2400" dirty="0" smtClean="0">
                <a:ea typeface="新細明體" charset="-120"/>
              </a:rPr>
              <a:t> indices. 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Four axes are used (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baseline="-25000" dirty="0" smtClean="0">
                <a:ea typeface="新細明體" charset="-120"/>
              </a:rPr>
              <a:t>1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baseline="-25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baseline="-25000" dirty="0" smtClean="0">
                <a:ea typeface="新細明體" charset="-120"/>
              </a:rPr>
              <a:t>3</a:t>
            </a:r>
            <a:r>
              <a:rPr lang="en-US" altLang="zh-TW" sz="2400" dirty="0" smtClean="0">
                <a:ea typeface="新細明體" charset="-120"/>
              </a:rPr>
              <a:t> and </a:t>
            </a:r>
            <a:r>
              <a:rPr lang="en-US" altLang="zh-TW" sz="2400" i="1" dirty="0" smtClean="0">
                <a:ea typeface="新細明體" charset="-120"/>
              </a:rPr>
              <a:t>c</a:t>
            </a:r>
            <a:r>
              <a:rPr lang="en-US" altLang="zh-TW" sz="2400" dirty="0" smtClean="0">
                <a:ea typeface="新細明體" charset="-120"/>
              </a:rPr>
              <a:t>).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Unit cell </a:t>
            </a:r>
            <a:r>
              <a:rPr lang="en-US" altLang="zh-TW" sz="2400" dirty="0" smtClean="0">
                <a:ea typeface="新細明體" charset="-120"/>
              </a:rPr>
              <a:t>vs.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Large cell.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Reciprocal of the intercepts that a crystal plane makes with the 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baseline="-25000" dirty="0" smtClean="0">
                <a:ea typeface="新細明體" charset="-120"/>
              </a:rPr>
              <a:t>1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baseline="-25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baseline="-25000" dirty="0" smtClean="0">
                <a:ea typeface="新細明體" charset="-120"/>
              </a:rPr>
              <a:t>3</a:t>
            </a:r>
            <a:r>
              <a:rPr lang="en-US" altLang="zh-TW" sz="2400" dirty="0" smtClean="0">
                <a:ea typeface="新細明體" charset="-120"/>
              </a:rPr>
              <a:t> and </a:t>
            </a:r>
            <a:r>
              <a:rPr lang="en-US" altLang="zh-TW" sz="2400" i="1" dirty="0" smtClean="0">
                <a:ea typeface="新細明體" charset="-120"/>
              </a:rPr>
              <a:t>c</a:t>
            </a:r>
            <a:r>
              <a:rPr lang="en-US" altLang="zh-TW" sz="2400" dirty="0" smtClean="0">
                <a:ea typeface="新細明體" charset="-120"/>
              </a:rPr>
              <a:t> axes give the </a:t>
            </a:r>
            <a:r>
              <a:rPr lang="en-US" altLang="zh-TW" sz="2400" i="1" dirty="0" smtClean="0">
                <a:ea typeface="新細明體" charset="-120"/>
              </a:rPr>
              <a:t>h, k, </a:t>
            </a:r>
            <a:r>
              <a:rPr lang="en-US" altLang="zh-TW" sz="2400" i="1" dirty="0" err="1" smtClean="0">
                <a:ea typeface="新細明體" charset="-120"/>
              </a:rPr>
              <a:t>i</a:t>
            </a:r>
            <a:r>
              <a:rPr lang="en-US" altLang="zh-TW" sz="2400" i="1" dirty="0" smtClean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and </a:t>
            </a:r>
            <a:r>
              <a:rPr lang="en-US" altLang="zh-TW" sz="2400" i="1" dirty="0" smtClean="0">
                <a:ea typeface="新細明體" charset="-120"/>
              </a:rPr>
              <a:t>l</a:t>
            </a:r>
            <a:r>
              <a:rPr lang="en-US" altLang="zh-TW" sz="2400" dirty="0" smtClean="0">
                <a:ea typeface="新細明體" charset="-120"/>
              </a:rPr>
              <a:t> indices respectively.</a:t>
            </a:r>
          </a:p>
        </p:txBody>
      </p:sp>
      <p:pic>
        <p:nvPicPr>
          <p:cNvPr id="5" name="Picture 6" descr="smi53586_03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11" y="2924944"/>
            <a:ext cx="3729013" cy="367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 Hexagonal Unit Cell - Examples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799"/>
            <a:ext cx="7772400" cy="5484813"/>
          </a:xfrm>
        </p:spPr>
        <p:txBody>
          <a:bodyPr/>
          <a:lstStyle/>
          <a:p>
            <a:pPr eaLnBrk="1" hangingPunct="1"/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Basal Planes</a:t>
            </a:r>
            <a:r>
              <a:rPr lang="en-US" altLang="zh-TW" sz="2400" dirty="0" smtClean="0">
                <a:ea typeface="新細明體" charset="-120"/>
              </a:rPr>
              <a:t>: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 Intercepts 	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baseline="-25000" dirty="0" smtClean="0">
                <a:ea typeface="新細明體" charset="-120"/>
              </a:rPr>
              <a:t>1</a:t>
            </a:r>
            <a:r>
              <a:rPr lang="en-US" altLang="zh-TW" sz="2400" dirty="0" smtClean="0">
                <a:ea typeface="新細明體" charset="-120"/>
              </a:rPr>
              <a:t> = 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∞</a:t>
            </a:r>
            <a:br>
              <a:rPr lang="en-US" altLang="zh-TW" sz="2400" dirty="0" smtClean="0">
                <a:ea typeface="新細明體" charset="-120"/>
                <a:cs typeface="Times New Roman" pitchFamily="18" charset="0"/>
              </a:rPr>
            </a:b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		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a</a:t>
            </a:r>
            <a:r>
              <a:rPr lang="en-US" altLang="zh-TW" sz="2400" baseline="-25000" dirty="0" smtClean="0">
                <a:ea typeface="新細明體" charset="-120"/>
                <a:cs typeface="Times New Roman" pitchFamily="18" charset="0"/>
              </a:rPr>
              <a:t>2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= ∞</a:t>
            </a:r>
            <a:br>
              <a:rPr lang="en-US" altLang="zh-TW" sz="2400" dirty="0" smtClean="0">
                <a:ea typeface="新細明體" charset="-120"/>
                <a:cs typeface="Times New Roman" pitchFamily="18" charset="0"/>
              </a:rPr>
            </a:b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		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a</a:t>
            </a:r>
            <a:r>
              <a:rPr lang="en-US" altLang="zh-TW" sz="2400" baseline="-25000" dirty="0" smtClean="0">
                <a:ea typeface="新細明體" charset="-120"/>
                <a:cs typeface="Times New Roman" pitchFamily="18" charset="0"/>
              </a:rPr>
              <a:t>3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= ∞</a:t>
            </a:r>
            <a:br>
              <a:rPr lang="en-US" altLang="zh-TW" sz="2400" dirty="0" smtClean="0">
                <a:ea typeface="新細明體" charset="-120"/>
                <a:cs typeface="Times New Roman" pitchFamily="18" charset="0"/>
              </a:rPr>
            </a:b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		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= 1</a:t>
            </a:r>
            <a:br>
              <a:rPr lang="en-US" altLang="zh-TW" sz="2400" dirty="0" smtClean="0">
                <a:ea typeface="新細明體" charset="-120"/>
                <a:cs typeface="Times New Roman" pitchFamily="18" charset="0"/>
              </a:rPr>
            </a:b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(</a:t>
            </a:r>
            <a:r>
              <a:rPr lang="en-US" altLang="zh-TW" sz="2400" b="1" i="1" dirty="0" err="1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hkil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) = (0001)</a:t>
            </a:r>
            <a:br>
              <a:rPr lang="en-US" altLang="zh-TW" sz="2400" b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</a:br>
            <a:endParaRPr lang="en-US" altLang="zh-TW" sz="2400" b="1" dirty="0" smtClean="0">
              <a:solidFill>
                <a:srgbClr val="0000FF"/>
              </a:solidFill>
              <a:ea typeface="新細明體" charset="-120"/>
              <a:cs typeface="Times New Roman" pitchFamily="18" charset="0"/>
            </a:endParaRPr>
          </a:p>
          <a:p>
            <a:pPr eaLnBrk="1" hangingPunct="1"/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Prism Planes</a:t>
            </a:r>
            <a:r>
              <a:rPr lang="en-US" altLang="zh-TW" sz="2400" dirty="0" smtClean="0">
                <a:ea typeface="新細明體" charset="-120"/>
              </a:rPr>
              <a:t>: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For plane ABCD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Intercepts	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baseline="-25000" dirty="0" smtClean="0">
                <a:ea typeface="新細明體" charset="-120"/>
              </a:rPr>
              <a:t>1</a:t>
            </a:r>
            <a:r>
              <a:rPr lang="en-US" altLang="zh-TW" sz="2400" dirty="0" smtClean="0">
                <a:ea typeface="新細明體" charset="-120"/>
              </a:rPr>
              <a:t> = 1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/>
            </a:r>
            <a:br>
              <a:rPr lang="en-US" altLang="zh-TW" sz="2400" dirty="0" smtClean="0">
                <a:ea typeface="新細明體" charset="-120"/>
                <a:cs typeface="Times New Roman" pitchFamily="18" charset="0"/>
              </a:rPr>
            </a:b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		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a</a:t>
            </a:r>
            <a:r>
              <a:rPr lang="en-US" altLang="zh-TW" sz="2400" baseline="-25000" dirty="0" smtClean="0">
                <a:ea typeface="新細明體" charset="-120"/>
                <a:cs typeface="Times New Roman" pitchFamily="18" charset="0"/>
              </a:rPr>
              <a:t>2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= ∞</a:t>
            </a:r>
            <a:br>
              <a:rPr lang="en-US" altLang="zh-TW" sz="2400" dirty="0" smtClean="0">
                <a:ea typeface="新細明體" charset="-120"/>
                <a:cs typeface="Times New Roman" pitchFamily="18" charset="0"/>
              </a:rPr>
            </a:b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		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a</a:t>
            </a:r>
            <a:r>
              <a:rPr lang="en-US" altLang="zh-TW" sz="2400" baseline="-25000" dirty="0" smtClean="0">
                <a:ea typeface="新細明體" charset="-120"/>
                <a:cs typeface="Times New Roman" pitchFamily="18" charset="0"/>
              </a:rPr>
              <a:t>3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= 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1</a:t>
            </a:r>
            <a:br>
              <a:rPr lang="en-US" altLang="zh-TW" sz="2400" dirty="0" smtClean="0">
                <a:ea typeface="新細明體" charset="-120"/>
                <a:cs typeface="Times New Roman" pitchFamily="18" charset="0"/>
              </a:rPr>
            </a:b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		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= ∞</a:t>
            </a:r>
            <a:br>
              <a:rPr lang="en-US" altLang="zh-TW" sz="2400" dirty="0" smtClean="0">
                <a:ea typeface="新細明體" charset="-120"/>
                <a:cs typeface="Times New Roman" pitchFamily="18" charset="0"/>
              </a:rPr>
            </a:b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(</a:t>
            </a:r>
            <a:r>
              <a:rPr lang="en-US" altLang="zh-TW" sz="2400" b="1" i="1" dirty="0" err="1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hkil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) = </a:t>
            </a:r>
          </a:p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7092950" y="3068638"/>
            <a:ext cx="1689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0">
                <a:ea typeface="新細明體" charset="-120"/>
              </a:rPr>
              <a:t>Figure 3.15 a&amp;b</a:t>
            </a:r>
          </a:p>
        </p:txBody>
      </p:sp>
      <p:pic>
        <p:nvPicPr>
          <p:cNvPr id="5223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836613"/>
            <a:ext cx="2928937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8999"/>
            <a:ext cx="4349444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5508104" y="4653136"/>
            <a:ext cx="936104" cy="14401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直線單箭頭接點 5"/>
          <p:cNvCxnSpPr/>
          <p:nvPr/>
        </p:nvCxnSpPr>
        <p:spPr bwMode="auto">
          <a:xfrm flipH="1">
            <a:off x="5976156" y="3861048"/>
            <a:ext cx="122494" cy="9361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文字方塊 6"/>
          <p:cNvSpPr txBox="1"/>
          <p:nvPr/>
        </p:nvSpPr>
        <p:spPr>
          <a:xfrm>
            <a:off x="5796136" y="6525344"/>
            <a:ext cx="3770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+1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003761" y="5908120"/>
                <a:ext cx="1056071" cy="4012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𝟏𝟎</m:t>
                      </m:r>
                      <m:acc>
                        <m:accPr>
                          <m:chr m:val="̅"/>
                          <m:ctrlP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acc>
                      <m:r>
                        <a:rPr lang="en-US" altLang="zh-TW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altLang="zh-TW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761" y="5908120"/>
                <a:ext cx="1056071" cy="401200"/>
              </a:xfrm>
              <a:prstGeom prst="rect">
                <a:avLst/>
              </a:prstGeom>
              <a:blipFill rotWithShape="1">
                <a:blip r:embed="rId5"/>
                <a:stretch>
                  <a:fillRect l="-578" r="-8092" b="-151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Directions in HCP Unit Cells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72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Indicated by 4 indices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[</a:t>
            </a:r>
            <a:r>
              <a:rPr lang="en-US" altLang="zh-TW" sz="2400" b="1" i="1" dirty="0" err="1" smtClean="0">
                <a:solidFill>
                  <a:srgbClr val="0000FF"/>
                </a:solidFill>
                <a:ea typeface="新細明體" charset="-120"/>
              </a:rPr>
              <a:t>uvtw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]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 eaLnBrk="1" hangingPunct="1"/>
            <a:r>
              <a:rPr lang="en-US" altLang="zh-TW" sz="2400" i="1" dirty="0" smtClean="0">
                <a:ea typeface="新細明體" charset="-120"/>
              </a:rPr>
              <a:t>u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i="1" dirty="0" smtClean="0">
                <a:ea typeface="新細明體" charset="-120"/>
              </a:rPr>
              <a:t>v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i="1" dirty="0" smtClean="0">
                <a:ea typeface="新細明體" charset="-120"/>
              </a:rPr>
              <a:t>t</a:t>
            </a:r>
            <a:r>
              <a:rPr lang="en-US" altLang="zh-TW" sz="2400" dirty="0" smtClean="0">
                <a:ea typeface="新細明體" charset="-120"/>
              </a:rPr>
              <a:t> and </a:t>
            </a:r>
            <a:r>
              <a:rPr lang="en-US" altLang="zh-TW" sz="2400" i="1" dirty="0" smtClean="0">
                <a:ea typeface="新細明體" charset="-120"/>
              </a:rPr>
              <a:t>w</a:t>
            </a:r>
            <a:r>
              <a:rPr lang="en-US" altLang="zh-TW" sz="2400" dirty="0" smtClean="0">
                <a:ea typeface="新細明體" charset="-120"/>
              </a:rPr>
              <a:t> are lattice vectors in 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baseline="-25000" dirty="0" smtClean="0">
                <a:ea typeface="新細明體" charset="-120"/>
              </a:rPr>
              <a:t>1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baseline="-25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baseline="-25000" dirty="0" smtClean="0">
                <a:ea typeface="新細明體" charset="-120"/>
              </a:rPr>
              <a:t>3</a:t>
            </a:r>
            <a:r>
              <a:rPr lang="en-US" altLang="zh-TW" sz="2400" dirty="0" smtClean="0">
                <a:ea typeface="新細明體" charset="-120"/>
              </a:rPr>
              <a:t> and </a:t>
            </a:r>
            <a:r>
              <a:rPr lang="en-US" altLang="zh-TW" sz="2400" i="1" dirty="0" smtClean="0">
                <a:ea typeface="新細明體" charset="-120"/>
              </a:rPr>
              <a:t>c</a:t>
            </a:r>
            <a:r>
              <a:rPr lang="en-US" altLang="zh-TW" sz="2400" dirty="0" smtClean="0">
                <a:ea typeface="新細明體" charset="-120"/>
              </a:rPr>
              <a:t> directions respectively. </a:t>
            </a:r>
            <a:r>
              <a:rPr lang="en-US" altLang="zh-TW" sz="2400" i="1" dirty="0" smtClean="0">
                <a:solidFill>
                  <a:srgbClr val="FF0000"/>
                </a:solidFill>
                <a:ea typeface="新細明體" charset="-120"/>
              </a:rPr>
              <a:t>u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+ </a:t>
            </a:r>
            <a:r>
              <a:rPr lang="en-US" altLang="zh-TW" sz="2400" i="1" dirty="0" smtClean="0">
                <a:solidFill>
                  <a:srgbClr val="FF0000"/>
                </a:solidFill>
                <a:ea typeface="新細明體" charset="-120"/>
              </a:rPr>
              <a:t>v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+ </a:t>
            </a:r>
            <a:r>
              <a:rPr lang="en-US" altLang="zh-TW" sz="2400" i="1" dirty="0" smtClean="0">
                <a:solidFill>
                  <a:srgbClr val="FF0000"/>
                </a:solidFill>
                <a:ea typeface="新細明體" charset="-120"/>
              </a:rPr>
              <a:t>t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  = 0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Example: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For 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baseline="-25000" dirty="0" smtClean="0">
                <a:ea typeface="新細明體" charset="-120"/>
              </a:rPr>
              <a:t>1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baseline="-25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baseline="-25000" dirty="0" smtClean="0">
                <a:ea typeface="新細明體" charset="-120"/>
              </a:rPr>
              <a:t>3</a:t>
            </a:r>
            <a:r>
              <a:rPr lang="en-US" altLang="zh-TW" sz="2400" dirty="0" smtClean="0">
                <a:ea typeface="新細明體" charset="-120"/>
              </a:rPr>
              <a:t> directions, the direction indices are</a:t>
            </a:r>
          </a:p>
          <a:p>
            <a:pPr marL="0" indent="0" eaLnBrk="1" hangingPunct="1">
              <a:buNone/>
            </a:pPr>
            <a:r>
              <a:rPr lang="en-US" altLang="zh-TW" sz="2400" dirty="0" smtClean="0">
                <a:ea typeface="新細明體" charset="-120"/>
              </a:rPr>
              <a:t>     [ 2 1 1 0], [1 2 1 0] and [ 1 1 2 0] respectively. 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1547664" y="2996952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1776264" y="2996952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2547392" y="2996952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2987824" y="2996952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4263008" y="2996952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4491608" y="2996952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226" name="群組 225"/>
          <p:cNvGrpSpPr/>
          <p:nvPr/>
        </p:nvGrpSpPr>
        <p:grpSpPr>
          <a:xfrm>
            <a:off x="851398" y="3429000"/>
            <a:ext cx="3988309" cy="3429000"/>
            <a:chOff x="851398" y="3429000"/>
            <a:chExt cx="3988309" cy="3429000"/>
          </a:xfrm>
        </p:grpSpPr>
        <p:sp>
          <p:nvSpPr>
            <p:cNvPr id="6" name="六邊形 5"/>
            <p:cNvSpPr/>
            <p:nvPr/>
          </p:nvSpPr>
          <p:spPr bwMode="auto">
            <a:xfrm>
              <a:off x="1596008" y="3933056"/>
              <a:ext cx="2667000" cy="2496318"/>
            </a:xfrm>
            <a:prstGeom prst="hexagon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" name="直線接點 7"/>
            <p:cNvCxnSpPr>
              <a:stCxn id="6" idx="4"/>
              <a:endCxn id="6" idx="1"/>
            </p:cNvCxnSpPr>
            <p:nvPr/>
          </p:nvCxnSpPr>
          <p:spPr bwMode="auto">
            <a:xfrm>
              <a:off x="2220088" y="3933057"/>
              <a:ext cx="1418841" cy="24963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線接點 9"/>
            <p:cNvCxnSpPr>
              <a:stCxn id="6" idx="5"/>
              <a:endCxn id="6" idx="2"/>
            </p:cNvCxnSpPr>
            <p:nvPr/>
          </p:nvCxnSpPr>
          <p:spPr bwMode="auto">
            <a:xfrm flipH="1">
              <a:off x="2220088" y="3933057"/>
              <a:ext cx="1418841" cy="24963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直線接點 11"/>
            <p:cNvCxnSpPr>
              <a:stCxn id="6" idx="3"/>
              <a:endCxn id="6" idx="0"/>
            </p:cNvCxnSpPr>
            <p:nvPr/>
          </p:nvCxnSpPr>
          <p:spPr bwMode="auto">
            <a:xfrm>
              <a:off x="1596008" y="5181215"/>
              <a:ext cx="2667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322" name="直線接點 53321"/>
            <p:cNvCxnSpPr/>
            <p:nvPr/>
          </p:nvCxnSpPr>
          <p:spPr bwMode="auto">
            <a:xfrm>
              <a:off x="2699792" y="3933056"/>
              <a:ext cx="1152128" cy="2088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326" name="直線接點 53325"/>
            <p:cNvCxnSpPr/>
            <p:nvPr/>
          </p:nvCxnSpPr>
          <p:spPr bwMode="auto">
            <a:xfrm>
              <a:off x="3203848" y="3933056"/>
              <a:ext cx="864096" cy="16442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340" name="直線接點 53339"/>
            <p:cNvCxnSpPr/>
            <p:nvPr/>
          </p:nvCxnSpPr>
          <p:spPr bwMode="auto">
            <a:xfrm>
              <a:off x="1824608" y="4725144"/>
              <a:ext cx="875184" cy="17042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直線接點 101"/>
            <p:cNvCxnSpPr/>
            <p:nvPr/>
          </p:nvCxnSpPr>
          <p:spPr bwMode="auto">
            <a:xfrm>
              <a:off x="2060448" y="4321001"/>
              <a:ext cx="1143400" cy="21083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直線接點 103"/>
            <p:cNvCxnSpPr/>
            <p:nvPr/>
          </p:nvCxnSpPr>
          <p:spPr bwMode="auto">
            <a:xfrm>
              <a:off x="1824608" y="4755157"/>
              <a:ext cx="226003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直線接點 105"/>
            <p:cNvCxnSpPr/>
            <p:nvPr/>
          </p:nvCxnSpPr>
          <p:spPr bwMode="auto">
            <a:xfrm>
              <a:off x="2060448" y="4293096"/>
              <a:ext cx="17914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直線接點 112"/>
            <p:cNvCxnSpPr/>
            <p:nvPr/>
          </p:nvCxnSpPr>
          <p:spPr bwMode="auto">
            <a:xfrm flipH="1">
              <a:off x="1824608" y="5577258"/>
              <a:ext cx="224333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直線接點 121"/>
            <p:cNvCxnSpPr/>
            <p:nvPr/>
          </p:nvCxnSpPr>
          <p:spPr bwMode="auto">
            <a:xfrm>
              <a:off x="2060448" y="6021288"/>
              <a:ext cx="179147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直線接點 124"/>
            <p:cNvCxnSpPr/>
            <p:nvPr/>
          </p:nvCxnSpPr>
          <p:spPr bwMode="auto">
            <a:xfrm flipH="1">
              <a:off x="2699792" y="4293096"/>
              <a:ext cx="1152128" cy="21362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344" name="直線接點 53343"/>
            <p:cNvCxnSpPr/>
            <p:nvPr/>
          </p:nvCxnSpPr>
          <p:spPr bwMode="auto">
            <a:xfrm flipH="1">
              <a:off x="3203848" y="4755157"/>
              <a:ext cx="864096" cy="16742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346" name="直線接點 53345"/>
            <p:cNvCxnSpPr/>
            <p:nvPr/>
          </p:nvCxnSpPr>
          <p:spPr bwMode="auto">
            <a:xfrm flipH="1">
              <a:off x="2060448" y="3933056"/>
              <a:ext cx="1143400" cy="20882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348" name="直線接點 53347"/>
            <p:cNvCxnSpPr/>
            <p:nvPr/>
          </p:nvCxnSpPr>
          <p:spPr bwMode="auto">
            <a:xfrm flipH="1">
              <a:off x="1824608" y="3933057"/>
              <a:ext cx="875184" cy="16442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350" name="直線接點 53349"/>
            <p:cNvCxnSpPr>
              <a:endCxn id="6" idx="0"/>
            </p:cNvCxnSpPr>
            <p:nvPr/>
          </p:nvCxnSpPr>
          <p:spPr bwMode="auto">
            <a:xfrm>
              <a:off x="2946276" y="5181215"/>
              <a:ext cx="131673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直線接點 166"/>
            <p:cNvCxnSpPr>
              <a:endCxn id="6" idx="1"/>
            </p:cNvCxnSpPr>
            <p:nvPr/>
          </p:nvCxnSpPr>
          <p:spPr bwMode="auto">
            <a:xfrm flipV="1">
              <a:off x="2256098" y="6429373"/>
              <a:ext cx="1382831" cy="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353" name="直線接點 53352"/>
            <p:cNvCxnSpPr>
              <a:endCxn id="6" idx="2"/>
            </p:cNvCxnSpPr>
            <p:nvPr/>
          </p:nvCxnSpPr>
          <p:spPr bwMode="auto">
            <a:xfrm flipH="1">
              <a:off x="2220088" y="5181215"/>
              <a:ext cx="727425" cy="124815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直線接點 170"/>
            <p:cNvCxnSpPr>
              <a:endCxn id="6" idx="1"/>
            </p:cNvCxnSpPr>
            <p:nvPr/>
          </p:nvCxnSpPr>
          <p:spPr bwMode="auto">
            <a:xfrm flipH="1">
              <a:off x="3638929" y="5170611"/>
              <a:ext cx="624080" cy="125876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356" name="直線單箭頭接點 53355"/>
            <p:cNvCxnSpPr/>
            <p:nvPr/>
          </p:nvCxnSpPr>
          <p:spPr bwMode="auto">
            <a:xfrm flipH="1">
              <a:off x="1977008" y="6429375"/>
              <a:ext cx="243080" cy="42862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358" name="直線單箭頭接點 53357"/>
            <p:cNvCxnSpPr/>
            <p:nvPr/>
          </p:nvCxnSpPr>
          <p:spPr bwMode="auto">
            <a:xfrm>
              <a:off x="4339208" y="5181215"/>
              <a:ext cx="44881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362" name="直線單箭頭接點 53361"/>
            <p:cNvCxnSpPr/>
            <p:nvPr/>
          </p:nvCxnSpPr>
          <p:spPr bwMode="auto">
            <a:xfrm flipV="1">
              <a:off x="3638929" y="3573016"/>
              <a:ext cx="212991" cy="3600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364" name="直線單箭頭接點 53363"/>
            <p:cNvCxnSpPr>
              <a:stCxn id="6" idx="1"/>
            </p:cNvCxnSpPr>
            <p:nvPr/>
          </p:nvCxnSpPr>
          <p:spPr bwMode="auto">
            <a:xfrm>
              <a:off x="3638929" y="6429373"/>
              <a:ext cx="212991" cy="4286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368" name="直線單箭頭接點 53367"/>
            <p:cNvCxnSpPr/>
            <p:nvPr/>
          </p:nvCxnSpPr>
          <p:spPr bwMode="auto">
            <a:xfrm flipH="1" flipV="1">
              <a:off x="1900808" y="3429000"/>
              <a:ext cx="319280" cy="5040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373" name="直線單箭頭接點 53372"/>
            <p:cNvCxnSpPr/>
            <p:nvPr/>
          </p:nvCxnSpPr>
          <p:spPr bwMode="auto">
            <a:xfrm flipH="1">
              <a:off x="1187624" y="5181215"/>
              <a:ext cx="40838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374" name="文字方塊 53373"/>
            <p:cNvSpPr txBox="1"/>
            <p:nvPr/>
          </p:nvSpPr>
          <p:spPr>
            <a:xfrm>
              <a:off x="1507854" y="6237312"/>
              <a:ext cx="615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i="1" dirty="0" smtClean="0"/>
                <a:t>+a</a:t>
              </a:r>
              <a:r>
                <a:rPr lang="en-US" altLang="zh-TW" sz="2400" baseline="-25000" dirty="0" smtClean="0"/>
                <a:t>1</a:t>
              </a:r>
              <a:endParaRPr lang="zh-TW" altLang="en-US" sz="2400" baseline="-25000" dirty="0"/>
            </a:p>
          </p:txBody>
        </p:sp>
        <p:sp>
          <p:nvSpPr>
            <p:cNvPr id="193" name="文字方塊 192"/>
            <p:cNvSpPr txBox="1"/>
            <p:nvPr/>
          </p:nvSpPr>
          <p:spPr>
            <a:xfrm>
              <a:off x="3707904" y="3559968"/>
              <a:ext cx="60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i="1" dirty="0">
                  <a:sym typeface="Symbol"/>
                </a:rPr>
                <a:t></a:t>
              </a:r>
              <a:r>
                <a:rPr lang="en-US" altLang="zh-TW" sz="2400" i="1" dirty="0" smtClean="0"/>
                <a:t>a</a:t>
              </a:r>
              <a:r>
                <a:rPr lang="en-US" altLang="zh-TW" sz="2400" baseline="-25000" dirty="0" smtClean="0"/>
                <a:t>1</a:t>
              </a:r>
              <a:endParaRPr lang="zh-TW" altLang="en-US" sz="2400" baseline="-25000" dirty="0"/>
            </a:p>
          </p:txBody>
        </p:sp>
        <p:sp>
          <p:nvSpPr>
            <p:cNvPr id="194" name="文字方塊 193"/>
            <p:cNvSpPr txBox="1"/>
            <p:nvPr/>
          </p:nvSpPr>
          <p:spPr>
            <a:xfrm>
              <a:off x="3707904" y="6279703"/>
              <a:ext cx="60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i="1" dirty="0">
                  <a:sym typeface="Symbol"/>
                </a:rPr>
                <a:t></a:t>
              </a:r>
              <a:r>
                <a:rPr lang="en-US" altLang="zh-TW" sz="2400" i="1" dirty="0" smtClean="0"/>
                <a:t>a</a:t>
              </a:r>
              <a:r>
                <a:rPr lang="en-US" altLang="zh-TW" sz="2400" baseline="-25000" dirty="0" smtClean="0"/>
                <a:t>3</a:t>
              </a:r>
              <a:endParaRPr lang="zh-TW" altLang="en-US" sz="2400" baseline="-25000" dirty="0"/>
            </a:p>
          </p:txBody>
        </p:sp>
        <p:sp>
          <p:nvSpPr>
            <p:cNvPr id="195" name="文字方塊 194"/>
            <p:cNvSpPr txBox="1"/>
            <p:nvPr/>
          </p:nvSpPr>
          <p:spPr>
            <a:xfrm>
              <a:off x="2051720" y="3429000"/>
              <a:ext cx="615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i="1" dirty="0" smtClean="0">
                  <a:solidFill>
                    <a:srgbClr val="FF0000"/>
                  </a:solidFill>
                  <a:sym typeface="Symbol"/>
                </a:rPr>
                <a:t>+</a:t>
              </a:r>
              <a:r>
                <a:rPr lang="en-US" altLang="zh-TW" sz="2400" i="1" dirty="0" smtClean="0">
                  <a:solidFill>
                    <a:srgbClr val="FF0000"/>
                  </a:solidFill>
                </a:rPr>
                <a:t>a</a:t>
              </a:r>
              <a:r>
                <a:rPr lang="en-US" altLang="zh-TW" sz="2400" baseline="-25000" dirty="0" smtClean="0">
                  <a:solidFill>
                    <a:srgbClr val="FF0000"/>
                  </a:solidFill>
                </a:rPr>
                <a:t>3</a:t>
              </a:r>
              <a:endParaRPr lang="zh-TW" alt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96" name="文字方塊 195"/>
            <p:cNvSpPr txBox="1"/>
            <p:nvPr/>
          </p:nvSpPr>
          <p:spPr>
            <a:xfrm>
              <a:off x="4223833" y="4695527"/>
              <a:ext cx="615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i="1" dirty="0" smtClean="0"/>
                <a:t>+a</a:t>
              </a:r>
              <a:r>
                <a:rPr lang="en-US" altLang="zh-TW" sz="2400" baseline="-25000" dirty="0" smtClean="0"/>
                <a:t>2</a:t>
              </a:r>
              <a:endParaRPr lang="zh-TW" altLang="en-US" sz="2400" baseline="-25000" dirty="0"/>
            </a:p>
          </p:txBody>
        </p:sp>
        <p:sp>
          <p:nvSpPr>
            <p:cNvPr id="197" name="文字方塊 196"/>
            <p:cNvSpPr txBox="1"/>
            <p:nvPr/>
          </p:nvSpPr>
          <p:spPr>
            <a:xfrm>
              <a:off x="851398" y="5085184"/>
              <a:ext cx="60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i="1" dirty="0" smtClean="0">
                  <a:sym typeface="Symbol"/>
                </a:rPr>
                <a:t></a:t>
              </a:r>
              <a:r>
                <a:rPr lang="en-US" altLang="zh-TW" sz="2400" i="1" dirty="0" smtClean="0"/>
                <a:t>a</a:t>
              </a:r>
              <a:r>
                <a:rPr lang="en-US" altLang="zh-TW" sz="2400" baseline="-25000" dirty="0" smtClean="0"/>
                <a:t>2</a:t>
              </a:r>
              <a:endParaRPr lang="zh-TW" altLang="en-US" sz="2400" baseline="-25000" dirty="0"/>
            </a:p>
          </p:txBody>
        </p:sp>
        <p:cxnSp>
          <p:nvCxnSpPr>
            <p:cNvPr id="162" name="直線接點 161"/>
            <p:cNvCxnSpPr/>
            <p:nvPr/>
          </p:nvCxnSpPr>
          <p:spPr bwMode="auto">
            <a:xfrm flipV="1">
              <a:off x="2929508" y="4755157"/>
              <a:ext cx="274340" cy="42605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直線接點 163"/>
            <p:cNvCxnSpPr/>
            <p:nvPr/>
          </p:nvCxnSpPr>
          <p:spPr bwMode="auto">
            <a:xfrm flipH="1" flipV="1">
              <a:off x="2699792" y="4755157"/>
              <a:ext cx="504056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直線接點 165"/>
            <p:cNvCxnSpPr>
              <a:stCxn id="6" idx="4"/>
            </p:cNvCxnSpPr>
            <p:nvPr/>
          </p:nvCxnSpPr>
          <p:spPr bwMode="auto">
            <a:xfrm>
              <a:off x="2220088" y="3933057"/>
              <a:ext cx="479704" cy="8221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9" name="文字方塊 228"/>
            <p:cNvSpPr txBox="1"/>
            <p:nvPr/>
          </p:nvSpPr>
          <p:spPr>
            <a:xfrm>
              <a:off x="3059832" y="4787860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800" i="1" dirty="0">
                  <a:solidFill>
                    <a:srgbClr val="006600"/>
                  </a:solidFill>
                  <a:sym typeface="Symbol"/>
                </a:rPr>
                <a:t></a:t>
              </a:r>
              <a:r>
                <a:rPr lang="en-US" altLang="zh-TW" sz="1800" i="1" dirty="0" smtClean="0">
                  <a:solidFill>
                    <a:srgbClr val="006600"/>
                  </a:solidFill>
                </a:rPr>
                <a:t>a</a:t>
              </a:r>
              <a:r>
                <a:rPr lang="en-US" altLang="zh-TW" sz="1800" baseline="-25000" dirty="0" smtClean="0">
                  <a:solidFill>
                    <a:srgbClr val="006600"/>
                  </a:solidFill>
                </a:rPr>
                <a:t>1</a:t>
              </a:r>
              <a:endParaRPr lang="zh-TW" altLang="en-US" sz="1800" baseline="-25000" dirty="0">
                <a:solidFill>
                  <a:srgbClr val="006600"/>
                </a:solidFill>
              </a:endParaRPr>
            </a:p>
          </p:txBody>
        </p:sp>
        <p:sp>
          <p:nvSpPr>
            <p:cNvPr id="230" name="文字方塊 229"/>
            <p:cNvSpPr txBox="1"/>
            <p:nvPr/>
          </p:nvSpPr>
          <p:spPr>
            <a:xfrm>
              <a:off x="2704352" y="4418528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800" i="1" dirty="0" smtClean="0">
                  <a:solidFill>
                    <a:srgbClr val="0033CC"/>
                  </a:solidFill>
                  <a:sym typeface="Symbol"/>
                </a:rPr>
                <a:t></a:t>
              </a:r>
              <a:r>
                <a:rPr lang="en-US" altLang="zh-TW" sz="1800" i="1" dirty="0" smtClean="0">
                  <a:solidFill>
                    <a:srgbClr val="0033CC"/>
                  </a:solidFill>
                </a:rPr>
                <a:t>a</a:t>
              </a:r>
              <a:r>
                <a:rPr lang="en-US" altLang="zh-TW" sz="1800" baseline="-25000" dirty="0" smtClean="0">
                  <a:solidFill>
                    <a:srgbClr val="0033CC"/>
                  </a:solidFill>
                </a:rPr>
                <a:t>2</a:t>
              </a:r>
              <a:endParaRPr lang="zh-TW" altLang="en-US" sz="1800" baseline="-25000" dirty="0">
                <a:solidFill>
                  <a:srgbClr val="0033CC"/>
                </a:solidFill>
              </a:endParaRPr>
            </a:p>
          </p:txBody>
        </p:sp>
        <p:sp>
          <p:nvSpPr>
            <p:cNvPr id="231" name="文字方塊 230"/>
            <p:cNvSpPr txBox="1"/>
            <p:nvPr/>
          </p:nvSpPr>
          <p:spPr>
            <a:xfrm>
              <a:off x="2411760" y="4149080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800" i="1" dirty="0" smtClean="0">
                  <a:sym typeface="Symbol"/>
                </a:rPr>
                <a:t>+2</a:t>
              </a:r>
              <a:r>
                <a:rPr lang="en-US" altLang="zh-TW" sz="1800" i="1" dirty="0" smtClean="0"/>
                <a:t>a</a:t>
              </a:r>
              <a:r>
                <a:rPr lang="en-US" altLang="zh-TW" sz="1800" baseline="-25000" dirty="0" smtClean="0"/>
                <a:t>3</a:t>
              </a:r>
              <a:endParaRPr lang="zh-TW" altLang="en-US" sz="1800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文字方塊 223"/>
                <p:cNvSpPr txBox="1"/>
                <p:nvPr/>
              </p:nvSpPr>
              <p:spPr>
                <a:xfrm>
                  <a:off x="997890" y="3501008"/>
                  <a:ext cx="1008112" cy="401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acc>
                          <m:accPr>
                            <m:chr m:val="̅"/>
                            <m:ctrlP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𝟏𝟏</m:t>
                            </m:r>
                          </m:e>
                        </m:acc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</m:t>
                        </m:r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4" name="文字方塊 2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890" y="3501008"/>
                  <a:ext cx="1008112" cy="4012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12" r="-1818"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2240377" y="6484569"/>
                <a:ext cx="1043876" cy="4012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̅"/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e>
                      </m:acc>
                      <m:r>
                        <a:rPr lang="en-US" altLang="zh-TW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altLang="zh-TW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377" y="6484569"/>
                <a:ext cx="1043876" cy="40120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4223833" y="5260048"/>
                <a:ext cx="1043876" cy="4012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acc>
                        <m:accPr>
                          <m:chr m:val="̅"/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acc>
                      <m:r>
                        <a:rPr lang="en-US" altLang="zh-TW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̅"/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acc>
                      <m:r>
                        <a:rPr lang="en-US" altLang="zh-TW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altLang="zh-TW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833" y="5260048"/>
                <a:ext cx="1043876" cy="401200"/>
              </a:xfrm>
              <a:prstGeom prst="rect">
                <a:avLst/>
              </a:prstGeom>
              <a:blipFill rotWithShape="1">
                <a:blip r:embed="rId6"/>
                <a:stretch>
                  <a:fillRect r="-8772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899592" y="3861048"/>
                <a:ext cx="1008112" cy="401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[</m:t>
                      </m:r>
                      <m:acc>
                        <m:accPr>
                          <m:chr m:val="̅"/>
                          <m:ctrlP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𝟏𝟏</m:t>
                          </m:r>
                        </m:e>
                      </m:acc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861048"/>
                <a:ext cx="1008112" cy="401200"/>
              </a:xfrm>
              <a:prstGeom prst="rect">
                <a:avLst/>
              </a:prstGeom>
              <a:blipFill rotWithShape="1"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4211960" y="5620088"/>
                <a:ext cx="88998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smtClean="0">
                          <a:solidFill>
                            <a:srgbClr val="0000FF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𝟎𝟏𝟎</m:t>
                      </m:r>
                      <m:r>
                        <a:rPr lang="en-US" altLang="zh-TW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620088"/>
                <a:ext cx="889987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873701" y="6413266"/>
                <a:ext cx="8899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smtClean="0">
                          <a:solidFill>
                            <a:srgbClr val="0000FF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𝟏𝟎𝟎</m:t>
                      </m:r>
                      <m:r>
                        <a:rPr lang="en-US" altLang="zh-TW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01" y="6413266"/>
                <a:ext cx="889987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685" b="-151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1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0"/>
          <a:stretch/>
        </p:blipFill>
        <p:spPr bwMode="auto">
          <a:xfrm>
            <a:off x="5270761" y="3835598"/>
            <a:ext cx="303998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群組 124"/>
          <p:cNvGrpSpPr/>
          <p:nvPr/>
        </p:nvGrpSpPr>
        <p:grpSpPr>
          <a:xfrm>
            <a:off x="1208088" y="479904"/>
            <a:ext cx="7292975" cy="6151084"/>
            <a:chOff x="1208088" y="479904"/>
            <a:chExt cx="7292975" cy="6151084"/>
          </a:xfrm>
        </p:grpSpPr>
        <p:cxnSp>
          <p:nvCxnSpPr>
            <p:cNvPr id="103" name="直線單箭頭接點 102"/>
            <p:cNvCxnSpPr/>
            <p:nvPr/>
          </p:nvCxnSpPr>
          <p:spPr bwMode="auto">
            <a:xfrm flipV="1">
              <a:off x="4515036" y="1427076"/>
              <a:ext cx="1495958" cy="381341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直線接點 13"/>
            <p:cNvCxnSpPr/>
            <p:nvPr/>
          </p:nvCxnSpPr>
          <p:spPr bwMode="auto">
            <a:xfrm>
              <a:off x="3059832" y="2780928"/>
              <a:ext cx="0" cy="309634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直線接點 14"/>
            <p:cNvCxnSpPr/>
            <p:nvPr/>
          </p:nvCxnSpPr>
          <p:spPr bwMode="auto">
            <a:xfrm>
              <a:off x="6804248" y="2132856"/>
              <a:ext cx="0" cy="309634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線接點 15"/>
            <p:cNvCxnSpPr/>
            <p:nvPr/>
          </p:nvCxnSpPr>
          <p:spPr bwMode="auto">
            <a:xfrm>
              <a:off x="5292080" y="2780928"/>
              <a:ext cx="0" cy="309634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直線接點 17"/>
            <p:cNvCxnSpPr/>
            <p:nvPr/>
          </p:nvCxnSpPr>
          <p:spPr bwMode="auto">
            <a:xfrm>
              <a:off x="3059832" y="2780928"/>
              <a:ext cx="223224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線接點 18"/>
            <p:cNvCxnSpPr/>
            <p:nvPr/>
          </p:nvCxnSpPr>
          <p:spPr bwMode="auto">
            <a:xfrm>
              <a:off x="3059832" y="5877272"/>
              <a:ext cx="223224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直線接點 22"/>
            <p:cNvCxnSpPr/>
            <p:nvPr/>
          </p:nvCxnSpPr>
          <p:spPr bwMode="auto">
            <a:xfrm flipV="1">
              <a:off x="3059832" y="2132856"/>
              <a:ext cx="1512168" cy="6480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直線接點 31"/>
            <p:cNvCxnSpPr/>
            <p:nvPr/>
          </p:nvCxnSpPr>
          <p:spPr bwMode="auto">
            <a:xfrm>
              <a:off x="4572000" y="2132856"/>
              <a:ext cx="223224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直線接點 35"/>
            <p:cNvCxnSpPr/>
            <p:nvPr/>
          </p:nvCxnSpPr>
          <p:spPr bwMode="auto">
            <a:xfrm flipV="1">
              <a:off x="5292080" y="5228642"/>
              <a:ext cx="1512168" cy="6480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直線接點 36"/>
            <p:cNvCxnSpPr/>
            <p:nvPr/>
          </p:nvCxnSpPr>
          <p:spPr bwMode="auto">
            <a:xfrm flipV="1">
              <a:off x="5292080" y="2132856"/>
              <a:ext cx="1512168" cy="6480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直線接點 37"/>
            <p:cNvCxnSpPr/>
            <p:nvPr/>
          </p:nvCxnSpPr>
          <p:spPr bwMode="auto">
            <a:xfrm flipV="1">
              <a:off x="2303748" y="1427076"/>
              <a:ext cx="1512168" cy="6480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直線接點 38"/>
            <p:cNvCxnSpPr/>
            <p:nvPr/>
          </p:nvCxnSpPr>
          <p:spPr bwMode="auto">
            <a:xfrm flipV="1">
              <a:off x="2303748" y="4551226"/>
              <a:ext cx="1512168" cy="6480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直線接點 40"/>
            <p:cNvCxnSpPr/>
            <p:nvPr/>
          </p:nvCxnSpPr>
          <p:spPr bwMode="auto">
            <a:xfrm>
              <a:off x="2303748" y="2075148"/>
              <a:ext cx="756084" cy="7057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直線接點 41"/>
            <p:cNvCxnSpPr/>
            <p:nvPr/>
          </p:nvCxnSpPr>
          <p:spPr bwMode="auto">
            <a:xfrm>
              <a:off x="3815916" y="1427076"/>
              <a:ext cx="756084" cy="7057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直線接點 42"/>
            <p:cNvCxnSpPr/>
            <p:nvPr/>
          </p:nvCxnSpPr>
          <p:spPr bwMode="auto">
            <a:xfrm>
              <a:off x="6048164" y="1427076"/>
              <a:ext cx="756084" cy="7057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線接點 43"/>
            <p:cNvCxnSpPr/>
            <p:nvPr/>
          </p:nvCxnSpPr>
          <p:spPr bwMode="auto">
            <a:xfrm>
              <a:off x="3815916" y="1423170"/>
              <a:ext cx="223224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直線接點 44"/>
            <p:cNvCxnSpPr/>
            <p:nvPr/>
          </p:nvCxnSpPr>
          <p:spPr bwMode="auto">
            <a:xfrm>
              <a:off x="2303748" y="2099506"/>
              <a:ext cx="0" cy="30997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直線接點 45"/>
            <p:cNvCxnSpPr/>
            <p:nvPr/>
          </p:nvCxnSpPr>
          <p:spPr bwMode="auto">
            <a:xfrm>
              <a:off x="4535996" y="2160662"/>
              <a:ext cx="0" cy="30963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直線接點 46"/>
            <p:cNvCxnSpPr/>
            <p:nvPr/>
          </p:nvCxnSpPr>
          <p:spPr bwMode="auto">
            <a:xfrm>
              <a:off x="3815916" y="1423170"/>
              <a:ext cx="0" cy="3157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直線接點 47"/>
            <p:cNvCxnSpPr/>
            <p:nvPr/>
          </p:nvCxnSpPr>
          <p:spPr bwMode="auto">
            <a:xfrm flipH="1">
              <a:off x="6012160" y="1427076"/>
              <a:ext cx="36004" cy="315349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直線接點 48"/>
            <p:cNvCxnSpPr/>
            <p:nvPr/>
          </p:nvCxnSpPr>
          <p:spPr bwMode="auto">
            <a:xfrm flipV="1">
              <a:off x="3059832" y="5216810"/>
              <a:ext cx="1512168" cy="64807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直線接點 50"/>
            <p:cNvCxnSpPr/>
            <p:nvPr/>
          </p:nvCxnSpPr>
          <p:spPr bwMode="auto">
            <a:xfrm flipV="1">
              <a:off x="4583224" y="3861048"/>
              <a:ext cx="2941104" cy="13675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直線接點 52"/>
            <p:cNvCxnSpPr/>
            <p:nvPr/>
          </p:nvCxnSpPr>
          <p:spPr bwMode="auto">
            <a:xfrm>
              <a:off x="2303748" y="5159102"/>
              <a:ext cx="756084" cy="7057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直線接點 53"/>
            <p:cNvCxnSpPr/>
            <p:nvPr/>
          </p:nvCxnSpPr>
          <p:spPr bwMode="auto">
            <a:xfrm>
              <a:off x="6010994" y="4580570"/>
              <a:ext cx="766564" cy="6599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線接點 54"/>
            <p:cNvCxnSpPr/>
            <p:nvPr/>
          </p:nvCxnSpPr>
          <p:spPr bwMode="auto">
            <a:xfrm>
              <a:off x="4535996" y="5240492"/>
              <a:ext cx="1260140" cy="10688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直線接點 55"/>
            <p:cNvCxnSpPr/>
            <p:nvPr/>
          </p:nvCxnSpPr>
          <p:spPr bwMode="auto">
            <a:xfrm>
              <a:off x="3758952" y="4523420"/>
              <a:ext cx="756084" cy="70578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直線接點 56"/>
            <p:cNvCxnSpPr/>
            <p:nvPr/>
          </p:nvCxnSpPr>
          <p:spPr bwMode="auto">
            <a:xfrm>
              <a:off x="3779912" y="4580570"/>
              <a:ext cx="223224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直線接點 57"/>
            <p:cNvCxnSpPr/>
            <p:nvPr/>
          </p:nvCxnSpPr>
          <p:spPr bwMode="auto">
            <a:xfrm>
              <a:off x="1763688" y="5199298"/>
              <a:ext cx="2751348" cy="293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直線接點 58"/>
            <p:cNvCxnSpPr/>
            <p:nvPr/>
          </p:nvCxnSpPr>
          <p:spPr bwMode="auto">
            <a:xfrm>
              <a:off x="4545310" y="5244430"/>
              <a:ext cx="223224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直線單箭頭接點 60"/>
            <p:cNvCxnSpPr/>
            <p:nvPr/>
          </p:nvCxnSpPr>
          <p:spPr bwMode="auto">
            <a:xfrm flipH="1">
              <a:off x="2051720" y="5877272"/>
              <a:ext cx="1008112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" name="直線單箭頭接點 61"/>
            <p:cNvCxnSpPr/>
            <p:nvPr/>
          </p:nvCxnSpPr>
          <p:spPr bwMode="auto">
            <a:xfrm>
              <a:off x="6776351" y="5240492"/>
              <a:ext cx="1180025" cy="1651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" name="直線單箭頭接點 65"/>
            <p:cNvCxnSpPr/>
            <p:nvPr/>
          </p:nvCxnSpPr>
          <p:spPr bwMode="auto">
            <a:xfrm flipH="1" flipV="1">
              <a:off x="3118402" y="3875348"/>
              <a:ext cx="676554" cy="69017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直線單箭頭接點 72"/>
            <p:cNvCxnSpPr/>
            <p:nvPr/>
          </p:nvCxnSpPr>
          <p:spPr bwMode="auto">
            <a:xfrm flipV="1">
              <a:off x="4535996" y="836712"/>
              <a:ext cx="0" cy="13239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77" name="物件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6085526"/>
                </p:ext>
              </p:extLst>
            </p:nvPr>
          </p:nvGraphicFramePr>
          <p:xfrm>
            <a:off x="2702700" y="3495923"/>
            <a:ext cx="9064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80" name="方程式" r:id="rId3" imgW="533160" imgH="228600" progId="Equation.3">
                    <p:embed/>
                  </p:oleObj>
                </mc:Choice>
                <mc:Fallback>
                  <p:oleObj name="方程式" r:id="rId3" imgW="533160" imgH="228600" progId="Equation.3">
                    <p:embed/>
                    <p:pic>
                      <p:nvPicPr>
                        <p:cNvPr id="0" name="物件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2700" y="3495923"/>
                          <a:ext cx="906463" cy="3651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物件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1846154"/>
                </p:ext>
              </p:extLst>
            </p:nvPr>
          </p:nvGraphicFramePr>
          <p:xfrm>
            <a:off x="7049913" y="5410819"/>
            <a:ext cx="9064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81" name="方程式" r:id="rId5" imgW="533160" imgH="228600" progId="Equation.3">
                    <p:embed/>
                  </p:oleObj>
                </mc:Choice>
                <mc:Fallback>
                  <p:oleObj name="方程式" r:id="rId5" imgW="533160" imgH="228600" progId="Equation.3">
                    <p:embed/>
                    <p:pic>
                      <p:nvPicPr>
                        <p:cNvPr id="0" name="物件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9913" y="5410819"/>
                          <a:ext cx="906463" cy="3651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物件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3861297"/>
                </p:ext>
              </p:extLst>
            </p:nvPr>
          </p:nvGraphicFramePr>
          <p:xfrm>
            <a:off x="2547938" y="6126163"/>
            <a:ext cx="928687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82" name="方程式" r:id="rId7" imgW="545760" imgH="228600" progId="Equation.3">
                    <p:embed/>
                  </p:oleObj>
                </mc:Choice>
                <mc:Fallback>
                  <p:oleObj name="方程式" r:id="rId7" imgW="545760" imgH="228600" progId="Equation.3">
                    <p:embed/>
                    <p:pic>
                      <p:nvPicPr>
                        <p:cNvPr id="0" name="物件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7938" y="6126163"/>
                          <a:ext cx="928687" cy="3651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物件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5852380"/>
                </p:ext>
              </p:extLst>
            </p:nvPr>
          </p:nvGraphicFramePr>
          <p:xfrm>
            <a:off x="4637584" y="855663"/>
            <a:ext cx="798512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83" name="方程式" r:id="rId9" imgW="469800" imgH="203040" progId="Equation.3">
                    <p:embed/>
                  </p:oleObj>
                </mc:Choice>
                <mc:Fallback>
                  <p:oleObj name="方程式" r:id="rId9" imgW="469800" imgH="203040" progId="Equation.3">
                    <p:embed/>
                    <p:pic>
                      <p:nvPicPr>
                        <p:cNvPr id="0" name="物件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7584" y="855663"/>
                          <a:ext cx="798512" cy="3254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物件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2494675"/>
                </p:ext>
              </p:extLst>
            </p:nvPr>
          </p:nvGraphicFramePr>
          <p:xfrm>
            <a:off x="1208088" y="4941888"/>
            <a:ext cx="67945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84" name="方程式" r:id="rId11" imgW="279360" imgH="215640" progId="Equation.3">
                    <p:embed/>
                  </p:oleObj>
                </mc:Choice>
                <mc:Fallback>
                  <p:oleObj name="方程式" r:id="rId11" imgW="279360" imgH="215640" progId="Equation.3">
                    <p:embed/>
                    <p:pic>
                      <p:nvPicPr>
                        <p:cNvPr id="0" name="物件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8088" y="4941888"/>
                          <a:ext cx="679450" cy="4953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物件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1391747"/>
                </p:ext>
              </p:extLst>
            </p:nvPr>
          </p:nvGraphicFramePr>
          <p:xfrm>
            <a:off x="7632700" y="3541713"/>
            <a:ext cx="6477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85" name="方程式" r:id="rId13" imgW="266400" imgH="215640" progId="Equation.3">
                    <p:embed/>
                  </p:oleObj>
                </mc:Choice>
                <mc:Fallback>
                  <p:oleObj name="方程式" r:id="rId13" imgW="266400" imgH="215640" progId="Equation.3">
                    <p:embed/>
                    <p:pic>
                      <p:nvPicPr>
                        <p:cNvPr id="0" name="物件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2700" y="3541713"/>
                          <a:ext cx="647700" cy="4953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物件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0651521"/>
                </p:ext>
              </p:extLst>
            </p:nvPr>
          </p:nvGraphicFramePr>
          <p:xfrm>
            <a:off x="5845175" y="6078538"/>
            <a:ext cx="67945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86" name="方程式" r:id="rId15" imgW="279360" imgH="228600" progId="Equation.3">
                    <p:embed/>
                  </p:oleObj>
                </mc:Choice>
                <mc:Fallback>
                  <p:oleObj name="方程式" r:id="rId15" imgW="279360" imgH="228600" progId="Equation.3">
                    <p:embed/>
                    <p:pic>
                      <p:nvPicPr>
                        <p:cNvPr id="0" name="物件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5175" y="6078538"/>
                          <a:ext cx="679450" cy="5238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物件 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4632897"/>
                </p:ext>
              </p:extLst>
            </p:nvPr>
          </p:nvGraphicFramePr>
          <p:xfrm>
            <a:off x="1681833" y="6135688"/>
            <a:ext cx="3698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87" name="方程式" r:id="rId17" imgW="152280" imgH="215640" progId="Equation.3">
                    <p:embed/>
                  </p:oleObj>
                </mc:Choice>
                <mc:Fallback>
                  <p:oleObj name="方程式" r:id="rId17" imgW="152280" imgH="215640" progId="Equation.3">
                    <p:embed/>
                    <p:pic>
                      <p:nvPicPr>
                        <p:cNvPr id="0" name="物件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1833" y="6135688"/>
                          <a:ext cx="369887" cy="4953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物件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8683704"/>
                </p:ext>
              </p:extLst>
            </p:nvPr>
          </p:nvGraphicFramePr>
          <p:xfrm>
            <a:off x="8070850" y="4992688"/>
            <a:ext cx="430213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88" name="方程式" r:id="rId19" imgW="177480" imgH="215640" progId="Equation.3">
                    <p:embed/>
                  </p:oleObj>
                </mc:Choice>
                <mc:Fallback>
                  <p:oleObj name="方程式" r:id="rId19" imgW="177480" imgH="215640" progId="Equation.3">
                    <p:embed/>
                    <p:pic>
                      <p:nvPicPr>
                        <p:cNvPr id="0" name="物件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0850" y="4992688"/>
                          <a:ext cx="430213" cy="4953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物件 9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3996041"/>
                </p:ext>
              </p:extLst>
            </p:nvPr>
          </p:nvGraphicFramePr>
          <p:xfrm>
            <a:off x="3125788" y="2982913"/>
            <a:ext cx="40005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89" name="方程式" r:id="rId21" imgW="164880" imgH="228600" progId="Equation.3">
                    <p:embed/>
                  </p:oleObj>
                </mc:Choice>
                <mc:Fallback>
                  <p:oleObj name="方程式" r:id="rId21" imgW="164880" imgH="228600" progId="Equation.3">
                    <p:embed/>
                    <p:pic>
                      <p:nvPicPr>
                        <p:cNvPr id="0" name="物件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5788" y="2982913"/>
                          <a:ext cx="400050" cy="5238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物件 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8495276"/>
                </p:ext>
              </p:extLst>
            </p:nvPr>
          </p:nvGraphicFramePr>
          <p:xfrm>
            <a:off x="4406900" y="479904"/>
            <a:ext cx="309116" cy="356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90" name="方程式" r:id="rId23" imgW="114120" imgH="139680" progId="Equation.3">
                    <p:embed/>
                  </p:oleObj>
                </mc:Choice>
                <mc:Fallback>
                  <p:oleObj name="方程式" r:id="rId23" imgW="114120" imgH="139680" progId="Equation.3">
                    <p:embed/>
                    <p:pic>
                      <p:nvPicPr>
                        <p:cNvPr id="0" name="物件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6900" y="479904"/>
                          <a:ext cx="309116" cy="35680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物件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3927900"/>
                </p:ext>
              </p:extLst>
            </p:nvPr>
          </p:nvGraphicFramePr>
          <p:xfrm>
            <a:off x="7556500" y="4014788"/>
            <a:ext cx="798513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91" name="方程式" r:id="rId25" imgW="469800" imgH="241200" progId="Equation.3">
                    <p:embed/>
                  </p:oleObj>
                </mc:Choice>
                <mc:Fallback>
                  <p:oleObj name="方程式" r:id="rId25" imgW="469800" imgH="241200" progId="Equation.3">
                    <p:embed/>
                    <p:pic>
                      <p:nvPicPr>
                        <p:cNvPr id="0" name="物件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500" y="4014788"/>
                          <a:ext cx="798513" cy="3857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物件 1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1274168"/>
                </p:ext>
              </p:extLst>
            </p:nvPr>
          </p:nvGraphicFramePr>
          <p:xfrm>
            <a:off x="4766809" y="6182816"/>
            <a:ext cx="798513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92" name="方程式" r:id="rId27" imgW="469800" imgH="241200" progId="Equation.3">
                    <p:embed/>
                  </p:oleObj>
                </mc:Choice>
                <mc:Fallback>
                  <p:oleObj name="方程式" r:id="rId27" imgW="469800" imgH="241200" progId="Equation.3">
                    <p:embed/>
                    <p:pic>
                      <p:nvPicPr>
                        <p:cNvPr id="0" name="物件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6809" y="6182816"/>
                          <a:ext cx="798513" cy="3857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物件 1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9475098"/>
                </p:ext>
              </p:extLst>
            </p:nvPr>
          </p:nvGraphicFramePr>
          <p:xfrm>
            <a:off x="1217613" y="5478463"/>
            <a:ext cx="777875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93" name="方程式" r:id="rId29" imgW="457200" imgH="241200" progId="Equation.3">
                    <p:embed/>
                  </p:oleObj>
                </mc:Choice>
                <mc:Fallback>
                  <p:oleObj name="方程式" r:id="rId29" imgW="457200" imgH="241200" progId="Equation.3">
                    <p:embed/>
                    <p:pic>
                      <p:nvPicPr>
                        <p:cNvPr id="0" name="物件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7613" y="5478463"/>
                          <a:ext cx="777875" cy="3857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物件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3601703"/>
                </p:ext>
              </p:extLst>
            </p:nvPr>
          </p:nvGraphicFramePr>
          <p:xfrm>
            <a:off x="5988050" y="1036638"/>
            <a:ext cx="777875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94" name="方程式" r:id="rId31" imgW="457200" imgH="241200" progId="Equation.3">
                    <p:embed/>
                  </p:oleObj>
                </mc:Choice>
                <mc:Fallback>
                  <p:oleObj name="方程式" r:id="rId31" imgW="457200" imgH="241200" progId="Equation.3">
                    <p:embed/>
                    <p:pic>
                      <p:nvPicPr>
                        <p:cNvPr id="0" name="物件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8050" y="1036638"/>
                          <a:ext cx="777875" cy="3857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8" name="直線單箭頭接點 107"/>
            <p:cNvCxnSpPr/>
            <p:nvPr/>
          </p:nvCxnSpPr>
          <p:spPr bwMode="auto">
            <a:xfrm flipV="1">
              <a:off x="4558934" y="2160662"/>
              <a:ext cx="2217417" cy="30561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11" name="物件 1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6361215"/>
                </p:ext>
              </p:extLst>
            </p:nvPr>
          </p:nvGraphicFramePr>
          <p:xfrm>
            <a:off x="6856114" y="1892300"/>
            <a:ext cx="884238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95" name="方程式" r:id="rId33" imgW="520560" imgH="228600" progId="Equation.3">
                    <p:embed/>
                  </p:oleObj>
                </mc:Choice>
                <mc:Fallback>
                  <p:oleObj name="方程式" r:id="rId33" imgW="520560" imgH="228600" progId="Equation.3">
                    <p:embed/>
                    <p:pic>
                      <p:nvPicPr>
                        <p:cNvPr id="0" name="物件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6114" y="1892300"/>
                          <a:ext cx="884238" cy="3651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1" name="直線單箭頭接點 120"/>
            <p:cNvCxnSpPr/>
            <p:nvPr/>
          </p:nvCxnSpPr>
          <p:spPr bwMode="auto">
            <a:xfrm flipH="1">
              <a:off x="4193958" y="5199298"/>
              <a:ext cx="364976" cy="67797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24" name="物件 1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7017719"/>
                </p:ext>
              </p:extLst>
            </p:nvPr>
          </p:nvGraphicFramePr>
          <p:xfrm>
            <a:off x="3740150" y="5949950"/>
            <a:ext cx="86360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596" name="方程式" r:id="rId35" imgW="507960" imgH="228600" progId="Equation.3">
                    <p:embed/>
                  </p:oleObj>
                </mc:Choice>
                <mc:Fallback>
                  <p:oleObj name="方程式" r:id="rId35" imgW="507960" imgH="228600" progId="Equation.3">
                    <p:embed/>
                    <p:pic>
                      <p:nvPicPr>
                        <p:cNvPr id="0" name="物件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150" y="5949950"/>
                          <a:ext cx="863600" cy="3651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600" b="1" kern="0" dirty="0" smtClean="0">
                <a:ea typeface="新細明體" charset="-120"/>
              </a:rPr>
              <a:t>Directions in HCP Unit Cells </a:t>
            </a:r>
            <a:r>
              <a:rPr lang="en-US" altLang="zh-TW" sz="3600" dirty="0">
                <a:ea typeface="新細明體" charset="-120"/>
              </a:rPr>
              <a:t>(Cont..)</a:t>
            </a:r>
            <a:endParaRPr lang="en-US" altLang="zh-TW" sz="3600" b="1" kern="0" dirty="0" smtClean="0">
              <a:ea typeface="新細明體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067944" y="620688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0" i="1" dirty="0" smtClean="0"/>
              <a:t>c</a:t>
            </a:r>
            <a:endParaRPr lang="zh-TW" altLang="en-US" sz="3200" b="0" i="1" dirty="0"/>
          </a:p>
        </p:txBody>
      </p:sp>
    </p:spTree>
    <p:extLst>
      <p:ext uri="{BB962C8B-B14F-4D97-AF65-F5344CB8AC3E}">
        <p14:creationId xmlns:p14="http://schemas.microsoft.com/office/powerpoint/2010/main" val="18236162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Comparison of FCC and HCP crystals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66800"/>
            <a:ext cx="8136904" cy="5029200"/>
          </a:xfrm>
        </p:spPr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Both FCC and HCP are close packed and have APF 0.74.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FCC crystal is close packed in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(111) plane </a:t>
            </a:r>
            <a:r>
              <a:rPr lang="en-US" altLang="zh-TW" sz="2400" dirty="0" smtClean="0">
                <a:ea typeface="新細明體" charset="-120"/>
              </a:rPr>
              <a:t>while HCP is close packed in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(0001) plane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 eaLnBrk="1" hangingPunct="1"/>
            <a:endParaRPr lang="en-US" altLang="zh-TW" sz="2400" dirty="0" smtClean="0">
              <a:ea typeface="新細明體" charset="-120"/>
            </a:endParaRPr>
          </a:p>
        </p:txBody>
      </p:sp>
      <p:pic>
        <p:nvPicPr>
          <p:cNvPr id="54276" name="Picture 7" descr="smi53586_03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7822"/>
            <a:ext cx="6887794" cy="443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283968" y="2348880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FCC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444208" y="2548935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HCP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Structural Difference between HCP and FCC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042"/>
            <a:ext cx="8208963" cy="54006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zh-TW" altLang="zh-TW" sz="2400" dirty="0" smtClean="0"/>
          </a:p>
        </p:txBody>
      </p:sp>
      <p:sp>
        <p:nvSpPr>
          <p:cNvPr id="55300" name="Rectangle 11"/>
          <p:cNvSpPr>
            <a:spLocks noChangeArrowheads="1"/>
          </p:cNvSpPr>
          <p:nvPr/>
        </p:nvSpPr>
        <p:spPr bwMode="auto">
          <a:xfrm>
            <a:off x="1447800" y="1147192"/>
            <a:ext cx="2286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>
                <a:ea typeface="新細明體" charset="-120"/>
              </a:rPr>
              <a:t>Consider a layer</a:t>
            </a:r>
          </a:p>
          <a:p>
            <a:pPr algn="ctr" eaLnBrk="1" hangingPunct="1"/>
            <a:r>
              <a:rPr lang="en-US" altLang="zh-TW" b="0">
                <a:ea typeface="新細明體" charset="-120"/>
              </a:rPr>
              <a:t>of atoms (Plane ‘A’)</a:t>
            </a:r>
          </a:p>
        </p:txBody>
      </p:sp>
      <p:sp>
        <p:nvSpPr>
          <p:cNvPr id="55301" name="Rectangle 13"/>
          <p:cNvSpPr>
            <a:spLocks noChangeArrowheads="1"/>
          </p:cNvSpPr>
          <p:nvPr/>
        </p:nvSpPr>
        <p:spPr bwMode="auto">
          <a:xfrm>
            <a:off x="1295400" y="2213992"/>
            <a:ext cx="2819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 dirty="0">
                <a:ea typeface="新細明體" charset="-120"/>
              </a:rPr>
              <a:t>Another layer (plane ‘B’)</a:t>
            </a:r>
          </a:p>
          <a:p>
            <a:pPr algn="ctr" eaLnBrk="1" hangingPunct="1"/>
            <a:r>
              <a:rPr lang="en-US" altLang="zh-TW" b="0" dirty="0">
                <a:ea typeface="新細明體" charset="-120"/>
              </a:rPr>
              <a:t>of atoms is placed in </a:t>
            </a:r>
            <a:r>
              <a:rPr lang="en-US" altLang="zh-TW" b="0" dirty="0" smtClean="0">
                <a:ea typeface="新細明體" charset="-120"/>
              </a:rPr>
              <a:t>‘b’</a:t>
            </a:r>
            <a:endParaRPr lang="en-US" altLang="zh-TW" b="0" dirty="0">
              <a:ea typeface="新細明體" charset="-120"/>
            </a:endParaRPr>
          </a:p>
          <a:p>
            <a:pPr algn="ctr" eaLnBrk="1" hangingPunct="1"/>
            <a:r>
              <a:rPr lang="en-US" altLang="zh-TW" b="0" dirty="0">
                <a:ea typeface="新細明體" charset="-120"/>
              </a:rPr>
              <a:t>Void of plane ‘A’</a:t>
            </a:r>
          </a:p>
        </p:txBody>
      </p:sp>
      <p:sp>
        <p:nvSpPr>
          <p:cNvPr id="55302" name="Rectangle 16"/>
          <p:cNvSpPr>
            <a:spLocks noChangeArrowheads="1"/>
          </p:cNvSpPr>
          <p:nvPr/>
        </p:nvSpPr>
        <p:spPr bwMode="auto">
          <a:xfrm>
            <a:off x="762000" y="3776240"/>
            <a:ext cx="3886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 dirty="0">
                <a:ea typeface="新細明體" charset="-120"/>
              </a:rPr>
              <a:t>Third layer of Atoms placed </a:t>
            </a:r>
          </a:p>
          <a:p>
            <a:pPr algn="ctr" eaLnBrk="1" hangingPunct="1"/>
            <a:r>
              <a:rPr lang="en-US" altLang="zh-TW" b="0" dirty="0">
                <a:ea typeface="新細明體" charset="-120"/>
              </a:rPr>
              <a:t>in </a:t>
            </a:r>
            <a:r>
              <a:rPr lang="en-US" altLang="zh-TW" b="0" dirty="0" smtClean="0">
                <a:ea typeface="新細明體" charset="-120"/>
              </a:rPr>
              <a:t>‘a’ </a:t>
            </a:r>
            <a:r>
              <a:rPr lang="en-US" altLang="zh-TW" b="0" dirty="0">
                <a:ea typeface="新細明體" charset="-120"/>
              </a:rPr>
              <a:t>Voids of plane ‘B’. (Identical</a:t>
            </a:r>
          </a:p>
          <a:p>
            <a:pPr algn="ctr" eaLnBrk="1" hangingPunct="1"/>
            <a:r>
              <a:rPr lang="en-US" altLang="zh-TW" b="0" dirty="0">
                <a:ea typeface="新細明體" charset="-120"/>
              </a:rPr>
              <a:t> to plane ‘A’.)          HCP crystal.</a:t>
            </a:r>
          </a:p>
        </p:txBody>
      </p:sp>
      <p:sp>
        <p:nvSpPr>
          <p:cNvPr id="55303" name="Rectangle 19"/>
          <p:cNvSpPr>
            <a:spLocks noChangeArrowheads="1"/>
          </p:cNvSpPr>
          <p:nvPr/>
        </p:nvSpPr>
        <p:spPr bwMode="auto">
          <a:xfrm>
            <a:off x="4724400" y="3776240"/>
            <a:ext cx="3810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 dirty="0">
                <a:ea typeface="新細明體" charset="-120"/>
              </a:rPr>
              <a:t>Third layer of Atoms placed </a:t>
            </a:r>
          </a:p>
          <a:p>
            <a:pPr algn="ctr" eaLnBrk="1" hangingPunct="1"/>
            <a:r>
              <a:rPr lang="en-US" altLang="zh-TW" b="0" dirty="0">
                <a:ea typeface="新細明體" charset="-120"/>
              </a:rPr>
              <a:t>in </a:t>
            </a:r>
            <a:r>
              <a:rPr lang="en-US" altLang="zh-TW" b="0" dirty="0" smtClean="0">
                <a:ea typeface="新細明體" charset="-120"/>
              </a:rPr>
              <a:t>‘c’ </a:t>
            </a:r>
            <a:r>
              <a:rPr lang="en-US" altLang="zh-TW" b="0" dirty="0">
                <a:ea typeface="新細明體" charset="-120"/>
              </a:rPr>
              <a:t>voids of plane ‘B’. Resulting</a:t>
            </a:r>
          </a:p>
          <a:p>
            <a:pPr algn="ctr" eaLnBrk="1" hangingPunct="1"/>
            <a:r>
              <a:rPr lang="en-US" altLang="zh-TW" b="0" dirty="0">
                <a:ea typeface="新細明體" charset="-120"/>
              </a:rPr>
              <a:t>In 3</a:t>
            </a:r>
            <a:r>
              <a:rPr lang="en-US" altLang="zh-TW" b="0" baseline="30000" dirty="0">
                <a:ea typeface="新細明體" charset="-120"/>
              </a:rPr>
              <a:t>rd</a:t>
            </a:r>
            <a:r>
              <a:rPr lang="en-US" altLang="zh-TW" b="0" dirty="0">
                <a:ea typeface="新細明體" charset="-120"/>
              </a:rPr>
              <a:t> Plane C.          FCC crystal.</a:t>
            </a:r>
          </a:p>
        </p:txBody>
      </p:sp>
      <p:pic>
        <p:nvPicPr>
          <p:cNvPr id="55304" name="Picture 21" descr="C:\Documents and Settings\Naveen\Desktop\Mcgraw\jpegs\3.2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42392"/>
            <a:ext cx="18288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Line 23"/>
          <p:cNvSpPr>
            <a:spLocks noChangeShapeType="1"/>
          </p:cNvSpPr>
          <p:nvPr/>
        </p:nvSpPr>
        <p:spPr bwMode="auto">
          <a:xfrm>
            <a:off x="5676900" y="1052736"/>
            <a:ext cx="952500" cy="17065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306" name="Line 24"/>
          <p:cNvSpPr>
            <a:spLocks noChangeShapeType="1"/>
          </p:cNvSpPr>
          <p:nvPr/>
        </p:nvSpPr>
        <p:spPr bwMode="auto">
          <a:xfrm>
            <a:off x="5076056" y="1147192"/>
            <a:ext cx="1447800" cy="304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307" name="Line 25"/>
          <p:cNvSpPr>
            <a:spLocks noChangeShapeType="1"/>
          </p:cNvSpPr>
          <p:nvPr/>
        </p:nvSpPr>
        <p:spPr bwMode="auto">
          <a:xfrm>
            <a:off x="4876800" y="1223392"/>
            <a:ext cx="1600200" cy="457200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308" name="Text Box 26"/>
          <p:cNvSpPr txBox="1">
            <a:spLocks noChangeArrowheads="1"/>
          </p:cNvSpPr>
          <p:nvPr/>
        </p:nvSpPr>
        <p:spPr bwMode="auto">
          <a:xfrm>
            <a:off x="6705600" y="99479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400"/>
          </a:p>
        </p:txBody>
      </p:sp>
      <p:sp>
        <p:nvSpPr>
          <p:cNvPr id="55309" name="Text Box 27"/>
          <p:cNvSpPr txBox="1">
            <a:spLocks noChangeArrowheads="1"/>
          </p:cNvSpPr>
          <p:nvPr/>
        </p:nvSpPr>
        <p:spPr bwMode="auto">
          <a:xfrm>
            <a:off x="6553200" y="994792"/>
            <a:ext cx="952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C00000"/>
                </a:solidFill>
                <a:ea typeface="新細明體" charset="-120"/>
              </a:rPr>
              <a:t>Plane A</a:t>
            </a:r>
          </a:p>
        </p:txBody>
      </p:sp>
      <p:sp>
        <p:nvSpPr>
          <p:cNvPr id="55310" name="Text Box 28"/>
          <p:cNvSpPr txBox="1">
            <a:spLocks noChangeArrowheads="1"/>
          </p:cNvSpPr>
          <p:nvPr/>
        </p:nvSpPr>
        <p:spPr bwMode="auto">
          <a:xfrm>
            <a:off x="6477000" y="1223392"/>
            <a:ext cx="927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dirty="0" smtClean="0">
                <a:solidFill>
                  <a:srgbClr val="00B050"/>
                </a:solidFill>
                <a:ea typeface="新細明體" charset="-120"/>
              </a:rPr>
              <a:t>‘b’ </a:t>
            </a:r>
            <a:r>
              <a:rPr lang="en-US" altLang="zh-TW" sz="1800" dirty="0">
                <a:solidFill>
                  <a:srgbClr val="00B050"/>
                </a:solidFill>
                <a:ea typeface="新細明體" charset="-120"/>
              </a:rPr>
              <a:t>void</a:t>
            </a:r>
          </a:p>
        </p:txBody>
      </p:sp>
      <p:sp>
        <p:nvSpPr>
          <p:cNvPr id="55311" name="Text Box 29"/>
          <p:cNvSpPr txBox="1">
            <a:spLocks noChangeArrowheads="1"/>
          </p:cNvSpPr>
          <p:nvPr/>
        </p:nvSpPr>
        <p:spPr bwMode="auto">
          <a:xfrm>
            <a:off x="6477000" y="1528192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dirty="0" smtClean="0">
                <a:solidFill>
                  <a:srgbClr val="6666FF"/>
                </a:solidFill>
                <a:ea typeface="新細明體" charset="-120"/>
              </a:rPr>
              <a:t>‘c’ </a:t>
            </a:r>
            <a:r>
              <a:rPr lang="en-US" altLang="zh-TW" sz="1800" dirty="0">
                <a:solidFill>
                  <a:srgbClr val="6666FF"/>
                </a:solidFill>
                <a:ea typeface="新細明體" charset="-120"/>
              </a:rPr>
              <a:t>void</a:t>
            </a:r>
          </a:p>
        </p:txBody>
      </p:sp>
      <p:pic>
        <p:nvPicPr>
          <p:cNvPr id="55312" name="Picture 31" descr="C:\Documents and Settings\Naveen\Desktop\Mcgraw\jpegs\3.2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7792"/>
            <a:ext cx="19050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3" name="Line 32"/>
          <p:cNvSpPr>
            <a:spLocks noChangeShapeType="1"/>
          </p:cNvSpPr>
          <p:nvPr/>
        </p:nvSpPr>
        <p:spPr bwMode="auto">
          <a:xfrm>
            <a:off x="5791200" y="2348880"/>
            <a:ext cx="990600" cy="9371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314" name="Text Box 33"/>
          <p:cNvSpPr txBox="1">
            <a:spLocks noChangeArrowheads="1"/>
          </p:cNvSpPr>
          <p:nvPr/>
        </p:nvSpPr>
        <p:spPr bwMode="auto">
          <a:xfrm>
            <a:off x="6705600" y="2213992"/>
            <a:ext cx="952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C00000"/>
                </a:solidFill>
                <a:ea typeface="新細明體" charset="-120"/>
              </a:rPr>
              <a:t>Plane A</a:t>
            </a:r>
          </a:p>
        </p:txBody>
      </p:sp>
      <p:sp>
        <p:nvSpPr>
          <p:cNvPr id="55315" name="Line 34"/>
          <p:cNvSpPr>
            <a:spLocks noChangeShapeType="1"/>
          </p:cNvSpPr>
          <p:nvPr/>
        </p:nvSpPr>
        <p:spPr bwMode="auto">
          <a:xfrm>
            <a:off x="5676900" y="2518792"/>
            <a:ext cx="952500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316" name="Text Box 35"/>
          <p:cNvSpPr txBox="1">
            <a:spLocks noChangeArrowheads="1"/>
          </p:cNvSpPr>
          <p:nvPr/>
        </p:nvSpPr>
        <p:spPr bwMode="auto">
          <a:xfrm>
            <a:off x="6553200" y="2518792"/>
            <a:ext cx="93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B050"/>
                </a:solidFill>
                <a:ea typeface="新細明體" charset="-120"/>
              </a:rPr>
              <a:t>Plane B</a:t>
            </a:r>
          </a:p>
        </p:txBody>
      </p:sp>
      <p:sp>
        <p:nvSpPr>
          <p:cNvPr id="55317" name="Line 36"/>
          <p:cNvSpPr>
            <a:spLocks noChangeShapeType="1"/>
          </p:cNvSpPr>
          <p:nvPr/>
        </p:nvSpPr>
        <p:spPr bwMode="auto">
          <a:xfrm>
            <a:off x="5292080" y="2518792"/>
            <a:ext cx="1565920" cy="5334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318" name="Line 37"/>
          <p:cNvSpPr>
            <a:spLocks noChangeShapeType="1"/>
          </p:cNvSpPr>
          <p:nvPr/>
        </p:nvSpPr>
        <p:spPr bwMode="auto">
          <a:xfrm>
            <a:off x="5181600" y="2885505"/>
            <a:ext cx="1524000" cy="395287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319" name="Text Box 38"/>
          <p:cNvSpPr txBox="1">
            <a:spLocks noChangeArrowheads="1"/>
          </p:cNvSpPr>
          <p:nvPr/>
        </p:nvSpPr>
        <p:spPr bwMode="auto">
          <a:xfrm>
            <a:off x="6705600" y="2823592"/>
            <a:ext cx="927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dirty="0" smtClean="0">
                <a:solidFill>
                  <a:srgbClr val="00B050"/>
                </a:solidFill>
                <a:ea typeface="新細明體" charset="-120"/>
              </a:rPr>
              <a:t>‘b’ </a:t>
            </a:r>
            <a:r>
              <a:rPr lang="en-US" altLang="zh-TW" sz="1800" dirty="0">
                <a:solidFill>
                  <a:srgbClr val="00B050"/>
                </a:solidFill>
                <a:ea typeface="新細明體" charset="-120"/>
              </a:rPr>
              <a:t>void</a:t>
            </a:r>
          </a:p>
        </p:txBody>
      </p:sp>
      <p:sp>
        <p:nvSpPr>
          <p:cNvPr id="55320" name="Text Box 39"/>
          <p:cNvSpPr txBox="1">
            <a:spLocks noChangeArrowheads="1"/>
          </p:cNvSpPr>
          <p:nvPr/>
        </p:nvSpPr>
        <p:spPr bwMode="auto">
          <a:xfrm>
            <a:off x="6705600" y="3128392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dirty="0" smtClean="0">
                <a:solidFill>
                  <a:srgbClr val="6666FF"/>
                </a:solidFill>
                <a:ea typeface="新細明體" charset="-120"/>
              </a:rPr>
              <a:t>‘c’ </a:t>
            </a:r>
            <a:r>
              <a:rPr lang="en-US" altLang="zh-TW" sz="1800" dirty="0">
                <a:solidFill>
                  <a:srgbClr val="6666FF"/>
                </a:solidFill>
                <a:ea typeface="新細明體" charset="-120"/>
              </a:rPr>
              <a:t>void</a:t>
            </a:r>
          </a:p>
        </p:txBody>
      </p:sp>
      <p:pic>
        <p:nvPicPr>
          <p:cNvPr id="55321" name="Picture 40" descr="C:\Documents and Settings\Naveen\Desktop\Mcgraw\jpegs\3.20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66840"/>
            <a:ext cx="22098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22" name="Line 41"/>
          <p:cNvSpPr>
            <a:spLocks noChangeShapeType="1"/>
          </p:cNvSpPr>
          <p:nvPr/>
        </p:nvSpPr>
        <p:spPr bwMode="auto">
          <a:xfrm>
            <a:off x="2971800" y="4995440"/>
            <a:ext cx="990600" cy="228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323" name="Text Box 42"/>
          <p:cNvSpPr txBox="1">
            <a:spLocks noChangeArrowheads="1"/>
          </p:cNvSpPr>
          <p:nvPr/>
        </p:nvSpPr>
        <p:spPr bwMode="auto">
          <a:xfrm>
            <a:off x="3886200" y="5013176"/>
            <a:ext cx="952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C00000"/>
                </a:solidFill>
                <a:ea typeface="新細明體" charset="-120"/>
              </a:rPr>
              <a:t>Plane A</a:t>
            </a:r>
          </a:p>
        </p:txBody>
      </p:sp>
      <p:sp>
        <p:nvSpPr>
          <p:cNvPr id="55324" name="Line 43"/>
          <p:cNvSpPr>
            <a:spLocks noChangeShapeType="1"/>
          </p:cNvSpPr>
          <p:nvPr/>
        </p:nvSpPr>
        <p:spPr bwMode="auto">
          <a:xfrm>
            <a:off x="2971800" y="5528840"/>
            <a:ext cx="83820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55325" name="Text Box 44"/>
          <p:cNvSpPr txBox="1">
            <a:spLocks noChangeArrowheads="1"/>
          </p:cNvSpPr>
          <p:nvPr/>
        </p:nvSpPr>
        <p:spPr bwMode="auto">
          <a:xfrm>
            <a:off x="3733800" y="5317976"/>
            <a:ext cx="93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B050"/>
                </a:solidFill>
                <a:ea typeface="新細明體" charset="-120"/>
              </a:rPr>
              <a:t>Plane B</a:t>
            </a:r>
          </a:p>
        </p:txBody>
      </p:sp>
      <p:sp>
        <p:nvSpPr>
          <p:cNvPr id="55327" name="Text Box 46"/>
          <p:cNvSpPr txBox="1">
            <a:spLocks noChangeArrowheads="1"/>
          </p:cNvSpPr>
          <p:nvPr/>
        </p:nvSpPr>
        <p:spPr bwMode="auto">
          <a:xfrm>
            <a:off x="3733800" y="5757440"/>
            <a:ext cx="95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C00000"/>
                </a:solidFill>
                <a:ea typeface="新細明體" charset="-120"/>
              </a:rPr>
              <a:t>Plane A</a:t>
            </a:r>
          </a:p>
        </p:txBody>
      </p:sp>
      <p:sp>
        <p:nvSpPr>
          <p:cNvPr id="55330" name="Text Box 49"/>
          <p:cNvSpPr txBox="1">
            <a:spLocks noChangeArrowheads="1"/>
          </p:cNvSpPr>
          <p:nvPr/>
        </p:nvSpPr>
        <p:spPr bwMode="auto">
          <a:xfrm>
            <a:off x="7620000" y="4995440"/>
            <a:ext cx="95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C00000"/>
                </a:solidFill>
                <a:ea typeface="新細明體" charset="-120"/>
              </a:rPr>
              <a:t>Plane A</a:t>
            </a:r>
          </a:p>
        </p:txBody>
      </p:sp>
      <p:sp>
        <p:nvSpPr>
          <p:cNvPr id="55332" name="Text Box 51"/>
          <p:cNvSpPr txBox="1">
            <a:spLocks noChangeArrowheads="1"/>
          </p:cNvSpPr>
          <p:nvPr/>
        </p:nvSpPr>
        <p:spPr bwMode="auto">
          <a:xfrm>
            <a:off x="7467600" y="5300240"/>
            <a:ext cx="93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B050"/>
                </a:solidFill>
                <a:ea typeface="新細明體" charset="-120"/>
              </a:rPr>
              <a:t>Plane B</a:t>
            </a:r>
          </a:p>
        </p:txBody>
      </p:sp>
      <p:sp>
        <p:nvSpPr>
          <p:cNvPr id="55334" name="Text Box 53"/>
          <p:cNvSpPr txBox="1">
            <a:spLocks noChangeArrowheads="1"/>
          </p:cNvSpPr>
          <p:nvPr/>
        </p:nvSpPr>
        <p:spPr bwMode="auto">
          <a:xfrm>
            <a:off x="7467600" y="5757440"/>
            <a:ext cx="952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6666FF"/>
                </a:solidFill>
                <a:ea typeface="新細明體" charset="-120"/>
              </a:rPr>
              <a:t>Plane C</a:t>
            </a:r>
          </a:p>
        </p:txBody>
      </p:sp>
      <p:sp>
        <p:nvSpPr>
          <p:cNvPr id="50215" name="AutoShape 54"/>
          <p:cNvSpPr>
            <a:spLocks noChangeArrowheads="1"/>
          </p:cNvSpPr>
          <p:nvPr/>
        </p:nvSpPr>
        <p:spPr bwMode="auto">
          <a:xfrm>
            <a:off x="2555776" y="4437112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50216" name="AutoShape 55"/>
          <p:cNvSpPr>
            <a:spLocks noChangeArrowheads="1"/>
          </p:cNvSpPr>
          <p:nvPr/>
        </p:nvSpPr>
        <p:spPr bwMode="auto">
          <a:xfrm>
            <a:off x="6477000" y="4437112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5004048" y="3006947"/>
            <a:ext cx="1619250" cy="59873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6661869" y="3422327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dirty="0" smtClean="0">
                <a:solidFill>
                  <a:srgbClr val="FF0000"/>
                </a:solidFill>
                <a:ea typeface="新細明體" charset="-120"/>
              </a:rPr>
              <a:t>‘a’ </a:t>
            </a:r>
            <a:r>
              <a:rPr lang="en-US" altLang="zh-TW" sz="1800" dirty="0">
                <a:solidFill>
                  <a:srgbClr val="FF0000"/>
                </a:solidFill>
                <a:ea typeface="新細明體" charset="-120"/>
              </a:rPr>
              <a:t>void</a:t>
            </a:r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>
            <a:off x="5104631" y="1563911"/>
            <a:ext cx="1390650" cy="183356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>
            <a:off x="5475312" y="1144092"/>
            <a:ext cx="1040904" cy="268684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>
            <a:off x="5393010" y="3006948"/>
            <a:ext cx="1230288" cy="52308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" name="Line 37"/>
          <p:cNvSpPr>
            <a:spLocks noChangeShapeType="1"/>
          </p:cNvSpPr>
          <p:nvPr/>
        </p:nvSpPr>
        <p:spPr bwMode="auto">
          <a:xfrm>
            <a:off x="5004048" y="2580706"/>
            <a:ext cx="1701552" cy="600074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橢圓 1"/>
          <p:cNvSpPr/>
          <p:nvPr/>
        </p:nvSpPr>
        <p:spPr bwMode="auto">
          <a:xfrm>
            <a:off x="1386458" y="5574084"/>
            <a:ext cx="377230" cy="366712"/>
          </a:xfrm>
          <a:prstGeom prst="ellipse">
            <a:avLst/>
          </a:prstGeom>
          <a:gradFill flip="none" rotWithShape="1">
            <a:gsLst>
              <a:gs pos="100000">
                <a:srgbClr val="260000"/>
              </a:gs>
              <a:gs pos="2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橢圓 47"/>
          <p:cNvSpPr/>
          <p:nvPr/>
        </p:nvSpPr>
        <p:spPr bwMode="auto">
          <a:xfrm>
            <a:off x="1602482" y="5942608"/>
            <a:ext cx="377230" cy="366712"/>
          </a:xfrm>
          <a:prstGeom prst="ellipse">
            <a:avLst/>
          </a:prstGeom>
          <a:gradFill flip="none" rotWithShape="1">
            <a:gsLst>
              <a:gs pos="100000">
                <a:srgbClr val="260000"/>
              </a:gs>
              <a:gs pos="2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橢圓 48"/>
          <p:cNvSpPr/>
          <p:nvPr/>
        </p:nvSpPr>
        <p:spPr bwMode="auto">
          <a:xfrm>
            <a:off x="1602482" y="5222528"/>
            <a:ext cx="377230" cy="366712"/>
          </a:xfrm>
          <a:prstGeom prst="ellipse">
            <a:avLst/>
          </a:prstGeom>
          <a:gradFill flip="none" rotWithShape="1">
            <a:gsLst>
              <a:gs pos="100000">
                <a:srgbClr val="260000"/>
              </a:gs>
              <a:gs pos="2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橢圓 49"/>
          <p:cNvSpPr/>
          <p:nvPr/>
        </p:nvSpPr>
        <p:spPr bwMode="auto">
          <a:xfrm>
            <a:off x="2051720" y="5222528"/>
            <a:ext cx="377230" cy="366712"/>
          </a:xfrm>
          <a:prstGeom prst="ellipse">
            <a:avLst/>
          </a:prstGeom>
          <a:gradFill flip="none" rotWithShape="1">
            <a:gsLst>
              <a:gs pos="100000">
                <a:srgbClr val="260000"/>
              </a:gs>
              <a:gs pos="2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橢圓 50"/>
          <p:cNvSpPr/>
          <p:nvPr/>
        </p:nvSpPr>
        <p:spPr bwMode="auto">
          <a:xfrm>
            <a:off x="2483768" y="5222528"/>
            <a:ext cx="377230" cy="366712"/>
          </a:xfrm>
          <a:prstGeom prst="ellipse">
            <a:avLst/>
          </a:prstGeom>
          <a:gradFill flip="none" rotWithShape="1">
            <a:gsLst>
              <a:gs pos="100000">
                <a:srgbClr val="260000"/>
              </a:gs>
              <a:gs pos="2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橢圓 51"/>
          <p:cNvSpPr/>
          <p:nvPr/>
        </p:nvSpPr>
        <p:spPr bwMode="auto">
          <a:xfrm>
            <a:off x="1818506" y="5589240"/>
            <a:ext cx="377230" cy="366712"/>
          </a:xfrm>
          <a:prstGeom prst="ellipse">
            <a:avLst/>
          </a:prstGeom>
          <a:gradFill flip="none" rotWithShape="1">
            <a:gsLst>
              <a:gs pos="100000">
                <a:srgbClr val="260000"/>
              </a:gs>
              <a:gs pos="2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橢圓 52"/>
          <p:cNvSpPr/>
          <p:nvPr/>
        </p:nvSpPr>
        <p:spPr bwMode="auto">
          <a:xfrm>
            <a:off x="2267744" y="5589240"/>
            <a:ext cx="377230" cy="366712"/>
          </a:xfrm>
          <a:prstGeom prst="ellipse">
            <a:avLst/>
          </a:prstGeom>
          <a:gradFill flip="none" rotWithShape="1">
            <a:gsLst>
              <a:gs pos="100000">
                <a:srgbClr val="260000"/>
              </a:gs>
              <a:gs pos="2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橢圓 53"/>
          <p:cNvSpPr/>
          <p:nvPr/>
        </p:nvSpPr>
        <p:spPr bwMode="auto">
          <a:xfrm>
            <a:off x="2034530" y="5949280"/>
            <a:ext cx="377230" cy="366712"/>
          </a:xfrm>
          <a:prstGeom prst="ellipse">
            <a:avLst/>
          </a:prstGeom>
          <a:gradFill flip="none" rotWithShape="1">
            <a:gsLst>
              <a:gs pos="100000">
                <a:srgbClr val="260000"/>
              </a:gs>
              <a:gs pos="2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橢圓 54"/>
          <p:cNvSpPr/>
          <p:nvPr/>
        </p:nvSpPr>
        <p:spPr bwMode="auto">
          <a:xfrm>
            <a:off x="2483768" y="5949280"/>
            <a:ext cx="377230" cy="366712"/>
          </a:xfrm>
          <a:prstGeom prst="ellipse">
            <a:avLst/>
          </a:prstGeom>
          <a:gradFill flip="none" rotWithShape="1">
            <a:gsLst>
              <a:gs pos="100000">
                <a:srgbClr val="260000"/>
              </a:gs>
              <a:gs pos="2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Line 41"/>
          <p:cNvSpPr>
            <a:spLocks noChangeShapeType="1"/>
          </p:cNvSpPr>
          <p:nvPr/>
        </p:nvSpPr>
        <p:spPr bwMode="auto">
          <a:xfrm>
            <a:off x="2456359" y="5779368"/>
            <a:ext cx="1353641" cy="17673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115616" y="6309320"/>
            <a:ext cx="371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HCP(0001): </a:t>
            </a:r>
            <a:r>
              <a:rPr lang="en-US" altLang="zh-TW" dirty="0" smtClean="0">
                <a:solidFill>
                  <a:srgbClr val="0000FF"/>
                </a:solidFill>
              </a:rPr>
              <a:t>ABABABABAB…..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4985635" y="6309320"/>
            <a:ext cx="347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FCC(111): ABCABCABC…..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59" name="Picture 47" descr="C:\Documents and Settings\Naveen\Desktop\Mcgraw\jpegs\3.20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34942"/>
            <a:ext cx="21336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29" name="Line 48"/>
          <p:cNvSpPr>
            <a:spLocks noChangeShapeType="1"/>
          </p:cNvSpPr>
          <p:nvPr/>
        </p:nvSpPr>
        <p:spPr bwMode="auto">
          <a:xfrm>
            <a:off x="6629400" y="4941168"/>
            <a:ext cx="1066800" cy="228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55331" name="Line 50"/>
          <p:cNvSpPr>
            <a:spLocks noChangeShapeType="1"/>
          </p:cNvSpPr>
          <p:nvPr/>
        </p:nvSpPr>
        <p:spPr bwMode="auto">
          <a:xfrm flipV="1">
            <a:off x="6629400" y="5474568"/>
            <a:ext cx="914400" cy="762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solidFill>
                <a:srgbClr val="00CC00"/>
              </a:solidFill>
            </a:endParaRPr>
          </a:p>
        </p:txBody>
      </p:sp>
      <p:sp>
        <p:nvSpPr>
          <p:cNvPr id="55333" name="Line 52"/>
          <p:cNvSpPr>
            <a:spLocks noChangeShapeType="1"/>
          </p:cNvSpPr>
          <p:nvPr/>
        </p:nvSpPr>
        <p:spPr bwMode="auto">
          <a:xfrm>
            <a:off x="6324600" y="5626968"/>
            <a:ext cx="1219200" cy="304800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"/>
          <a:stretch/>
        </p:blipFill>
        <p:spPr>
          <a:xfrm>
            <a:off x="395536" y="2590800"/>
            <a:ext cx="8352929" cy="34711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600" b="1" kern="0" dirty="0" smtClean="0">
                <a:ea typeface="新細明體" charset="-120"/>
              </a:rPr>
              <a:t>BCC</a:t>
            </a:r>
            <a:r>
              <a:rPr lang="zh-TW" altLang="en-US" sz="3600" b="1" kern="0" dirty="0" smtClean="0">
                <a:ea typeface="新細明體" charset="-120"/>
              </a:rPr>
              <a:t> </a:t>
            </a:r>
            <a:r>
              <a:rPr lang="en-US" altLang="zh-TW" sz="3600" b="1" kern="0" dirty="0" smtClean="0">
                <a:ea typeface="新細明體" charset="-120"/>
              </a:rPr>
              <a:t>Crystal Structure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99592" y="6105490"/>
            <a:ext cx="73448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0" dirty="0" smtClean="0"/>
              <a:t>Fig. 3.19  BCC crystal structure showing (a) the (100) plane and a section of the (110) plane.</a:t>
            </a:r>
            <a:endParaRPr lang="zh-TW" altLang="en-US" b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980728"/>
            <a:ext cx="8136904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zh-TW" sz="2400" b="0" kern="0" dirty="0" smtClean="0">
                <a:ea typeface="新細明體" charset="-120"/>
              </a:rPr>
              <a:t>The BCC structure is not a close-packed structure and does </a:t>
            </a:r>
            <a:r>
              <a:rPr lang="en-US" altLang="zh-TW" sz="2400" b="0" kern="0" dirty="0" smtClean="0">
                <a:solidFill>
                  <a:srgbClr val="0000FF"/>
                </a:solidFill>
                <a:ea typeface="新細明體" charset="-120"/>
              </a:rPr>
              <a:t>not have close-packed planes </a:t>
            </a:r>
            <a:r>
              <a:rPr lang="en-US" altLang="zh-TW" sz="2400" b="0" kern="0" dirty="0" smtClean="0">
                <a:ea typeface="新細明體" charset="-120"/>
              </a:rPr>
              <a:t>like {111}</a:t>
            </a:r>
            <a:r>
              <a:rPr lang="zh-TW" altLang="en-US" sz="2400" b="0" kern="0" dirty="0" smtClean="0">
                <a:ea typeface="新細明體" charset="-120"/>
              </a:rPr>
              <a:t> </a:t>
            </a:r>
            <a:r>
              <a:rPr lang="en-US" altLang="zh-TW" sz="2400" b="0" kern="0" dirty="0" smtClean="0">
                <a:ea typeface="新細明體" charset="-120"/>
              </a:rPr>
              <a:t>in FCC.</a:t>
            </a:r>
          </a:p>
          <a:p>
            <a:pPr eaLnBrk="1" hangingPunct="1"/>
            <a:r>
              <a:rPr lang="en-US" altLang="zh-TW" sz="2400" b="0" kern="0" dirty="0" smtClean="0">
                <a:ea typeface="新細明體" charset="-120"/>
              </a:rPr>
              <a:t>BCC does </a:t>
            </a:r>
            <a:r>
              <a:rPr lang="en-US" altLang="zh-TW" sz="2400" kern="0" dirty="0" smtClean="0">
                <a:solidFill>
                  <a:srgbClr val="0000FF"/>
                </a:solidFill>
                <a:ea typeface="新細明體" charset="-120"/>
              </a:rPr>
              <a:t>have close-packed direction </a:t>
            </a:r>
            <a:r>
              <a:rPr lang="en-US" altLang="zh-TW" sz="2400" b="0" kern="0" dirty="0" smtClean="0">
                <a:ea typeface="新細明體" charset="-120"/>
              </a:rPr>
              <a:t>along the cube diagonals, which are the &lt;111&gt; directions..</a:t>
            </a:r>
          </a:p>
          <a:p>
            <a:pPr eaLnBrk="1" hangingPunct="1"/>
            <a:endParaRPr lang="en-US" altLang="zh-TW" sz="2400" b="0" kern="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10420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-15873"/>
            <a:ext cx="9144000" cy="7778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600" kern="0" dirty="0" smtClean="0">
                <a:ea typeface="新細明體" panose="02020500000000000000" pitchFamily="18" charset="-120"/>
              </a:rPr>
              <a:t>Volume Density</a:t>
            </a:r>
            <a:endParaRPr lang="en-US" altLang="zh-TW" sz="3600" kern="0" dirty="0" smtClean="0">
              <a:ea typeface="新細明體" panose="02020500000000000000" pitchFamily="18" charset="-12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 rot="16200000">
            <a:off x="1775320" y="-375792"/>
            <a:ext cx="5540153" cy="82621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zh-TW" sz="2400" b="0" kern="0" dirty="0" smtClean="0">
                <a:ea typeface="新細明體" panose="02020500000000000000" pitchFamily="18" charset="-120"/>
              </a:rPr>
              <a:t> </a:t>
            </a:r>
            <a:r>
              <a:rPr lang="en-US" altLang="zh-TW" sz="2400" kern="0" dirty="0" smtClean="0">
                <a:ea typeface="新細明體" panose="02020500000000000000" pitchFamily="18" charset="-120"/>
              </a:rPr>
              <a:t>Volume density of metal =</a:t>
            </a:r>
          </a:p>
          <a:p>
            <a:pPr eaLnBrk="1" hangingPunct="1"/>
            <a:endParaRPr lang="en-US" altLang="zh-TW" sz="2400" b="0" kern="0" dirty="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400" b="0" kern="0" dirty="0" smtClean="0">
                <a:ea typeface="新細明體" panose="02020500000000000000" pitchFamily="18" charset="-120"/>
              </a:rPr>
              <a:t>Example: Copper (FCC) has atomic mass of 63.54 g/</a:t>
            </a:r>
            <a:r>
              <a:rPr lang="en-US" altLang="zh-TW" sz="2400" b="0" kern="0" dirty="0" err="1" smtClean="0">
                <a:ea typeface="新細明體" panose="02020500000000000000" pitchFamily="18" charset="-120"/>
              </a:rPr>
              <a:t>mol</a:t>
            </a:r>
            <a:r>
              <a:rPr lang="en-US" altLang="zh-TW" sz="2400" b="0" kern="0" dirty="0" smtClean="0">
                <a:ea typeface="新細明體" panose="02020500000000000000" pitchFamily="18" charset="-120"/>
              </a:rPr>
              <a:t> and atomic radius of 0.1278 nm.            </a:t>
            </a:r>
            <a:endParaRPr lang="en-US" altLang="zh-TW" sz="2400" b="0" kern="0" dirty="0" smtClean="0">
              <a:ea typeface="新細明體" panose="02020500000000000000" pitchFamily="18" charset="-120"/>
            </a:endParaRPr>
          </a:p>
        </p:txBody>
      </p:sp>
      <p:graphicFrame>
        <p:nvGraphicFramePr>
          <p:cNvPr id="26" name="Object 0"/>
          <p:cNvGraphicFramePr>
            <a:graphicFrameLocks noChangeAspect="1"/>
          </p:cNvGraphicFramePr>
          <p:nvPr/>
        </p:nvGraphicFramePr>
        <p:xfrm>
          <a:off x="4724400" y="838200"/>
          <a:ext cx="635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0" name="Equation" r:id="rId3" imgW="190440" imgH="228600" progId="Equation.3">
                  <p:embed/>
                </p:oleObj>
              </mc:Choice>
              <mc:Fallback>
                <p:oleObj name="Equation" r:id="rId3" imgW="190440" imgH="228600" progId="Equation.3">
                  <p:embed/>
                  <p:pic>
                    <p:nvPicPr>
                      <p:cNvPr id="717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838200"/>
                        <a:ext cx="635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775325" y="879475"/>
            <a:ext cx="2036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TW" sz="2400">
                <a:ea typeface="新細明體" panose="02020500000000000000" pitchFamily="18" charset="-120"/>
              </a:rPr>
              <a:t>Mass/Unit cell</a:t>
            </a: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5867400" y="12954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791200" y="1295400"/>
            <a:ext cx="237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TW" sz="2400">
                <a:ea typeface="新細明體" panose="02020500000000000000" pitchFamily="18" charset="-120"/>
              </a:rPr>
              <a:t>Volume/Unit cell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334000" y="1066800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TW" sz="2400">
                <a:ea typeface="新細明體" panose="02020500000000000000" pitchFamily="18" charset="-120"/>
              </a:rPr>
              <a:t>=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2667000" y="29718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TW" sz="2400">
                <a:ea typeface="新細明體" panose="02020500000000000000" pitchFamily="18" charset="-120"/>
              </a:rPr>
              <a:t>a=</a:t>
            </a:r>
          </a:p>
        </p:txBody>
      </p:sp>
      <p:graphicFrame>
        <p:nvGraphicFramePr>
          <p:cNvPr id="32" name="Object 1"/>
          <p:cNvGraphicFramePr>
            <a:graphicFrameLocks noChangeAspect="1"/>
          </p:cNvGraphicFramePr>
          <p:nvPr/>
        </p:nvGraphicFramePr>
        <p:xfrm>
          <a:off x="3276600" y="2895600"/>
          <a:ext cx="615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1" name="Equation" r:id="rId5" imgW="266400" imgH="507960" progId="Equation.3">
                  <p:embed/>
                </p:oleObj>
              </mc:Choice>
              <mc:Fallback>
                <p:oleObj name="Equation" r:id="rId5" imgW="266400" imgH="507960" progId="Equation.3">
                  <p:embed/>
                  <p:pic>
                    <p:nvPicPr>
                      <p:cNvPr id="717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895600"/>
                        <a:ext cx="6159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962400" y="2971800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TW" sz="2400">
                <a:ea typeface="新細明體" panose="02020500000000000000" pitchFamily="18" charset="-120"/>
              </a:rPr>
              <a:t>=</a:t>
            </a:r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069972"/>
              </p:ext>
            </p:extLst>
          </p:nvPr>
        </p:nvGraphicFramePr>
        <p:xfrm>
          <a:off x="4471988" y="2901950"/>
          <a:ext cx="17240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2" name="方程式" r:id="rId7" imgW="914400" imgH="419040" progId="Equation.3">
                  <p:embed/>
                </p:oleObj>
              </mc:Choice>
              <mc:Fallback>
                <p:oleObj name="方程式" r:id="rId7" imgW="914400" imgH="419040" progId="Equation.3">
                  <p:embed/>
                  <p:pic>
                    <p:nvPicPr>
                      <p:cNvPr id="717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2901950"/>
                        <a:ext cx="17240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477000" y="2971800"/>
            <a:ext cx="1443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=  0.361 nm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1447800" y="3733800"/>
            <a:ext cx="64565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 Volume of unit cell = V= a</a:t>
            </a:r>
            <a:r>
              <a:rPr lang="en-US" altLang="zh-TW" baseline="30000" dirty="0">
                <a:ea typeface="新細明體" panose="02020500000000000000" pitchFamily="18" charset="-120"/>
              </a:rPr>
              <a:t>3</a:t>
            </a:r>
            <a:r>
              <a:rPr lang="en-US" altLang="zh-TW" dirty="0">
                <a:ea typeface="新細明體" panose="02020500000000000000" pitchFamily="18" charset="-120"/>
              </a:rPr>
              <a:t> = (0.361nm)</a:t>
            </a:r>
            <a:r>
              <a:rPr lang="en-US" altLang="zh-TW" baseline="30000" dirty="0">
                <a:ea typeface="新細明體" panose="02020500000000000000" pitchFamily="18" charset="-120"/>
              </a:rPr>
              <a:t>3</a:t>
            </a:r>
            <a:r>
              <a:rPr lang="en-US" altLang="zh-TW" dirty="0">
                <a:ea typeface="新細明體" panose="02020500000000000000" pitchFamily="18" charset="-120"/>
              </a:rPr>
              <a:t> = 4.7 </a:t>
            </a:r>
            <a:r>
              <a:rPr lang="en-US" altLang="zh-TW" dirty="0" smtClean="0">
                <a:ea typeface="新細明體" panose="02020500000000000000" pitchFamily="18" charset="-120"/>
                <a:sym typeface="Symbol" panose="05050102010706020507" pitchFamily="18" charset="2"/>
              </a:rPr>
              <a:t></a:t>
            </a:r>
            <a:r>
              <a:rPr lang="en-US" altLang="zh-TW" dirty="0" smtClean="0">
                <a:ea typeface="新細明體" panose="02020500000000000000" pitchFamily="18" charset="-120"/>
              </a:rPr>
              <a:t> 10</a:t>
            </a:r>
            <a:r>
              <a:rPr lang="en-US" altLang="zh-TW" baseline="30000" dirty="0" smtClean="0">
                <a:ea typeface="新細明體" panose="02020500000000000000" pitchFamily="18" charset="-120"/>
                <a:sym typeface="Symbol" panose="05050102010706020507" pitchFamily="18" charset="2"/>
              </a:rPr>
              <a:t></a:t>
            </a:r>
            <a:r>
              <a:rPr lang="en-US" altLang="zh-TW" baseline="30000" dirty="0" smtClean="0">
                <a:ea typeface="新細明體" panose="02020500000000000000" pitchFamily="18" charset="-120"/>
              </a:rPr>
              <a:t>29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m</a:t>
            </a:r>
            <a:r>
              <a:rPr lang="en-US" altLang="zh-TW" baseline="30000" dirty="0">
                <a:ea typeface="新細明體" panose="02020500000000000000" pitchFamily="18" charset="-120"/>
              </a:rPr>
              <a:t>3</a:t>
            </a:r>
          </a:p>
        </p:txBody>
      </p:sp>
      <p:graphicFrame>
        <p:nvGraphicFramePr>
          <p:cNvPr id="37" name="Object 3"/>
          <p:cNvGraphicFramePr>
            <a:graphicFrameLocks noChangeAspect="1"/>
          </p:cNvGraphicFramePr>
          <p:nvPr/>
        </p:nvGraphicFramePr>
        <p:xfrm>
          <a:off x="1600200" y="5410200"/>
          <a:ext cx="635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3" name="Equation" r:id="rId9" imgW="190440" imgH="228600" progId="Equation.3">
                  <p:embed/>
                </p:oleObj>
              </mc:Choice>
              <mc:Fallback>
                <p:oleObj name="Equation" r:id="rId9" imgW="190440" imgH="228600" progId="Equation.3">
                  <p:embed/>
                  <p:pic>
                    <p:nvPicPr>
                      <p:cNvPr id="71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10200"/>
                        <a:ext cx="635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1752600" y="4164013"/>
            <a:ext cx="3032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FCC unit cell has 4 atoms.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395536" y="4760317"/>
            <a:ext cx="264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Mass of unit cell = m =</a:t>
            </a:r>
          </a:p>
        </p:txBody>
      </p:sp>
      <p:graphicFrame>
        <p:nvGraphicFramePr>
          <p:cNvPr id="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884927"/>
              </p:ext>
            </p:extLst>
          </p:nvPr>
        </p:nvGraphicFramePr>
        <p:xfrm>
          <a:off x="3100347" y="4591050"/>
          <a:ext cx="372749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4" name="方程式" r:id="rId10" imgW="2133360" imgH="482400" progId="Equation.3">
                  <p:embed/>
                </p:oleObj>
              </mc:Choice>
              <mc:Fallback>
                <p:oleObj name="方程式" r:id="rId10" imgW="2133360" imgH="482400" progId="Equation.3">
                  <p:embed/>
                  <p:pic>
                    <p:nvPicPr>
                      <p:cNvPr id="71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47" y="4591050"/>
                        <a:ext cx="372749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6858000" y="4797152"/>
            <a:ext cx="2068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= 4.22 </a:t>
            </a:r>
            <a:r>
              <a:rPr lang="en-US" altLang="zh-TW" dirty="0" smtClean="0">
                <a:ea typeface="新細明體" panose="02020500000000000000" pitchFamily="18" charset="-120"/>
                <a:sym typeface="Symbol" panose="05050102010706020507" pitchFamily="18" charset="2"/>
              </a:rPr>
              <a:t></a:t>
            </a:r>
            <a:r>
              <a:rPr lang="en-US" altLang="zh-TW" dirty="0" smtClean="0">
                <a:ea typeface="新細明體" panose="02020500000000000000" pitchFamily="18" charset="-120"/>
              </a:rPr>
              <a:t> 10</a:t>
            </a:r>
            <a:r>
              <a:rPr lang="en-US" altLang="zh-TW" baseline="30000" dirty="0" smtClean="0">
                <a:ea typeface="新細明體" panose="02020500000000000000" pitchFamily="18" charset="-120"/>
                <a:sym typeface="Symbol" panose="05050102010706020507" pitchFamily="18" charset="2"/>
              </a:rPr>
              <a:t></a:t>
            </a:r>
            <a:r>
              <a:rPr lang="en-US" altLang="zh-TW" baseline="30000" dirty="0" smtClean="0">
                <a:ea typeface="新細明體" panose="02020500000000000000" pitchFamily="18" charset="-120"/>
              </a:rPr>
              <a:t>28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Mg</a:t>
            </a:r>
          </a:p>
        </p:txBody>
      </p:sp>
      <p:graphicFrame>
        <p:nvGraphicFramePr>
          <p:cNvPr id="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507619"/>
              </p:ext>
            </p:extLst>
          </p:nvPr>
        </p:nvGraphicFramePr>
        <p:xfrm>
          <a:off x="2327274" y="5461940"/>
          <a:ext cx="5202155" cy="835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5" name="方程式" r:id="rId12" imgW="2781000" imgH="419040" progId="Equation.3">
                  <p:embed/>
                </p:oleObj>
              </mc:Choice>
              <mc:Fallback>
                <p:oleObj name="方程式" r:id="rId12" imgW="2781000" imgH="419040" progId="Equation.3">
                  <p:embed/>
                  <p:pic>
                    <p:nvPicPr>
                      <p:cNvPr id="717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4" y="5461940"/>
                        <a:ext cx="5202155" cy="835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486156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799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Planar Atomic Density</a:t>
            </a:r>
          </a:p>
        </p:txBody>
      </p:sp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66800"/>
            <a:ext cx="8208912" cy="5029200"/>
          </a:xfrm>
        </p:spPr>
        <p:txBody>
          <a:bodyPr/>
          <a:lstStyle/>
          <a:p>
            <a:pPr eaLnBrk="1" hangingPunct="1"/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Planar atomic density </a:t>
            </a:r>
            <a:r>
              <a:rPr lang="en-US" altLang="zh-TW" sz="2400" dirty="0" smtClean="0">
                <a:ea typeface="新細明體" charset="-120"/>
              </a:rPr>
              <a:t>=</a:t>
            </a:r>
          </a:p>
          <a:p>
            <a:pPr eaLnBrk="1" hangingPunct="1"/>
            <a:endParaRPr lang="en-US" altLang="zh-TW" sz="2400" dirty="0" smtClean="0">
              <a:ea typeface="新細明體" charset="-120"/>
            </a:endParaRP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Example: In Iron (BCC, 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dirty="0" smtClean="0">
                <a:ea typeface="新細明體" charset="-120"/>
              </a:rPr>
              <a:t> = 0.287 nm), the (100) plane intersects center of 5 atoms (Four ¼ and 1 full atom).</a:t>
            </a:r>
          </a:p>
          <a:p>
            <a:pPr marL="628650" indent="-361950" eaLnBrk="1" hangingPunct="1"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Equivalent number of atoms </a:t>
            </a:r>
            <a:r>
              <a:rPr lang="en-US" altLang="zh-TW" sz="2400" dirty="0" smtClean="0">
                <a:ea typeface="新細明體" charset="-120"/>
              </a:rPr>
              <a:t>= (4 </a:t>
            </a:r>
            <a:r>
              <a:rPr lang="en-US" altLang="zh-TW" sz="2400" dirty="0" smtClean="0">
                <a:ea typeface="新細明體" charset="-120"/>
                <a:sym typeface="Symbol"/>
              </a:rPr>
              <a:t></a:t>
            </a:r>
            <a:r>
              <a:rPr lang="en-US" altLang="zh-TW" sz="2400" dirty="0" smtClean="0">
                <a:ea typeface="新細明體" charset="-120"/>
              </a:rPr>
              <a:t> ¼ )  + 1 = 2 atoms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Area of (110) plane =</a:t>
            </a:r>
          </a:p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                </a:t>
            </a:r>
          </a:p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graphicFrame>
        <p:nvGraphicFramePr>
          <p:cNvPr id="819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37783"/>
              </p:ext>
            </p:extLst>
          </p:nvPr>
        </p:nvGraphicFramePr>
        <p:xfrm>
          <a:off x="3980377" y="980728"/>
          <a:ext cx="44760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" name="方程式" r:id="rId3" imgW="253800" imgH="304560" progId="Equation.3">
                  <p:embed/>
                </p:oleObj>
              </mc:Choice>
              <mc:Fallback>
                <p:oleObj name="方程式" r:id="rId3" imgW="253800" imgH="30456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377" y="980728"/>
                        <a:ext cx="44760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5"/>
          <p:cNvSpPr txBox="1">
            <a:spLocks noChangeArrowheads="1"/>
          </p:cNvSpPr>
          <p:nvPr/>
        </p:nvSpPr>
        <p:spPr bwMode="auto">
          <a:xfrm>
            <a:off x="4648200" y="1066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2400"/>
          </a:p>
        </p:txBody>
      </p:sp>
      <p:sp>
        <p:nvSpPr>
          <p:cNvPr id="8202" name="Text Box 7"/>
          <p:cNvSpPr txBox="1">
            <a:spLocks noChangeArrowheads="1"/>
          </p:cNvSpPr>
          <p:nvPr/>
        </p:nvSpPr>
        <p:spPr bwMode="auto">
          <a:xfrm>
            <a:off x="4311525" y="1066800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>
                <a:ea typeface="新細明體" charset="-120"/>
              </a:rPr>
              <a:t>=</a:t>
            </a:r>
          </a:p>
        </p:txBody>
      </p:sp>
      <p:sp>
        <p:nvSpPr>
          <p:cNvPr id="8203" name="Text Box 8"/>
          <p:cNvSpPr txBox="1">
            <a:spLocks noChangeArrowheads="1"/>
          </p:cNvSpPr>
          <p:nvPr/>
        </p:nvSpPr>
        <p:spPr bwMode="auto">
          <a:xfrm>
            <a:off x="4560763" y="685800"/>
            <a:ext cx="4403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dirty="0">
                <a:ea typeface="新細明體" charset="-120"/>
              </a:rPr>
              <a:t>Equivalent number of atoms whose</a:t>
            </a:r>
          </a:p>
          <a:p>
            <a:pPr algn="ctr" eaLnBrk="1" hangingPunct="1"/>
            <a:r>
              <a:rPr lang="en-US" altLang="zh-TW" dirty="0">
                <a:ea typeface="新細明體" charset="-120"/>
              </a:rPr>
              <a:t>centers are intersected by selected area</a:t>
            </a:r>
          </a:p>
        </p:txBody>
      </p:sp>
      <p:sp>
        <p:nvSpPr>
          <p:cNvPr id="8204" name="Line 9"/>
          <p:cNvSpPr>
            <a:spLocks noChangeShapeType="1"/>
          </p:cNvSpPr>
          <p:nvPr/>
        </p:nvSpPr>
        <p:spPr bwMode="auto">
          <a:xfrm>
            <a:off x="4692525" y="1371600"/>
            <a:ext cx="419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b="0" dirty="0"/>
          </a:p>
        </p:txBody>
      </p:sp>
      <p:sp>
        <p:nvSpPr>
          <p:cNvPr id="8205" name="Text Box 10"/>
          <p:cNvSpPr txBox="1">
            <a:spLocks noChangeArrowheads="1"/>
          </p:cNvSpPr>
          <p:nvPr/>
        </p:nvSpPr>
        <p:spPr bwMode="auto">
          <a:xfrm>
            <a:off x="5835525" y="1371600"/>
            <a:ext cx="1614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Selected area</a:t>
            </a:r>
          </a:p>
        </p:txBody>
      </p:sp>
      <p:graphicFrame>
        <p:nvGraphicFramePr>
          <p:cNvPr id="819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011243"/>
              </p:ext>
            </p:extLst>
          </p:nvPr>
        </p:nvGraphicFramePr>
        <p:xfrm>
          <a:off x="3923928" y="3124200"/>
          <a:ext cx="2133451" cy="453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1" name="Equation" r:id="rId5" imgW="1015920" imgH="215640" progId="Equation.3">
                  <p:embed/>
                </p:oleObj>
              </mc:Choice>
              <mc:Fallback>
                <p:oleObj name="Equation" r:id="rId5" imgW="101592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124200"/>
                        <a:ext cx="2133451" cy="453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2"/>
          <p:cNvGraphicFramePr>
            <a:graphicFrameLocks noChangeAspect="1"/>
          </p:cNvGraphicFramePr>
          <p:nvPr/>
        </p:nvGraphicFramePr>
        <p:xfrm>
          <a:off x="5638800" y="3886200"/>
          <a:ext cx="5492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Equation" r:id="rId7" imgW="253800" imgH="304560" progId="Equation.3">
                  <p:embed/>
                </p:oleObj>
              </mc:Choice>
              <mc:Fallback>
                <p:oleObj name="Equation" r:id="rId7" imgW="253800" imgH="304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886200"/>
                        <a:ext cx="5492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75996"/>
              </p:ext>
            </p:extLst>
          </p:nvPr>
        </p:nvGraphicFramePr>
        <p:xfrm>
          <a:off x="6480175" y="3816350"/>
          <a:ext cx="18986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3" name="方程式" r:id="rId8" imgW="1015920" imgH="431640" progId="Equation.3">
                  <p:embed/>
                </p:oleObj>
              </mc:Choice>
              <mc:Fallback>
                <p:oleObj name="方程式" r:id="rId8" imgW="101592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3816350"/>
                        <a:ext cx="18986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172200" y="3962400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>
                <a:ea typeface="新細明體" charset="-120"/>
              </a:rPr>
              <a:t>=</a:t>
            </a:r>
          </a:p>
        </p:txBody>
      </p:sp>
      <p:pic>
        <p:nvPicPr>
          <p:cNvPr id="8207" name="Picture 17" descr="smi53586_032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4" y="3643312"/>
            <a:ext cx="4845171" cy="281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573866" y="4725144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0" dirty="0" smtClean="0"/>
              <a:t>= 17.2 atoms/nm</a:t>
            </a:r>
            <a:r>
              <a:rPr lang="en-US" altLang="zh-TW" sz="2400" b="0" baseline="30000" dirty="0" smtClean="0"/>
              <a:t>2</a:t>
            </a:r>
            <a:endParaRPr lang="zh-TW" altLang="en-US" sz="2400" b="0" baseline="30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580112" y="5271591"/>
            <a:ext cx="3310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0" dirty="0" smtClean="0"/>
              <a:t>= </a:t>
            </a:r>
            <a:r>
              <a:rPr lang="en-US" altLang="zh-TW" sz="2400" dirty="0" smtClean="0">
                <a:solidFill>
                  <a:srgbClr val="0000FF"/>
                </a:solidFill>
              </a:rPr>
              <a:t>1.72 </a:t>
            </a:r>
            <a:r>
              <a:rPr lang="en-US" altLang="zh-TW" sz="2400" dirty="0" smtClean="0">
                <a:solidFill>
                  <a:srgbClr val="0000FF"/>
                </a:solidFill>
                <a:sym typeface="Symbol"/>
              </a:rPr>
              <a:t>10</a:t>
            </a:r>
            <a:r>
              <a:rPr lang="en-US" altLang="zh-TW" sz="2400" baseline="30000" dirty="0" smtClean="0">
                <a:solidFill>
                  <a:srgbClr val="0000FF"/>
                </a:solidFill>
                <a:sym typeface="Symbol"/>
              </a:rPr>
              <a:t>13</a:t>
            </a:r>
            <a:r>
              <a:rPr lang="en-US" altLang="zh-TW" sz="2400" dirty="0" smtClean="0">
                <a:solidFill>
                  <a:srgbClr val="0000FF"/>
                </a:solidFill>
              </a:rPr>
              <a:t> atoms/mm</a:t>
            </a:r>
            <a:r>
              <a:rPr lang="en-US" altLang="zh-TW" sz="2400" baseline="30000" dirty="0" smtClean="0">
                <a:solidFill>
                  <a:srgbClr val="0000FF"/>
                </a:solidFill>
              </a:rPr>
              <a:t>2</a:t>
            </a:r>
            <a:endParaRPr lang="zh-TW" altLang="en-US" sz="2400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CA" altLang="zh-TW" sz="3600" b="1" dirty="0" smtClean="0"/>
              <a:t>Unit cell</a:t>
            </a:r>
          </a:p>
        </p:txBody>
      </p:sp>
      <p:sp>
        <p:nvSpPr>
          <p:cNvPr id="21507" name="Text Box 13"/>
          <p:cNvSpPr>
            <a:spLocks noGrp="1" noChangeArrowheads="1"/>
          </p:cNvSpPr>
          <p:nvPr>
            <p:ph idx="1"/>
          </p:nvPr>
        </p:nvSpPr>
        <p:spPr>
          <a:xfrm>
            <a:off x="467544" y="1066800"/>
            <a:ext cx="8208912" cy="22344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Unit cell </a:t>
            </a:r>
            <a:r>
              <a:rPr lang="en-US" altLang="zh-TW" sz="2400" dirty="0" smtClean="0">
                <a:ea typeface="新細明體" charset="-120"/>
              </a:rPr>
              <a:t>is that block of  atoms which repeats itself to form space lattice and is the  smallest subdivision of the lattice.</a:t>
            </a:r>
          </a:p>
          <a:p>
            <a:r>
              <a:rPr lang="en-US" altLang="zh-TW" sz="2400" dirty="0" smtClean="0">
                <a:ea typeface="新細明體" charset="-120"/>
              </a:rPr>
              <a:t>The atoms do not necessarily coincide with lattice points.</a:t>
            </a:r>
          </a:p>
          <a:p>
            <a:r>
              <a:rPr lang="en-US" altLang="zh-TW" sz="2800" b="1" dirty="0" smtClean="0">
                <a:solidFill>
                  <a:srgbClr val="0033CC"/>
                </a:solidFill>
                <a:ea typeface="新細明體" charset="-120"/>
              </a:rPr>
              <a:t>Lattice constants</a:t>
            </a:r>
            <a:r>
              <a:rPr lang="en-US" altLang="zh-TW" sz="2800" b="1" dirty="0" smtClean="0">
                <a:ea typeface="新細明體" charset="-120"/>
              </a:rPr>
              <a:t>: </a:t>
            </a:r>
            <a:r>
              <a:rPr lang="en-US" altLang="zh-TW" sz="2800" b="1" i="1" dirty="0" smtClean="0">
                <a:ea typeface="新細明體" charset="-120"/>
              </a:rPr>
              <a:t>a</a:t>
            </a:r>
            <a:r>
              <a:rPr lang="en-US" altLang="zh-TW" sz="2800" b="1" dirty="0" smtClean="0">
                <a:ea typeface="新細明體" charset="-120"/>
              </a:rPr>
              <a:t>, </a:t>
            </a:r>
            <a:r>
              <a:rPr lang="en-US" altLang="zh-TW" sz="2800" b="1" i="1" dirty="0" smtClean="0">
                <a:ea typeface="新細明體" charset="-120"/>
              </a:rPr>
              <a:t>b</a:t>
            </a:r>
            <a:r>
              <a:rPr lang="en-US" altLang="zh-TW" sz="2800" b="1" dirty="0" smtClean="0">
                <a:ea typeface="新細明體" charset="-120"/>
              </a:rPr>
              <a:t>, </a:t>
            </a:r>
            <a:r>
              <a:rPr lang="en-US" altLang="zh-TW" sz="2800" b="1" i="1" dirty="0" smtClean="0">
                <a:ea typeface="新細明體" charset="-120"/>
              </a:rPr>
              <a:t>c</a:t>
            </a:r>
            <a:r>
              <a:rPr lang="en-US" altLang="zh-TW" sz="2800" b="1" dirty="0" smtClean="0">
                <a:ea typeface="新細明體" charset="-120"/>
              </a:rPr>
              <a:t>; </a:t>
            </a:r>
            <a:r>
              <a:rPr lang="en-US" altLang="zh-TW" sz="2800" i="1" dirty="0" smtClean="0">
                <a:ea typeface="新細明體" charset="-120"/>
                <a:sym typeface="Symbol"/>
              </a:rPr>
              <a:t></a:t>
            </a:r>
            <a:r>
              <a:rPr lang="en-US" altLang="zh-TW" sz="2800" dirty="0" smtClean="0">
                <a:ea typeface="新細明體" charset="-120"/>
                <a:sym typeface="Symbol"/>
              </a:rPr>
              <a:t>, </a:t>
            </a:r>
            <a:r>
              <a:rPr lang="en-US" altLang="zh-TW" sz="2800" i="1" dirty="0" smtClean="0">
                <a:ea typeface="新細明體" charset="-120"/>
                <a:sym typeface="Symbol"/>
              </a:rPr>
              <a:t></a:t>
            </a:r>
            <a:r>
              <a:rPr lang="en-US" altLang="zh-TW" sz="2800" dirty="0" smtClean="0">
                <a:ea typeface="新細明體" charset="-120"/>
                <a:sym typeface="Symbol"/>
              </a:rPr>
              <a:t>, </a:t>
            </a:r>
            <a:r>
              <a:rPr lang="en-US" altLang="zh-TW" sz="2800" i="1" dirty="0" smtClean="0">
                <a:ea typeface="新細明體" charset="-120"/>
                <a:sym typeface="Symbol"/>
              </a:rPr>
              <a:t></a:t>
            </a:r>
            <a:r>
              <a:rPr lang="en-US" altLang="zh-TW" sz="2800" dirty="0" smtClean="0">
                <a:ea typeface="新細明體" charset="-120"/>
                <a:sym typeface="Symbol"/>
              </a:rPr>
              <a:t>.</a:t>
            </a:r>
            <a:endParaRPr lang="en-US" altLang="zh-TW" sz="28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</p:txBody>
      </p:sp>
      <p:pic>
        <p:nvPicPr>
          <p:cNvPr id="21509" name="Picture 5" descr="C:\Documents and Settings\Naveen\Desktop\Mcgraw\jpegs\unit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06" y="3719513"/>
            <a:ext cx="4089056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 descr="C:\Documents and Settings\Naveen\Desktop\Mcgraw\jpegs\spacelatt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85832"/>
            <a:ext cx="3710732" cy="279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Freeform 6"/>
          <p:cNvSpPr>
            <a:spLocks/>
          </p:cNvSpPr>
          <p:nvPr/>
        </p:nvSpPr>
        <p:spPr bwMode="auto">
          <a:xfrm>
            <a:off x="3735413" y="5097463"/>
            <a:ext cx="1600200" cy="850900"/>
          </a:xfrm>
          <a:custGeom>
            <a:avLst/>
            <a:gdLst>
              <a:gd name="T0" fmla="*/ 0 w 1152"/>
              <a:gd name="T1" fmla="*/ 0 h 392"/>
              <a:gd name="T2" fmla="*/ 2147483647 w 1152"/>
              <a:gd name="T3" fmla="*/ 2147483647 h 392"/>
              <a:gd name="T4" fmla="*/ 2147483647 w 1152"/>
              <a:gd name="T5" fmla="*/ 2147483647 h 392"/>
              <a:gd name="T6" fmla="*/ 0 60000 65536"/>
              <a:gd name="T7" fmla="*/ 0 60000 65536"/>
              <a:gd name="T8" fmla="*/ 0 60000 65536"/>
              <a:gd name="T9" fmla="*/ 0 w 1152"/>
              <a:gd name="T10" fmla="*/ 0 h 392"/>
              <a:gd name="T11" fmla="*/ 1152 w 1152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392">
                <a:moveTo>
                  <a:pt x="0" y="0"/>
                </a:moveTo>
                <a:cubicBezTo>
                  <a:pt x="120" y="140"/>
                  <a:pt x="240" y="280"/>
                  <a:pt x="432" y="336"/>
                </a:cubicBezTo>
                <a:cubicBezTo>
                  <a:pt x="624" y="392"/>
                  <a:pt x="1032" y="336"/>
                  <a:pt x="1152" y="33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4112245" y="6021288"/>
            <a:ext cx="1539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>
                <a:ea typeface="新細明體" charset="-120"/>
              </a:rPr>
              <a:t>Unit Cell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4355976" y="3183359"/>
            <a:ext cx="1952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>
                <a:ea typeface="新細明體" charset="-120"/>
              </a:rPr>
              <a:t>Space Lattice</a:t>
            </a:r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 flipH="1">
            <a:off x="4052888" y="3686175"/>
            <a:ext cx="533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5" name="Line 8"/>
          <p:cNvSpPr>
            <a:spLocks noChangeShapeType="1"/>
          </p:cNvSpPr>
          <p:nvPr/>
        </p:nvSpPr>
        <p:spPr bwMode="auto">
          <a:xfrm flipH="1">
            <a:off x="5148064" y="5795963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6" name="Line 7"/>
          <p:cNvSpPr>
            <a:spLocks noChangeShapeType="1"/>
          </p:cNvSpPr>
          <p:nvPr/>
        </p:nvSpPr>
        <p:spPr bwMode="auto">
          <a:xfrm flipH="1" flipV="1">
            <a:off x="5148064" y="5724525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Linear Atomic Density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 eaLnBrk="1" hangingPunct="1"/>
            <a:r>
              <a:rPr lang="en-US" altLang="zh-TW" sz="2400" dirty="0" smtClean="0">
                <a:solidFill>
                  <a:schemeClr val="bg1"/>
                </a:solidFill>
                <a:ea typeface="新細明體" charset="-120"/>
              </a:rPr>
              <a:t>atomic density =</a:t>
            </a:r>
          </a:p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Example:  For a FCC copper crystal (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dirty="0" smtClean="0">
                <a:ea typeface="新細明體" charset="-120"/>
              </a:rPr>
              <a:t> = 0.361 nm), the [110] direction intersects 2 half diameters and 1 full diameter.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TW" sz="2400" dirty="0" smtClean="0">
                <a:ea typeface="新細明體" charset="-120"/>
              </a:rPr>
              <a:t>Therefore, it intersects ½ + ½ + 1 = 2 atomic diameters.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solidFill>
                  <a:srgbClr val="FF6600"/>
                </a:solidFill>
                <a:ea typeface="新細明體" charset="-120"/>
              </a:rPr>
              <a:t>                                            </a:t>
            </a:r>
            <a:r>
              <a:rPr lang="en-US" altLang="zh-TW" sz="2400" dirty="0" smtClean="0">
                <a:ea typeface="新細明體" charset="-120"/>
              </a:rPr>
              <a:t>Length of line = 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</a:t>
            </a:r>
          </a:p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graphicFrame>
        <p:nvGraphicFramePr>
          <p:cNvPr id="9218" name="Object 0"/>
          <p:cNvGraphicFramePr>
            <a:graphicFrameLocks noChangeAspect="1"/>
          </p:cNvGraphicFramePr>
          <p:nvPr/>
        </p:nvGraphicFramePr>
        <p:xfrm>
          <a:off x="4141788" y="1384300"/>
          <a:ext cx="49371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9" name="Equation" r:id="rId3" imgW="228600" imgH="291960" progId="Equation.3">
                  <p:embed/>
                </p:oleObj>
              </mc:Choice>
              <mc:Fallback>
                <p:oleObj name="Equation" r:id="rId3" imgW="228600" imgH="29196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1384300"/>
                        <a:ext cx="493712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4632325" y="1489075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>
                <a:ea typeface="新細明體" charset="-120"/>
              </a:rPr>
              <a:t>=</a:t>
            </a:r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5105400" y="762000"/>
            <a:ext cx="3409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Number of atomic diameters </a:t>
            </a:r>
          </a:p>
          <a:p>
            <a:pPr eaLnBrk="1" hangingPunct="1"/>
            <a:r>
              <a:rPr lang="en-US" altLang="zh-TW">
                <a:ea typeface="新細明體" charset="-120"/>
              </a:rPr>
              <a:t>intersected by selected length </a:t>
            </a:r>
          </a:p>
          <a:p>
            <a:pPr eaLnBrk="1" hangingPunct="1"/>
            <a:r>
              <a:rPr lang="en-US" altLang="zh-TW">
                <a:ea typeface="新細明體" charset="-120"/>
              </a:rPr>
              <a:t>of line in direction of interest</a:t>
            </a:r>
          </a:p>
        </p:txBody>
      </p:sp>
      <p:sp>
        <p:nvSpPr>
          <p:cNvPr id="9226" name="Line 7"/>
          <p:cNvSpPr>
            <a:spLocks noChangeShapeType="1"/>
          </p:cNvSpPr>
          <p:nvPr/>
        </p:nvSpPr>
        <p:spPr bwMode="auto">
          <a:xfrm>
            <a:off x="5181600" y="17526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7" name="Text Box 8"/>
          <p:cNvSpPr txBox="1">
            <a:spLocks noChangeArrowheads="1"/>
          </p:cNvSpPr>
          <p:nvPr/>
        </p:nvSpPr>
        <p:spPr bwMode="auto">
          <a:xfrm>
            <a:off x="5318125" y="1766888"/>
            <a:ext cx="2543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Selected length of line</a:t>
            </a:r>
          </a:p>
        </p:txBody>
      </p:sp>
      <p:graphicFrame>
        <p:nvGraphicFramePr>
          <p:cNvPr id="92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573845"/>
              </p:ext>
            </p:extLst>
          </p:nvPr>
        </p:nvGraphicFramePr>
        <p:xfrm>
          <a:off x="4076738" y="4637088"/>
          <a:ext cx="4455702" cy="952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0" name="方程式" r:id="rId5" imgW="1904760" imgH="406080" progId="Equation.3">
                  <p:embed/>
                </p:oleObj>
              </mc:Choice>
              <mc:Fallback>
                <p:oleObj name="方程式" r:id="rId5" imgW="1904760" imgH="406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38" y="4637088"/>
                        <a:ext cx="4455702" cy="952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617853"/>
              </p:ext>
            </p:extLst>
          </p:nvPr>
        </p:nvGraphicFramePr>
        <p:xfrm>
          <a:off x="3563888" y="4797152"/>
          <a:ext cx="415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" name="Equation" r:id="rId7" imgW="228600" imgH="291960" progId="Equation.3">
                  <p:embed/>
                </p:oleObj>
              </mc:Choice>
              <mc:Fallback>
                <p:oleObj name="Equation" r:id="rId7" imgW="228600" imgH="291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797152"/>
                        <a:ext cx="4159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293651"/>
              </p:ext>
            </p:extLst>
          </p:nvPr>
        </p:nvGraphicFramePr>
        <p:xfrm>
          <a:off x="6448425" y="4038600"/>
          <a:ext cx="21145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" name="方程式" r:id="rId8" imgW="927000" imgH="215640" progId="Equation.3">
                  <p:embed/>
                </p:oleObj>
              </mc:Choice>
              <mc:Fallback>
                <p:oleObj name="方程式" r:id="rId8" imgW="92700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4038600"/>
                        <a:ext cx="211455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8" name="Picture 14" descr="smi53586_032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75"/>
            <a:ext cx="26082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378987"/>
              </p:ext>
            </p:extLst>
          </p:nvPr>
        </p:nvGraphicFramePr>
        <p:xfrm>
          <a:off x="4139953" y="5679196"/>
          <a:ext cx="2756148" cy="99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" name="方程式" r:id="rId11" imgW="1168200" imgH="419040" progId="Equation.3">
                  <p:embed/>
                </p:oleObj>
              </mc:Choice>
              <mc:Fallback>
                <p:oleObj name="方程式" r:id="rId11" imgW="1168200" imgH="419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3" y="5679196"/>
                        <a:ext cx="2756148" cy="990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47779" y="1484784"/>
            <a:ext cx="35641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dirty="0" smtClean="0">
                <a:solidFill>
                  <a:srgbClr val="0000FF"/>
                </a:solidFill>
              </a:rPr>
              <a:t>Linear atomic density </a:t>
            </a:r>
            <a:r>
              <a:rPr lang="en-US" altLang="zh-TW" sz="2600" dirty="0" smtClean="0"/>
              <a:t>=</a:t>
            </a:r>
            <a:endParaRPr lang="zh-TW" altLang="en-US" sz="2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Polymorphism or Allotropy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Metals exist in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more than one crystalline form</a:t>
            </a:r>
            <a:r>
              <a:rPr lang="en-US" altLang="zh-TW" sz="2400" dirty="0" smtClean="0">
                <a:ea typeface="新細明體" charset="-120"/>
              </a:rPr>
              <a:t>. This is caller polymorphism or allotropy.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Temperature and pressure leads to change in crystalline forms.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Example: Iron exists in both BCC and FCC form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depending on the temperature. </a:t>
            </a:r>
          </a:p>
        </p:txBody>
      </p:sp>
      <p:graphicFrame>
        <p:nvGraphicFramePr>
          <p:cNvPr id="1024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413098"/>
              </p:ext>
            </p:extLst>
          </p:nvPr>
        </p:nvGraphicFramePr>
        <p:xfrm>
          <a:off x="1143000" y="4038600"/>
          <a:ext cx="7315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Flash Document" r:id="rId3" imgW="6844680" imgH="1981080" progId="Flash.Movie">
                  <p:embed/>
                </p:oleObj>
              </mc:Choice>
              <mc:Fallback>
                <p:oleObj name="Flash Document" r:id="rId3" imgW="6844680" imgH="1981080" progId="Flash.Movie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38600"/>
                        <a:ext cx="73152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Line 15"/>
          <p:cNvSpPr>
            <a:spLocks noChangeShapeType="1"/>
          </p:cNvSpPr>
          <p:nvPr/>
        </p:nvSpPr>
        <p:spPr bwMode="auto">
          <a:xfrm>
            <a:off x="1219200" y="46482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46" name="Line 16"/>
          <p:cNvSpPr>
            <a:spLocks noChangeShapeType="1"/>
          </p:cNvSpPr>
          <p:nvPr/>
        </p:nvSpPr>
        <p:spPr bwMode="auto">
          <a:xfrm>
            <a:off x="4419600" y="46482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47" name="Line 17"/>
          <p:cNvSpPr>
            <a:spLocks noChangeShapeType="1"/>
          </p:cNvSpPr>
          <p:nvPr/>
        </p:nvSpPr>
        <p:spPr bwMode="auto">
          <a:xfrm>
            <a:off x="5715000" y="46482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48" name="Line 18"/>
          <p:cNvSpPr>
            <a:spLocks noChangeShapeType="1"/>
          </p:cNvSpPr>
          <p:nvPr/>
        </p:nvSpPr>
        <p:spPr bwMode="auto">
          <a:xfrm>
            <a:off x="6477000" y="46482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49" name="Line 19"/>
          <p:cNvSpPr>
            <a:spLocks noChangeShapeType="1"/>
          </p:cNvSpPr>
          <p:nvPr/>
        </p:nvSpPr>
        <p:spPr bwMode="auto">
          <a:xfrm>
            <a:off x="1295400" y="4648200"/>
            <a:ext cx="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0" name="Line 20"/>
          <p:cNvSpPr>
            <a:spLocks noChangeShapeType="1"/>
          </p:cNvSpPr>
          <p:nvPr/>
        </p:nvSpPr>
        <p:spPr bwMode="auto">
          <a:xfrm>
            <a:off x="1295400" y="4800600"/>
            <a:ext cx="3048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1" name="Line 21"/>
          <p:cNvSpPr>
            <a:spLocks noChangeShapeType="1"/>
          </p:cNvSpPr>
          <p:nvPr/>
        </p:nvSpPr>
        <p:spPr bwMode="auto">
          <a:xfrm flipV="1">
            <a:off x="4343400" y="4648200"/>
            <a:ext cx="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2" name="Line 22"/>
          <p:cNvSpPr>
            <a:spLocks noChangeShapeType="1"/>
          </p:cNvSpPr>
          <p:nvPr/>
        </p:nvSpPr>
        <p:spPr bwMode="auto">
          <a:xfrm>
            <a:off x="2819400" y="4800600"/>
            <a:ext cx="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3" name="Line 23"/>
          <p:cNvSpPr>
            <a:spLocks noChangeShapeType="1"/>
          </p:cNvSpPr>
          <p:nvPr/>
        </p:nvSpPr>
        <p:spPr bwMode="auto">
          <a:xfrm>
            <a:off x="4495800" y="4648200"/>
            <a:ext cx="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4" name="Line 24"/>
          <p:cNvSpPr>
            <a:spLocks noChangeShapeType="1"/>
          </p:cNvSpPr>
          <p:nvPr/>
        </p:nvSpPr>
        <p:spPr bwMode="auto">
          <a:xfrm>
            <a:off x="4495800" y="4800600"/>
            <a:ext cx="1143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5" name="Line 25"/>
          <p:cNvSpPr>
            <a:spLocks noChangeShapeType="1"/>
          </p:cNvSpPr>
          <p:nvPr/>
        </p:nvSpPr>
        <p:spPr bwMode="auto">
          <a:xfrm flipV="1">
            <a:off x="5638800" y="4648200"/>
            <a:ext cx="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6" name="Line 26"/>
          <p:cNvSpPr>
            <a:spLocks noChangeShapeType="1"/>
          </p:cNvSpPr>
          <p:nvPr/>
        </p:nvSpPr>
        <p:spPr bwMode="auto">
          <a:xfrm>
            <a:off x="5105400" y="4800600"/>
            <a:ext cx="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7" name="Line 27"/>
          <p:cNvSpPr>
            <a:spLocks noChangeShapeType="1"/>
          </p:cNvSpPr>
          <p:nvPr/>
        </p:nvSpPr>
        <p:spPr bwMode="auto">
          <a:xfrm>
            <a:off x="5791200" y="4648200"/>
            <a:ext cx="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8" name="Line 28"/>
          <p:cNvSpPr>
            <a:spLocks noChangeShapeType="1"/>
          </p:cNvSpPr>
          <p:nvPr/>
        </p:nvSpPr>
        <p:spPr bwMode="auto">
          <a:xfrm>
            <a:off x="5791200" y="4800600"/>
            <a:ext cx="609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9" name="Line 29"/>
          <p:cNvSpPr>
            <a:spLocks noChangeShapeType="1"/>
          </p:cNvSpPr>
          <p:nvPr/>
        </p:nvSpPr>
        <p:spPr bwMode="auto">
          <a:xfrm flipV="1">
            <a:off x="6400800" y="4648200"/>
            <a:ext cx="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0" name="Line 30"/>
          <p:cNvSpPr>
            <a:spLocks noChangeShapeType="1"/>
          </p:cNvSpPr>
          <p:nvPr/>
        </p:nvSpPr>
        <p:spPr bwMode="auto">
          <a:xfrm>
            <a:off x="6096000" y="4800600"/>
            <a:ext cx="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1" name="Line 31"/>
          <p:cNvSpPr>
            <a:spLocks noChangeShapeType="1"/>
          </p:cNvSpPr>
          <p:nvPr/>
        </p:nvSpPr>
        <p:spPr bwMode="auto">
          <a:xfrm flipH="1">
            <a:off x="7391400" y="3962400"/>
            <a:ext cx="304800" cy="685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2" name="Text Box 32"/>
          <p:cNvSpPr txBox="1">
            <a:spLocks noChangeArrowheads="1"/>
          </p:cNvSpPr>
          <p:nvPr/>
        </p:nvSpPr>
        <p:spPr bwMode="auto">
          <a:xfrm>
            <a:off x="838200" y="5053013"/>
            <a:ext cx="1063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 smtClean="0">
                <a:ea typeface="新細明體" charset="-120"/>
                <a:sym typeface="Symbol"/>
              </a:rPr>
              <a:t></a:t>
            </a:r>
            <a:r>
              <a:rPr lang="en-US" altLang="zh-TW" dirty="0" smtClean="0">
                <a:ea typeface="新細明體" charset="-120"/>
              </a:rPr>
              <a:t>273 </a:t>
            </a:r>
            <a:r>
              <a:rPr lang="en-US" altLang="zh-TW" dirty="0" smtClean="0">
                <a:ea typeface="新細明體" charset="-120"/>
                <a:sym typeface="Symbol"/>
              </a:rPr>
              <a:t></a:t>
            </a:r>
            <a:r>
              <a:rPr lang="en-US" altLang="zh-TW" dirty="0" smtClean="0">
                <a:ea typeface="新細明體" charset="-120"/>
              </a:rPr>
              <a:t>C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10263" name="Text Box 33"/>
          <p:cNvSpPr txBox="1">
            <a:spLocks noChangeArrowheads="1"/>
          </p:cNvSpPr>
          <p:nvPr/>
        </p:nvSpPr>
        <p:spPr bwMode="auto">
          <a:xfrm>
            <a:off x="4038600" y="5029200"/>
            <a:ext cx="922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 smtClean="0">
                <a:ea typeface="新細明體" charset="-120"/>
              </a:rPr>
              <a:t>912 </a:t>
            </a:r>
            <a:r>
              <a:rPr lang="en-US" altLang="zh-TW" dirty="0" smtClean="0">
                <a:ea typeface="新細明體" charset="-120"/>
                <a:sym typeface="Symbol"/>
              </a:rPr>
              <a:t></a:t>
            </a:r>
            <a:r>
              <a:rPr lang="en-US" altLang="zh-TW" dirty="0" smtClean="0">
                <a:ea typeface="新細明體" charset="-120"/>
              </a:rPr>
              <a:t>C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10264" name="Text Box 34"/>
          <p:cNvSpPr txBox="1">
            <a:spLocks noChangeArrowheads="1"/>
          </p:cNvSpPr>
          <p:nvPr/>
        </p:nvSpPr>
        <p:spPr bwMode="auto">
          <a:xfrm>
            <a:off x="5148064" y="5029200"/>
            <a:ext cx="1050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 smtClean="0">
                <a:ea typeface="新細明體" charset="-120"/>
              </a:rPr>
              <a:t>1394 </a:t>
            </a:r>
            <a:r>
              <a:rPr lang="en-US" altLang="zh-TW" dirty="0" smtClean="0">
                <a:ea typeface="新細明體" charset="-120"/>
                <a:sym typeface="Symbol"/>
              </a:rPr>
              <a:t></a:t>
            </a:r>
            <a:r>
              <a:rPr lang="en-US" altLang="zh-TW" dirty="0" smtClean="0">
                <a:ea typeface="新細明體" charset="-120"/>
              </a:rPr>
              <a:t>C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10265" name="Text Box 35"/>
          <p:cNvSpPr txBox="1">
            <a:spLocks noChangeArrowheads="1"/>
          </p:cNvSpPr>
          <p:nvPr/>
        </p:nvSpPr>
        <p:spPr bwMode="auto">
          <a:xfrm>
            <a:off x="6172200" y="5029200"/>
            <a:ext cx="995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 smtClean="0">
                <a:ea typeface="新細明體" charset="-120"/>
              </a:rPr>
              <a:t>1539</a:t>
            </a:r>
            <a:r>
              <a:rPr lang="en-US" altLang="zh-TW" baseline="30000" dirty="0">
                <a:ea typeface="新細明體" charset="-120"/>
              </a:rPr>
              <a:t> </a:t>
            </a:r>
            <a:r>
              <a:rPr lang="en-US" altLang="zh-TW" baseline="30000" dirty="0" smtClean="0">
                <a:ea typeface="新細明體" charset="-120"/>
                <a:sym typeface="Symbol"/>
              </a:rPr>
              <a:t></a:t>
            </a:r>
            <a:r>
              <a:rPr lang="en-US" altLang="zh-TW" dirty="0" smtClean="0">
                <a:ea typeface="新細明體" charset="-120"/>
              </a:rPr>
              <a:t>C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10266" name="Text Box 36"/>
          <p:cNvSpPr txBox="1">
            <a:spLocks noChangeArrowheads="1"/>
          </p:cNvSpPr>
          <p:nvPr/>
        </p:nvSpPr>
        <p:spPr bwMode="auto">
          <a:xfrm>
            <a:off x="2438400" y="5562600"/>
            <a:ext cx="1082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  <a:cs typeface="Times New Roman" pitchFamily="18" charset="0"/>
              </a:rPr>
              <a:t>α Iron</a:t>
            </a:r>
          </a:p>
          <a:p>
            <a:pPr eaLnBrk="1" hangingPunct="1"/>
            <a:r>
              <a:rPr lang="en-US" altLang="zh-TW">
                <a:ea typeface="新細明體" charset="-120"/>
                <a:cs typeface="Times New Roman" pitchFamily="18" charset="0"/>
              </a:rPr>
              <a:t>BCC</a:t>
            </a:r>
          </a:p>
          <a:p>
            <a:pPr eaLnBrk="1" hangingPunct="1"/>
            <a:endParaRPr lang="en-US" altLang="zh-TW">
              <a:ea typeface="新細明體" charset="-120"/>
            </a:endParaRPr>
          </a:p>
        </p:txBody>
      </p:sp>
      <p:sp>
        <p:nvSpPr>
          <p:cNvPr id="10267" name="Text Box 37"/>
          <p:cNvSpPr txBox="1">
            <a:spLocks noChangeArrowheads="1"/>
          </p:cNvSpPr>
          <p:nvPr/>
        </p:nvSpPr>
        <p:spPr bwMode="auto">
          <a:xfrm>
            <a:off x="4724400" y="5562600"/>
            <a:ext cx="99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  <a:cs typeface="Times New Roman" pitchFamily="18" charset="0"/>
              </a:rPr>
              <a:t>γ Iron</a:t>
            </a:r>
          </a:p>
          <a:p>
            <a:pPr eaLnBrk="1" hangingPunct="1"/>
            <a:r>
              <a:rPr lang="en-US" altLang="zh-TW">
                <a:ea typeface="新細明體" charset="-120"/>
                <a:cs typeface="Times New Roman" pitchFamily="18" charset="0"/>
              </a:rPr>
              <a:t>FCC</a:t>
            </a:r>
          </a:p>
          <a:p>
            <a:pPr eaLnBrk="1" hangingPunct="1"/>
            <a:endParaRPr lang="en-US" altLang="zh-TW">
              <a:ea typeface="新細明體" charset="-120"/>
            </a:endParaRPr>
          </a:p>
        </p:txBody>
      </p:sp>
      <p:sp>
        <p:nvSpPr>
          <p:cNvPr id="10268" name="Text Box 38"/>
          <p:cNvSpPr txBox="1">
            <a:spLocks noChangeArrowheads="1"/>
          </p:cNvSpPr>
          <p:nvPr/>
        </p:nvSpPr>
        <p:spPr bwMode="auto">
          <a:xfrm>
            <a:off x="5791200" y="5562600"/>
            <a:ext cx="922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  <a:cs typeface="Times New Roman" pitchFamily="18" charset="0"/>
              </a:rPr>
              <a:t>δ</a:t>
            </a:r>
            <a:r>
              <a:rPr lang="en-US" altLang="zh-TW">
                <a:ea typeface="新細明體" charset="-120"/>
              </a:rPr>
              <a:t>  Iron</a:t>
            </a:r>
          </a:p>
          <a:p>
            <a:pPr eaLnBrk="1" hangingPunct="1"/>
            <a:r>
              <a:rPr lang="en-US" altLang="zh-TW">
                <a:ea typeface="新細明體" charset="-120"/>
              </a:rPr>
              <a:t>BCC</a:t>
            </a:r>
          </a:p>
        </p:txBody>
      </p:sp>
      <p:sp>
        <p:nvSpPr>
          <p:cNvPr id="10269" name="Text Box 39"/>
          <p:cNvSpPr txBox="1">
            <a:spLocks noChangeArrowheads="1"/>
          </p:cNvSpPr>
          <p:nvPr/>
        </p:nvSpPr>
        <p:spPr bwMode="auto">
          <a:xfrm>
            <a:off x="7686873" y="3595688"/>
            <a:ext cx="917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Liquid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Iron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1" y="980728"/>
            <a:ext cx="8627839" cy="446449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600" b="1" kern="0" dirty="0" smtClean="0">
                <a:ea typeface="新細明體" charset="-120"/>
              </a:rPr>
              <a:t>Allotropy Crystalline forms of Metals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37928" y="5589240"/>
            <a:ext cx="5614392" cy="10081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zh-TW" sz="2400" b="0" kern="0" dirty="0" smtClean="0">
                <a:ea typeface="新細明體" charset="-120"/>
              </a:rPr>
              <a:t>Low temperature: FCC or HCP.</a:t>
            </a:r>
          </a:p>
          <a:p>
            <a:pPr eaLnBrk="1" hangingPunct="1"/>
            <a:r>
              <a:rPr lang="en-US" altLang="zh-TW" sz="2400" b="0" kern="0" dirty="0" smtClean="0">
                <a:ea typeface="新細明體" charset="-120"/>
              </a:rPr>
              <a:t>High temperature: BCC.</a:t>
            </a:r>
          </a:p>
        </p:txBody>
      </p:sp>
    </p:spTree>
    <p:extLst>
      <p:ext uri="{BB962C8B-B14F-4D97-AF65-F5344CB8AC3E}">
        <p14:creationId xmlns:p14="http://schemas.microsoft.com/office/powerpoint/2010/main" val="29062969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Crystal Structure Analysis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Information about crystal structure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are obtained using </a:t>
            </a:r>
            <a:b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</a:b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X-Rays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The X-rays used are about the same wavelength (0.05-0.25 nm)  as distance between crystal lattice planes.</a:t>
            </a: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6918325" y="4281488"/>
            <a:ext cx="88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35 KV</a:t>
            </a: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15763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>
                <a:ea typeface="新細明體" charset="-120"/>
              </a:rPr>
              <a:t>(Eg:</a:t>
            </a:r>
          </a:p>
          <a:p>
            <a:pPr eaLnBrk="1" hangingPunct="1"/>
            <a:r>
              <a:rPr lang="en-US" altLang="zh-TW" sz="1800">
                <a:ea typeface="新細明體" charset="-120"/>
              </a:rPr>
              <a:t>Molybdenum</a:t>
            </a:r>
            <a:r>
              <a:rPr lang="en-US" altLang="zh-TW">
                <a:ea typeface="新細明體" charset="-120"/>
              </a:rPr>
              <a:t>)</a:t>
            </a:r>
          </a:p>
        </p:txBody>
      </p:sp>
      <p:pic>
        <p:nvPicPr>
          <p:cNvPr id="56326" name="Picture 9" descr="smi53586_03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41" y="2931220"/>
            <a:ext cx="8815255" cy="345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059832" y="47251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33CC"/>
                </a:solidFill>
                <a:sym typeface="Symbol"/>
              </a:rPr>
              <a:t></a:t>
            </a:r>
            <a:endParaRPr lang="zh-TW" altLang="en-US" sz="3200" dirty="0">
              <a:solidFill>
                <a:srgbClr val="0033CC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281088" y="4653136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33CC"/>
                </a:solidFill>
                <a:sym typeface="Symbol"/>
              </a:rPr>
              <a:t>+</a:t>
            </a:r>
            <a:endParaRPr lang="zh-TW" altLang="en-US" sz="3200" dirty="0">
              <a:solidFill>
                <a:srgbClr val="0033CC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604845" y="5085184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~ 35 kV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5085184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(Mo, Cu)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ea typeface="新細明體" charset="-120"/>
              </a:rPr>
              <a:t>X-Ray Spectrum of Molybdenum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4352735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X-Ray spectrum of Molybdenum is obtained when Molybdenum is used as </a:t>
            </a:r>
            <a:r>
              <a:rPr lang="en-US" altLang="zh-TW" sz="2400" b="1" i="1" dirty="0" smtClean="0">
                <a:solidFill>
                  <a:srgbClr val="0000FF"/>
                </a:solidFill>
                <a:ea typeface="新細明體" charset="-120"/>
              </a:rPr>
              <a:t>target metal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b="1" i="1" dirty="0" smtClean="0">
                <a:solidFill>
                  <a:srgbClr val="0000FF"/>
                </a:solidFill>
                <a:ea typeface="新細明體" charset="-120"/>
              </a:rPr>
              <a:t>K</a:t>
            </a:r>
            <a:r>
              <a:rPr lang="en-US" altLang="zh-TW" sz="2400" b="1" i="1" baseline="-25000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α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 and </a:t>
            </a:r>
            <a:r>
              <a:rPr lang="en-US" altLang="zh-TW" sz="2400" b="1" i="1" dirty="0" smtClean="0">
                <a:solidFill>
                  <a:srgbClr val="0000FF"/>
                </a:solidFill>
                <a:ea typeface="新細明體" charset="-120"/>
              </a:rPr>
              <a:t>K</a:t>
            </a:r>
            <a:r>
              <a:rPr lang="en-US" altLang="zh-TW" sz="2400" b="1" i="1" baseline="-25000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β</a:t>
            </a:r>
            <a:r>
              <a:rPr lang="en-US" altLang="zh-TW" sz="2400" dirty="0" smtClean="0">
                <a:ea typeface="新細明體" charset="-120"/>
              </a:rPr>
              <a:t>  are characteristic of an element.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For Molybdenum K</a:t>
            </a:r>
            <a:r>
              <a:rPr lang="en-US" altLang="zh-TW" sz="2400" baseline="-25000" dirty="0" smtClean="0">
                <a:ea typeface="新細明體" charset="-120"/>
                <a:cs typeface="Times New Roman" pitchFamily="18" charset="0"/>
              </a:rPr>
              <a:t>α</a:t>
            </a:r>
            <a:r>
              <a:rPr lang="en-US" altLang="zh-TW" sz="2400" dirty="0" smtClean="0">
                <a:ea typeface="新細明體" charset="-120"/>
              </a:rPr>
              <a:t> occurs at wave length of about 0.07 nm.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Electrons of n = 1 shell of target metal are knocked out by bombarding electrons.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Electrons of higher level drop down by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releasing energy </a:t>
            </a:r>
            <a:r>
              <a:rPr lang="en-US" altLang="zh-TW" sz="2400" dirty="0" smtClean="0">
                <a:ea typeface="新細明體" charset="-120"/>
              </a:rPr>
              <a:t>to replace lost electrons</a:t>
            </a: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0" y="648017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>
                <a:latin typeface="Arial" charset="0"/>
                <a:ea typeface="新細明體" charset="-120"/>
              </a:rPr>
              <a:t>48</a:t>
            </a:r>
          </a:p>
        </p:txBody>
      </p:sp>
      <p:pic>
        <p:nvPicPr>
          <p:cNvPr id="57349" name="Picture 7" descr="smi53586_03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42" y="908720"/>
            <a:ext cx="4520754" cy="32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056" y="4221089"/>
            <a:ext cx="3828360" cy="2592287"/>
          </a:xfrm>
          <a:prstGeom prst="rect">
            <a:avLst/>
          </a:prstGeom>
        </p:spPr>
      </p:pic>
      <p:cxnSp>
        <p:nvCxnSpPr>
          <p:cNvPr id="4" name="直線接點 3"/>
          <p:cNvCxnSpPr/>
          <p:nvPr/>
        </p:nvCxnSpPr>
        <p:spPr bwMode="auto">
          <a:xfrm>
            <a:off x="6990236" y="1484784"/>
            <a:ext cx="5340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X-Ray Diffraction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66800"/>
            <a:ext cx="3600400" cy="5029200"/>
          </a:xfrm>
        </p:spPr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Crystal planes of target metal act as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mirrors</a:t>
            </a:r>
            <a:r>
              <a:rPr lang="en-US" altLang="zh-TW" sz="2400" dirty="0" smtClean="0">
                <a:ea typeface="新細明體" charset="-120"/>
              </a:rPr>
              <a:t> reflecting X-ray beam.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If rays leaving a set of planes are </a:t>
            </a:r>
            <a:r>
              <a:rPr lang="en-US" altLang="zh-TW" sz="2400" i="1" dirty="0">
                <a:ea typeface="新細明體" charset="-120"/>
              </a:rPr>
              <a:t>out of phase </a:t>
            </a:r>
            <a:r>
              <a:rPr lang="en-US" altLang="zh-TW" sz="2400" dirty="0" smtClean="0">
                <a:ea typeface="新細明體" charset="-120"/>
              </a:rPr>
              <a:t>(as in case of arbitrary angle of incidence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no reinforced beam produced.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If rays leaving are in phase, reinforced beams are produced. </a:t>
            </a:r>
          </a:p>
        </p:txBody>
      </p:sp>
      <p:pic>
        <p:nvPicPr>
          <p:cNvPr id="583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03" y="1052736"/>
            <a:ext cx="510263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572000" y="3388930"/>
            <a:ext cx="391844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ea typeface="新細明體" charset="-120"/>
              </a:rPr>
              <a:t>Out </a:t>
            </a:r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of </a:t>
            </a:r>
            <a:r>
              <a:rPr lang="en-US" altLang="zh-TW" dirty="0" smtClean="0">
                <a:solidFill>
                  <a:srgbClr val="0000FF"/>
                </a:solidFill>
                <a:ea typeface="新細明體" charset="-120"/>
              </a:rPr>
              <a:t>phase: </a:t>
            </a:r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no reinforced beam</a:t>
            </a:r>
            <a:r>
              <a:rPr lang="en-US" altLang="zh-TW" dirty="0" smtClean="0">
                <a:solidFill>
                  <a:srgbClr val="0000FF"/>
                </a:solidFill>
                <a:ea typeface="新細明體" charset="-120"/>
              </a:rPr>
              <a:t> 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89591" y="6309320"/>
            <a:ext cx="369883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ea typeface="新細明體" charset="-120"/>
              </a:rPr>
              <a:t>In phase: have </a:t>
            </a:r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reinforced beam</a:t>
            </a:r>
            <a:r>
              <a:rPr lang="en-US" altLang="zh-TW" dirty="0" smtClean="0">
                <a:solidFill>
                  <a:srgbClr val="0000FF"/>
                </a:solidFill>
                <a:ea typeface="新細明體" charset="-120"/>
              </a:rPr>
              <a:t> 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X-Ray Diffraction (Cont..)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138064"/>
          </a:xfrm>
        </p:spPr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For rays reflected from different planes to be in phase, the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extra distance </a:t>
            </a:r>
            <a:r>
              <a:rPr lang="en-US" altLang="zh-TW" sz="2400" dirty="0" smtClean="0">
                <a:ea typeface="新細明體" charset="-120"/>
              </a:rPr>
              <a:t>traveled by a ray should be a integral multiple of wave length </a:t>
            </a:r>
            <a:r>
              <a:rPr lang="en-US" altLang="zh-TW" sz="2400" b="1" i="1" dirty="0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λ</a:t>
            </a:r>
            <a:r>
              <a:rPr lang="en-US" altLang="zh-TW" sz="2000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.  </a:t>
            </a:r>
          </a:p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59402" name="Text Box 14"/>
          <p:cNvSpPr txBox="1">
            <a:spLocks noChangeArrowheads="1"/>
          </p:cNvSpPr>
          <p:nvPr/>
        </p:nvSpPr>
        <p:spPr bwMode="auto">
          <a:xfrm>
            <a:off x="179512" y="5746651"/>
            <a:ext cx="7138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200" b="0">
                <a:solidFill>
                  <a:srgbClr val="FF6600"/>
                </a:solidFill>
                <a:latin typeface="Arial" charset="0"/>
                <a:ea typeface="新細明體" charset="-120"/>
              </a:rPr>
              <a:t>After A.G. Guy and J.J. Hren, “Elements of Physical Metallurgy,” 3d ed., Addison-Wesley, 1974, p.201.)</a:t>
            </a:r>
          </a:p>
        </p:txBody>
      </p:sp>
      <p:pic>
        <p:nvPicPr>
          <p:cNvPr id="5940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518457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292080" y="2414026"/>
            <a:ext cx="3909479" cy="34198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zh-TW" sz="2400" i="1" dirty="0" err="1">
                <a:ea typeface="新細明體" charset="-120"/>
              </a:rPr>
              <a:t>n</a:t>
            </a:r>
            <a:r>
              <a:rPr lang="en-US" altLang="zh-TW" sz="2400" i="1" dirty="0" err="1">
                <a:ea typeface="新細明體" charset="-120"/>
                <a:cs typeface="Times New Roman" pitchFamily="18" charset="0"/>
              </a:rPr>
              <a:t>λ</a:t>
            </a:r>
            <a:r>
              <a:rPr lang="en-US" altLang="zh-TW" sz="2400" dirty="0">
                <a:ea typeface="新細明體" charset="-120"/>
              </a:rPr>
              <a:t>  = MP + </a:t>
            </a:r>
            <a:r>
              <a:rPr lang="en-US" altLang="zh-TW" sz="2400" dirty="0" smtClean="0">
                <a:ea typeface="新細明體" charset="-120"/>
              </a:rPr>
              <a:t>PN  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(</a:t>
            </a:r>
            <a:r>
              <a:rPr lang="en-US" altLang="zh-TW" sz="2400" i="1" dirty="0">
                <a:ea typeface="新細明體" charset="-120"/>
              </a:rPr>
              <a:t>n</a:t>
            </a:r>
            <a:r>
              <a:rPr lang="en-US" altLang="zh-TW" sz="2400" dirty="0">
                <a:ea typeface="新細明體" charset="-120"/>
              </a:rPr>
              <a:t> = </a:t>
            </a:r>
            <a:r>
              <a:rPr lang="en-US" altLang="zh-TW" sz="2400" dirty="0" smtClean="0">
                <a:ea typeface="新細明體" charset="-120"/>
              </a:rPr>
              <a:t>1, 2… </a:t>
            </a:r>
            <a:r>
              <a:rPr lang="en-US" altLang="zh-TW" sz="2400" dirty="0">
                <a:ea typeface="新細明體" charset="-120"/>
              </a:rPr>
              <a:t>order of </a:t>
            </a:r>
            <a:r>
              <a:rPr lang="en-US" altLang="zh-TW" sz="2400" dirty="0" smtClean="0">
                <a:ea typeface="新細明體" charset="-120"/>
              </a:rPr>
              <a:t>diffraction)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>
                <a:ea typeface="新細明體" charset="-120"/>
              </a:rPr>
              <a:t>If </a:t>
            </a:r>
            <a:r>
              <a:rPr lang="en-US" altLang="zh-TW" sz="2400" i="1" dirty="0" err="1">
                <a:ea typeface="新細明體" charset="-120"/>
              </a:rPr>
              <a:t>d</a:t>
            </a:r>
            <a:r>
              <a:rPr lang="en-US" altLang="zh-TW" sz="2400" i="1" baseline="-25000" dirty="0" err="1">
                <a:ea typeface="新細明體" charset="-120"/>
              </a:rPr>
              <a:t>hkl</a:t>
            </a:r>
            <a:r>
              <a:rPr lang="en-US" altLang="zh-TW" sz="2400" dirty="0">
                <a:ea typeface="新細明體" charset="-120"/>
              </a:rPr>
              <a:t> is </a:t>
            </a:r>
            <a:r>
              <a:rPr lang="en-US" altLang="zh-TW" sz="2400" dirty="0" err="1">
                <a:ea typeface="新細明體" charset="-120"/>
              </a:rPr>
              <a:t>interplanar</a:t>
            </a:r>
            <a:r>
              <a:rPr lang="en-US" altLang="zh-TW" sz="2400" dirty="0">
                <a:ea typeface="新細明體" charset="-120"/>
              </a:rPr>
              <a:t> distance</a:t>
            </a:r>
            <a:r>
              <a:rPr lang="en-US" altLang="zh-TW" sz="2400" dirty="0" smtClean="0">
                <a:ea typeface="新細明體" charset="-120"/>
              </a:rPr>
              <a:t>,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then </a:t>
            </a:r>
            <a:r>
              <a:rPr lang="en-US" altLang="zh-TW" sz="2400" dirty="0">
                <a:ea typeface="新細明體" charset="-120"/>
              </a:rPr>
              <a:t>MP = PN = </a:t>
            </a:r>
            <a:r>
              <a:rPr lang="en-US" altLang="zh-TW" sz="2400" i="1" dirty="0" err="1" smtClean="0">
                <a:ea typeface="新細明體" charset="-120"/>
              </a:rPr>
              <a:t>d</a:t>
            </a:r>
            <a:r>
              <a:rPr lang="en-US" altLang="zh-TW" sz="2400" i="1" baseline="-25000" dirty="0" err="1" smtClean="0">
                <a:ea typeface="新細明體" charset="-120"/>
              </a:rPr>
              <a:t>hkl</a:t>
            </a:r>
            <a:r>
              <a:rPr lang="en-US" altLang="zh-TW" sz="2400" i="1" dirty="0" err="1" smtClean="0">
                <a:ea typeface="新細明體" charset="-120"/>
                <a:sym typeface="Symbol"/>
              </a:rPr>
              <a:t></a:t>
            </a:r>
            <a:r>
              <a:rPr lang="en-US" altLang="zh-TW" sz="2400" dirty="0" err="1" smtClean="0">
                <a:ea typeface="新細明體" charset="-120"/>
              </a:rPr>
              <a:t>sin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θ</a:t>
            </a:r>
          </a:p>
          <a:p>
            <a:pPr eaLnBrk="1" hangingPunct="1"/>
            <a:r>
              <a:rPr lang="en-US" altLang="zh-TW" sz="2400" dirty="0">
                <a:ea typeface="新細明體" charset="-120"/>
              </a:rPr>
              <a:t>Therefore,    </a:t>
            </a:r>
            <a:r>
              <a:rPr lang="en-US" altLang="zh-TW" sz="2400" dirty="0" smtClean="0">
                <a:ea typeface="新細明體" charset="-120"/>
              </a:rPr>
              <a:t/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λ</a:t>
            </a:r>
            <a:r>
              <a:rPr lang="en-US" altLang="zh-TW" sz="2400" dirty="0" smtClean="0">
                <a:ea typeface="新細明體" charset="-120"/>
              </a:rPr>
              <a:t>  </a:t>
            </a:r>
            <a:r>
              <a:rPr lang="en-US" altLang="zh-TW" sz="2400" dirty="0">
                <a:ea typeface="新細明體" charset="-120"/>
              </a:rPr>
              <a:t>= </a:t>
            </a:r>
            <a:r>
              <a:rPr lang="en-US" altLang="zh-TW" sz="2400" dirty="0" smtClean="0">
                <a:ea typeface="新細明體" charset="-120"/>
              </a:rPr>
              <a:t>2</a:t>
            </a:r>
            <a:r>
              <a:rPr lang="en-US" altLang="zh-TW" sz="2400" i="1" dirty="0" smtClean="0">
                <a:ea typeface="新細明體" charset="-120"/>
              </a:rPr>
              <a:t>d</a:t>
            </a:r>
            <a:r>
              <a:rPr lang="en-US" altLang="zh-TW" sz="2400" i="1" baseline="-25000" dirty="0" smtClean="0">
                <a:ea typeface="新細明體" charset="-120"/>
              </a:rPr>
              <a:t>hkl</a:t>
            </a:r>
            <a:r>
              <a:rPr lang="en-US" altLang="zh-TW" sz="2400" dirty="0" smtClean="0">
                <a:ea typeface="新細明體" charset="-120"/>
                <a:sym typeface="Symbol"/>
              </a:rPr>
              <a:t>s</a:t>
            </a:r>
            <a:r>
              <a:rPr lang="en-US" altLang="zh-TW" sz="2400" dirty="0" smtClean="0">
                <a:ea typeface="新細明體" charset="-120"/>
              </a:rPr>
              <a:t>in </a:t>
            </a: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θ</a:t>
            </a:r>
            <a:r>
              <a:rPr lang="en-US" altLang="zh-TW" sz="2400" dirty="0" smtClean="0">
                <a:ea typeface="新細明體" charset="-120"/>
              </a:rPr>
              <a:t> </a:t>
            </a:r>
            <a:endParaRPr lang="en-US" altLang="zh-TW" sz="2400" dirty="0">
              <a:ea typeface="新細明體" charset="-120"/>
            </a:endParaRPr>
          </a:p>
          <a:p>
            <a:pPr marL="0" indent="0" eaLnBrk="1" hangingPunct="1">
              <a:buNone/>
            </a:pPr>
            <a:r>
              <a:rPr lang="en-US" altLang="zh-TW" sz="2400" b="0" kern="0" dirty="0" smtClean="0">
                <a:ea typeface="新細明體" charset="-120"/>
              </a:rPr>
              <a:t> </a:t>
            </a:r>
          </a:p>
          <a:p>
            <a:pPr eaLnBrk="1" hangingPunct="1">
              <a:buFontTx/>
              <a:buNone/>
            </a:pPr>
            <a:endParaRPr lang="en-US" altLang="zh-TW" sz="2400" b="0" kern="0" dirty="0" smtClean="0">
              <a:ea typeface="新細明體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51038" y="419598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i="1" dirty="0" err="1" smtClean="0">
                <a:solidFill>
                  <a:srgbClr val="FF0000"/>
                </a:solidFill>
              </a:rPr>
              <a:t>d</a:t>
            </a:r>
            <a:r>
              <a:rPr lang="en-US" altLang="zh-TW" sz="2400" i="1" baseline="-25000" dirty="0" err="1" smtClean="0">
                <a:solidFill>
                  <a:srgbClr val="FF0000"/>
                </a:solidFill>
              </a:rPr>
              <a:t>hkl</a:t>
            </a:r>
            <a:endParaRPr lang="zh-TW" altLang="en-US" sz="2400" i="1" baseline="-25000" dirty="0">
              <a:solidFill>
                <a:srgbClr val="FF0000"/>
              </a:solidFill>
            </a:endParaRPr>
          </a:p>
        </p:txBody>
      </p:sp>
      <p:cxnSp>
        <p:nvCxnSpPr>
          <p:cNvPr id="4" name="直線單箭頭接點 3"/>
          <p:cNvCxnSpPr/>
          <p:nvPr/>
        </p:nvCxnSpPr>
        <p:spPr bwMode="auto">
          <a:xfrm>
            <a:off x="551038" y="4221088"/>
            <a:ext cx="0" cy="4616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677990"/>
            <a:ext cx="7019850" cy="613538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600" b="1" kern="0" dirty="0" smtClean="0">
                <a:ea typeface="新細明體" charset="-120"/>
              </a:rPr>
              <a:t>X-Ray </a:t>
            </a:r>
            <a:r>
              <a:rPr lang="en-US" altLang="zh-TW" sz="3600" b="1" kern="0" dirty="0" err="1" smtClean="0">
                <a:ea typeface="新細明體" charset="-120"/>
              </a:rPr>
              <a:t>Diffractometer</a:t>
            </a:r>
            <a:endParaRPr lang="en-US" altLang="zh-TW" sz="3600" b="1" kern="0" dirty="0" smtClean="0">
              <a:ea typeface="新細明體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987824" y="6381328"/>
            <a:ext cx="39601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With X-radiation shields removed.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83944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X-Ray Diffraction Analysis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Powdered specimen</a:t>
            </a:r>
            <a:r>
              <a:rPr lang="en-US" altLang="zh-TW" sz="2400" dirty="0" smtClean="0">
                <a:ea typeface="新細明體" charset="-120"/>
              </a:rPr>
              <a:t> is used for X-ray diffraction analysis as the random orientation facilitates different angle of incidence.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Radiation counter detects angle and intensity of diffracted beam. 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762000" y="2667000"/>
            <a:ext cx="9144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914400" y="61722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pic>
        <p:nvPicPr>
          <p:cNvPr id="60422" name="Picture 9" descr="smi53586_03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8" y="2492896"/>
            <a:ext cx="8601372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Diffraction Condition for Cubic Cells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For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BCC</a:t>
            </a:r>
            <a:r>
              <a:rPr lang="en-US" altLang="zh-TW" sz="2400" dirty="0" smtClean="0">
                <a:ea typeface="新細明體" charset="-120"/>
              </a:rPr>
              <a:t> structure, diffraction occurs only on planes whose miller indices when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added together total to an even number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i.e. (</a:t>
            </a:r>
            <a:r>
              <a:rPr lang="en-US" altLang="zh-TW" sz="2400" i="1" dirty="0" smtClean="0">
                <a:ea typeface="新細明體" charset="-120"/>
              </a:rPr>
              <a:t>h + k + l</a:t>
            </a:r>
            <a:r>
              <a:rPr lang="en-US" altLang="zh-TW" sz="2400" dirty="0" smtClean="0">
                <a:ea typeface="新細明體" charset="-120"/>
              </a:rPr>
              <a:t>) = even               Reflections present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      (</a:t>
            </a:r>
            <a:r>
              <a:rPr lang="en-US" altLang="zh-TW" sz="2400" i="1" dirty="0" smtClean="0">
                <a:ea typeface="新細明體" charset="-120"/>
              </a:rPr>
              <a:t>h + k + l</a:t>
            </a:r>
            <a:r>
              <a:rPr lang="en-US" altLang="zh-TW" sz="2400" dirty="0" smtClean="0">
                <a:ea typeface="新細明體" charset="-120"/>
              </a:rPr>
              <a:t>) = odd                 Reflections absent</a:t>
            </a:r>
          </a:p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For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FCC</a:t>
            </a:r>
            <a:r>
              <a:rPr lang="en-US" altLang="zh-TW" sz="2400" dirty="0" smtClean="0">
                <a:ea typeface="新細明體" charset="-120"/>
              </a:rPr>
              <a:t> structure, diffraction occurs only on planes whose miller indices are either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all even or all odd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i.e. (</a:t>
            </a:r>
            <a:r>
              <a:rPr lang="en-US" altLang="zh-TW" sz="2400" i="1" dirty="0" err="1" smtClean="0">
                <a:ea typeface="新細明體" charset="-120"/>
              </a:rPr>
              <a:t>h,k,l</a:t>
            </a:r>
            <a:r>
              <a:rPr lang="en-US" altLang="zh-TW" sz="2400" dirty="0" smtClean="0">
                <a:ea typeface="新細明體" charset="-120"/>
              </a:rPr>
              <a:t>) all even                Reflections present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     (</a:t>
            </a:r>
            <a:r>
              <a:rPr lang="en-US" altLang="zh-TW" sz="2400" i="1" dirty="0" err="1" smtClean="0">
                <a:ea typeface="新細明體" charset="-120"/>
              </a:rPr>
              <a:t>h,k,l</a:t>
            </a:r>
            <a:r>
              <a:rPr lang="en-US" altLang="zh-TW" sz="2400" dirty="0" smtClean="0">
                <a:ea typeface="新細明體" charset="-120"/>
              </a:rPr>
              <a:t>) all odd                 Reflections present         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i="1" dirty="0" smtClean="0">
                <a:ea typeface="新細明體" charset="-120"/>
              </a:rPr>
              <a:t>(</a:t>
            </a:r>
            <a:r>
              <a:rPr lang="en-US" altLang="zh-TW" sz="2400" i="1" dirty="0" err="1" smtClean="0">
                <a:ea typeface="新細明體" charset="-120"/>
              </a:rPr>
              <a:t>h,k,l</a:t>
            </a:r>
            <a:r>
              <a:rPr lang="en-US" altLang="zh-TW" sz="2400" dirty="0" smtClean="0">
                <a:ea typeface="新細明體" charset="-120"/>
              </a:rPr>
              <a:t>) not all even or all odd            Reflections absent. </a:t>
            </a: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142705" y="2852936"/>
            <a:ext cx="645319" cy="195064"/>
          </a:xfrm>
          <a:prstGeom prst="rightArrow">
            <a:avLst>
              <a:gd name="adj1" fmla="val 50000"/>
              <a:gd name="adj2" fmla="val 80078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141093" y="2441848"/>
            <a:ext cx="645319" cy="195064"/>
          </a:xfrm>
          <a:prstGeom prst="rightArrow">
            <a:avLst>
              <a:gd name="adj1" fmla="val 50000"/>
              <a:gd name="adj2" fmla="val 80078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709516" y="4920208"/>
            <a:ext cx="645319" cy="195064"/>
          </a:xfrm>
          <a:prstGeom prst="rightArrow">
            <a:avLst>
              <a:gd name="adj1" fmla="val 50000"/>
              <a:gd name="adj2" fmla="val 80078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707904" y="4509120"/>
            <a:ext cx="645319" cy="195064"/>
          </a:xfrm>
          <a:prstGeom prst="rightArrow">
            <a:avLst>
              <a:gd name="adj1" fmla="val 50000"/>
              <a:gd name="adj2" fmla="val 80078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790777" y="5301208"/>
            <a:ext cx="645319" cy="195064"/>
          </a:xfrm>
          <a:prstGeom prst="rightArrow">
            <a:avLst>
              <a:gd name="adj1" fmla="val 50000"/>
              <a:gd name="adj2" fmla="val 80078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4" y="944173"/>
            <a:ext cx="8385770" cy="586920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19426" y="1012666"/>
            <a:ext cx="3261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  <a:ea typeface="新細明體" charset="-120"/>
              </a:rPr>
              <a:t>Bravais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 (1811-1863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): 14 UC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600" b="1" kern="0" smtClean="0">
                <a:ea typeface="新細明體" charset="-120"/>
              </a:rPr>
              <a:t>Crystal Systems and Bravais Lattice</a:t>
            </a:r>
            <a:endParaRPr lang="en-US" altLang="zh-TW" sz="3600" b="1" kern="0" dirty="0" smtClean="0">
              <a:ea typeface="新細明體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3290" y="59492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1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4638" y="526113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2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3290" y="29249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3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33912" y="249289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4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3912" y="177281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5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33912" y="387877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3912" y="432503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6372200" y="2996952"/>
            <a:ext cx="2571562" cy="95383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75656" y="177281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立方體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462455" y="249289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正方體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457653" y="327381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斜方體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475656" y="416035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菱方體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457653" y="472514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六方體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457652" y="554917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單斜體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457653" y="602128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三斜體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980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764704"/>
            <a:ext cx="8421676" cy="406587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157192"/>
            <a:ext cx="8349598" cy="144016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600" b="1" kern="0" dirty="0" smtClean="0">
                <a:ea typeface="新細明體" charset="-120"/>
              </a:rPr>
              <a:t>Diffraction Pattern of Tungsten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139952" y="980728"/>
            <a:ext cx="44740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  <a:sym typeface="Symbol"/>
              </a:rPr>
              <a:t>n </a:t>
            </a:r>
            <a:r>
              <a:rPr lang="en-US" altLang="zh-TW" sz="2400" dirty="0">
                <a:solidFill>
                  <a:srgbClr val="0000FF"/>
                </a:solidFill>
                <a:sym typeface="Symbol"/>
              </a:rPr>
              <a:t>= </a:t>
            </a:r>
            <a:r>
              <a:rPr lang="en-US" altLang="zh-TW" sz="2400" dirty="0" smtClean="0">
                <a:solidFill>
                  <a:srgbClr val="0000FF"/>
                </a:solidFill>
                <a:sym typeface="Symbol"/>
              </a:rPr>
              <a:t>2d </a:t>
            </a:r>
            <a:r>
              <a:rPr lang="en-US" altLang="zh-TW" sz="2400" dirty="0">
                <a:solidFill>
                  <a:srgbClr val="0000FF"/>
                </a:solidFill>
                <a:sym typeface="Symbol"/>
              </a:rPr>
              <a:t>sin </a:t>
            </a:r>
            <a:r>
              <a:rPr lang="en-US" altLang="zh-TW" sz="2400" dirty="0" smtClean="0">
                <a:solidFill>
                  <a:srgbClr val="0000FF"/>
                </a:solidFill>
                <a:sym typeface="Symbol"/>
              </a:rPr>
              <a:t> </a:t>
            </a:r>
            <a:r>
              <a:rPr lang="en-US" altLang="zh-TW" sz="2400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  <a:sym typeface="Symbol"/>
              </a:rPr>
              <a:t> </a:t>
            </a:r>
            <a:r>
              <a:rPr lang="en-US" altLang="zh-TW" sz="2400" dirty="0">
                <a:solidFill>
                  <a:srgbClr val="0000FF"/>
                </a:solidFill>
                <a:sym typeface="Symbol"/>
              </a:rPr>
              <a:t>= </a:t>
            </a:r>
            <a:r>
              <a:rPr lang="en-US" altLang="zh-TW" sz="2400" dirty="0" smtClean="0">
                <a:solidFill>
                  <a:srgbClr val="0000FF"/>
                </a:solidFill>
                <a:sym typeface="Symbol"/>
              </a:rPr>
              <a:t>2d </a:t>
            </a:r>
            <a:r>
              <a:rPr lang="en-US" altLang="zh-TW" sz="2400" dirty="0">
                <a:solidFill>
                  <a:srgbClr val="0000FF"/>
                </a:solidFill>
                <a:sym typeface="Symbol"/>
              </a:rPr>
              <a:t>sin  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r>
              <a:rPr lang="zh-TW" altLang="en-US" sz="2400" dirty="0" smtClean="0">
                <a:solidFill>
                  <a:srgbClr val="0000FF"/>
                </a:solidFill>
              </a:rPr>
              <a:t>有 </a:t>
            </a:r>
            <a:r>
              <a:rPr lang="en-US" altLang="zh-TW" sz="2400" dirty="0" smtClean="0">
                <a:solidFill>
                  <a:srgbClr val="0000FF"/>
                </a:solidFill>
              </a:rPr>
              <a:t>110 peak </a:t>
            </a:r>
            <a:r>
              <a:rPr lang="zh-TW" altLang="en-US" sz="2400" dirty="0" smtClean="0">
                <a:solidFill>
                  <a:srgbClr val="0000FF"/>
                </a:solidFill>
              </a:rPr>
              <a:t>必有 </a:t>
            </a:r>
            <a:r>
              <a:rPr lang="en-US" altLang="zh-TW" sz="2400" dirty="0" smtClean="0">
                <a:solidFill>
                  <a:srgbClr val="0000FF"/>
                </a:solidFill>
              </a:rPr>
              <a:t>220 peak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  <a:sym typeface="Symbol"/>
              </a:rPr>
              <a:t> = 2d</a:t>
            </a:r>
            <a:r>
              <a:rPr lang="en-US" altLang="zh-TW" sz="2400" baseline="-25000" dirty="0" smtClean="0">
                <a:solidFill>
                  <a:srgbClr val="0000FF"/>
                </a:solidFill>
                <a:sym typeface="Symbol"/>
              </a:rPr>
              <a:t>220</a:t>
            </a:r>
            <a:r>
              <a:rPr lang="en-US" altLang="zh-TW" sz="24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sym typeface="Symbol"/>
              </a:rPr>
              <a:t>sin 87 </a:t>
            </a:r>
            <a:endParaRPr lang="en-US" altLang="zh-TW" sz="2400" dirty="0" smtClean="0">
              <a:solidFill>
                <a:srgbClr val="0000FF"/>
              </a:solidFill>
              <a:sym typeface="Symbol"/>
            </a:endParaRPr>
          </a:p>
          <a:p>
            <a:r>
              <a:rPr lang="en-US" altLang="zh-TW" sz="2400" dirty="0" smtClean="0">
                <a:solidFill>
                  <a:srgbClr val="0000FF"/>
                </a:solidFill>
                <a:sym typeface="Symbol"/>
              </a:rPr>
              <a:t>d</a:t>
            </a:r>
            <a:r>
              <a:rPr lang="en-US" altLang="zh-TW" sz="2400" baseline="-25000" dirty="0" smtClean="0">
                <a:solidFill>
                  <a:srgbClr val="0000FF"/>
                </a:solidFill>
                <a:sym typeface="Symbol"/>
              </a:rPr>
              <a:t>110 </a:t>
            </a:r>
            <a:r>
              <a:rPr lang="en-US" altLang="zh-TW" sz="2400" dirty="0">
                <a:solidFill>
                  <a:srgbClr val="0000FF"/>
                </a:solidFill>
                <a:sym typeface="Symbol"/>
              </a:rPr>
              <a:t>= 2 d</a:t>
            </a:r>
            <a:r>
              <a:rPr lang="en-US" altLang="zh-TW" sz="2400" baseline="-25000" dirty="0">
                <a:solidFill>
                  <a:srgbClr val="0000FF"/>
                </a:solidFill>
                <a:sym typeface="Symbol"/>
              </a:rPr>
              <a:t>220</a:t>
            </a:r>
            <a:r>
              <a:rPr lang="en-US" altLang="zh-TW" sz="2400" dirty="0" smtClean="0">
                <a:solidFill>
                  <a:srgbClr val="0000FF"/>
                </a:solidFill>
                <a:sym typeface="Symbol"/>
              </a:rPr>
              <a:t>  </a:t>
            </a:r>
            <a:r>
              <a:rPr lang="en-US" altLang="zh-TW" sz="2400" dirty="0" smtClean="0">
                <a:solidFill>
                  <a:srgbClr val="0000FF"/>
                </a:solidFill>
              </a:rPr>
              <a:t>2</a:t>
            </a:r>
            <a:r>
              <a:rPr lang="en-US" altLang="zh-TW" sz="2400" dirty="0">
                <a:solidFill>
                  <a:srgbClr val="0000FF"/>
                </a:solidFill>
                <a:sym typeface="Symbol"/>
              </a:rPr>
              <a:t> = </a:t>
            </a:r>
            <a:r>
              <a:rPr lang="en-US" altLang="zh-TW" sz="2400" dirty="0" smtClean="0">
                <a:solidFill>
                  <a:srgbClr val="0000FF"/>
                </a:solidFill>
                <a:sym typeface="Symbol"/>
              </a:rPr>
              <a:t>2d</a:t>
            </a:r>
            <a:r>
              <a:rPr lang="en-US" altLang="zh-TW" sz="2400" baseline="-25000" dirty="0" smtClean="0">
                <a:solidFill>
                  <a:srgbClr val="0000FF"/>
                </a:solidFill>
                <a:sym typeface="Symbol"/>
              </a:rPr>
              <a:t>110</a:t>
            </a:r>
            <a:r>
              <a:rPr lang="en-US" altLang="zh-TW" sz="24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sym typeface="Symbol"/>
              </a:rPr>
              <a:t>sin 87 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031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-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0507"/>
            <a:ext cx="8897938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600" b="1" kern="0" dirty="0" smtClean="0">
                <a:ea typeface="新細明體" charset="-120"/>
              </a:rPr>
              <a:t>Diffraction Pattern of Aluminum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164641" y="6309320"/>
            <a:ext cx="6503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0" dirty="0" smtClean="0"/>
              <a:t>Ref.: </a:t>
            </a:r>
            <a:r>
              <a:rPr lang="zh-TW" altLang="en-US" b="0" dirty="0" smtClean="0"/>
              <a:t>劉國雄等，工程材料科學，全華圖書，</a:t>
            </a:r>
            <a:r>
              <a:rPr lang="en-US" altLang="zh-TW" b="0" dirty="0" smtClean="0"/>
              <a:t>2008</a:t>
            </a:r>
            <a:r>
              <a:rPr lang="zh-TW" altLang="en-US" b="0" dirty="0" smtClean="0"/>
              <a:t>，</a:t>
            </a:r>
            <a:r>
              <a:rPr lang="en-US" altLang="zh-TW" b="0" dirty="0" smtClean="0"/>
              <a:t>p. 85.</a:t>
            </a:r>
            <a:endParaRPr lang="zh-TW" altLang="en-US" b="0" dirty="0"/>
          </a:p>
        </p:txBody>
      </p:sp>
    </p:spTree>
    <p:extLst>
      <p:ext uri="{BB962C8B-B14F-4D97-AF65-F5344CB8AC3E}">
        <p14:creationId xmlns:p14="http://schemas.microsoft.com/office/powerpoint/2010/main" val="40163307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2001"/>
            <a:ext cx="8724384" cy="5763343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600" b="1" kern="0" dirty="0" smtClean="0">
                <a:ea typeface="新細明體" charset="-120"/>
              </a:rPr>
              <a:t>Diffracting Planes for FCC and BCC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763688" y="2175247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Simple Cubic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942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Interpreting Diffraction Data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We know that </a:t>
            </a:r>
          </a:p>
        </p:txBody>
      </p:sp>
      <p:graphicFrame>
        <p:nvGraphicFramePr>
          <p:cNvPr id="1126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781027"/>
              </p:ext>
            </p:extLst>
          </p:nvPr>
        </p:nvGraphicFramePr>
        <p:xfrm>
          <a:off x="3630613" y="1014413"/>
          <a:ext cx="2586037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1" name="方程式" r:id="rId3" imgW="1498320" imgH="2222280" progId="Equation.3">
                  <p:embed/>
                </p:oleObj>
              </mc:Choice>
              <mc:Fallback>
                <p:oleObj name="方程式" r:id="rId3" imgW="1498320" imgH="222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1014413"/>
                        <a:ext cx="2586037" cy="383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90800" y="2057400"/>
            <a:ext cx="87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>
                <a:ea typeface="新細明體" charset="-120"/>
              </a:rPr>
              <a:t>Since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43608" y="5272088"/>
            <a:ext cx="7169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>
                <a:ea typeface="新細明體" charset="-120"/>
              </a:rPr>
              <a:t>Note that </a:t>
            </a:r>
            <a:r>
              <a:rPr lang="en-US" altLang="zh-TW" sz="2400" dirty="0">
                <a:solidFill>
                  <a:srgbClr val="0000FF"/>
                </a:solidFill>
                <a:ea typeface="新細明體" charset="-120"/>
              </a:rPr>
              <a:t>the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wavelength </a:t>
            </a:r>
            <a:r>
              <a:rPr lang="en-US" altLang="zh-TW" sz="2400" i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λ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n-US" altLang="zh-TW" sz="2400" dirty="0">
                <a:solidFill>
                  <a:srgbClr val="0000FF"/>
                </a:solidFill>
                <a:ea typeface="新細明體" charset="-120"/>
              </a:rPr>
              <a:t>and lattice constant </a:t>
            </a:r>
            <a:r>
              <a:rPr lang="en-US" altLang="zh-TW" sz="2400" i="1" dirty="0">
                <a:solidFill>
                  <a:srgbClr val="0000FF"/>
                </a:solidFill>
                <a:ea typeface="新細明體" charset="-120"/>
              </a:rPr>
              <a:t>a</a:t>
            </a:r>
            <a:r>
              <a:rPr lang="en-US" altLang="zh-TW" sz="2400" dirty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n-US" altLang="zh-TW" sz="2400" dirty="0">
                <a:ea typeface="新細明體" charset="-120"/>
              </a:rPr>
              <a:t>are the </a:t>
            </a:r>
            <a:r>
              <a:rPr lang="en-US" altLang="zh-TW" sz="2400" dirty="0" smtClean="0">
                <a:ea typeface="新細明體" charset="-120"/>
              </a:rPr>
              <a:t>same for </a:t>
            </a:r>
            <a:r>
              <a:rPr lang="en-US" altLang="zh-TW" sz="2400" dirty="0">
                <a:ea typeface="新細明體" charset="-120"/>
              </a:rPr>
              <a:t>both incoming and outgoing radiation.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066800" y="30480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ea typeface="新細明體" charset="-120"/>
              </a:rPr>
              <a:t>Substituting for </a:t>
            </a:r>
            <a:r>
              <a:rPr lang="en-US" altLang="zh-TW" i="1" dirty="0">
                <a:ea typeface="新細明體" charset="-120"/>
              </a:rPr>
              <a:t>d</a:t>
            </a:r>
            <a:r>
              <a:rPr lang="en-US" altLang="zh-TW" dirty="0">
                <a:ea typeface="新細明體" charset="-120"/>
              </a:rPr>
              <a:t>,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057400" y="4343400"/>
            <a:ext cx="127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Therefore</a:t>
            </a:r>
          </a:p>
        </p:txBody>
      </p:sp>
    </p:spTree>
    <p:extLst>
      <p:ext uri="{BB962C8B-B14F-4D97-AF65-F5344CB8AC3E}">
        <p14:creationId xmlns:p14="http://schemas.microsoft.com/office/powerpoint/2010/main" val="1430433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Interpreting Diffraction Data (Cont..)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b="1" dirty="0" smtClean="0">
                <a:ea typeface="新細明體" charset="-120"/>
              </a:rPr>
              <a:t> For planes ‘A’ and ‘B’ we get two equations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          </a:t>
            </a:r>
          </a:p>
        </p:txBody>
      </p:sp>
      <p:graphicFrame>
        <p:nvGraphicFramePr>
          <p:cNvPr id="1229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24769"/>
              </p:ext>
            </p:extLst>
          </p:nvPr>
        </p:nvGraphicFramePr>
        <p:xfrm>
          <a:off x="2411760" y="1864990"/>
          <a:ext cx="3822353" cy="241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0" name="方程式" r:id="rId3" imgW="1726920" imgH="1091880" progId="Equation.3">
                  <p:embed/>
                </p:oleObj>
              </mc:Choice>
              <mc:Fallback>
                <p:oleObj name="方程式" r:id="rId3" imgW="172692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864990"/>
                        <a:ext cx="3822353" cy="2416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6444208" y="2132856"/>
            <a:ext cx="2139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>
                <a:ea typeface="新細明體" charset="-120"/>
              </a:rPr>
              <a:t>(For plane ‘A’)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6444208" y="3608189"/>
            <a:ext cx="2144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>
                <a:ea typeface="新細明體" charset="-120"/>
              </a:rPr>
              <a:t>(For plane ‘B’)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1279525" y="4437112"/>
            <a:ext cx="3719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400" dirty="0">
                <a:ea typeface="新細明體" charset="-120"/>
              </a:rPr>
              <a:t>Dividing each other, we get</a:t>
            </a:r>
          </a:p>
        </p:txBody>
      </p:sp>
      <p:graphicFrame>
        <p:nvGraphicFramePr>
          <p:cNvPr id="1229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044158"/>
              </p:ext>
            </p:extLst>
          </p:nvPr>
        </p:nvGraphicFramePr>
        <p:xfrm>
          <a:off x="3406774" y="4869160"/>
          <a:ext cx="4198159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1" name="方程式" r:id="rId5" imgW="1612800" imgH="469800" progId="Equation.3">
                  <p:embed/>
                </p:oleObj>
              </mc:Choice>
              <mc:Fallback>
                <p:oleObj name="方程式" r:id="rId5" imgW="1612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4" y="4869160"/>
                        <a:ext cx="4198159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4979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BCC or FCC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For BCC crystals, the first two sets of diffracting planes are {110} and {200} planes.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 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    Therefore</a:t>
            </a:r>
          </a:p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For FCC crystals the first two sets of diffracting planes are {111} and {200} planes</a:t>
            </a:r>
          </a:p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     Therefore </a:t>
            </a:r>
          </a:p>
          <a:p>
            <a:pPr eaLnBrk="1" hangingPunct="1"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</a:t>
            </a:r>
          </a:p>
        </p:txBody>
      </p:sp>
      <p:graphicFrame>
        <p:nvGraphicFramePr>
          <p:cNvPr id="1331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68985"/>
              </p:ext>
            </p:extLst>
          </p:nvPr>
        </p:nvGraphicFramePr>
        <p:xfrm>
          <a:off x="3478213" y="2220912"/>
          <a:ext cx="4450966" cy="113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方程式" r:id="rId3" imgW="1790640" imgH="457200" progId="Equation.3">
                  <p:embed/>
                </p:oleObj>
              </mc:Choice>
              <mc:Fallback>
                <p:oleObj name="方程式" r:id="rId3" imgW="1790640" imgH="4572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2220912"/>
                        <a:ext cx="4450966" cy="1136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035222"/>
              </p:ext>
            </p:extLst>
          </p:nvPr>
        </p:nvGraphicFramePr>
        <p:xfrm>
          <a:off x="3327400" y="4660900"/>
          <a:ext cx="4669554" cy="1144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name="方程式" r:id="rId5" imgW="1866600" imgH="457200" progId="Equation.3">
                  <p:embed/>
                </p:oleObj>
              </mc:Choice>
              <mc:Fallback>
                <p:oleObj name="方程式" r:id="rId5" imgW="18666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660900"/>
                        <a:ext cx="4669554" cy="1144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Crystal Structure of Unknown Metal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3505200" y="1143000"/>
            <a:ext cx="2286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3200" b="0" dirty="0">
                <a:ea typeface="新細明體" charset="-120"/>
              </a:rPr>
              <a:t>Unknown </a:t>
            </a:r>
          </a:p>
          <a:p>
            <a:pPr algn="ctr" eaLnBrk="1" hangingPunct="1"/>
            <a:r>
              <a:rPr lang="en-US" altLang="zh-TW" sz="3200" b="0" dirty="0">
                <a:ea typeface="新細明體" charset="-120"/>
              </a:rPr>
              <a:t>metal</a:t>
            </a: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3505200" y="2514600"/>
            <a:ext cx="2286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0" dirty="0">
                <a:solidFill>
                  <a:srgbClr val="FF0000"/>
                </a:solidFill>
                <a:ea typeface="新細明體" charset="-120"/>
              </a:rPr>
              <a:t>Crystallographic</a:t>
            </a:r>
          </a:p>
          <a:p>
            <a:pPr algn="ctr" eaLnBrk="1" hangingPunct="1"/>
            <a:r>
              <a:rPr lang="en-US" altLang="zh-TW" b="0" dirty="0">
                <a:solidFill>
                  <a:srgbClr val="FF0000"/>
                </a:solidFill>
                <a:ea typeface="新細明體" charset="-120"/>
              </a:rPr>
              <a:t>Analysis</a:t>
            </a: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1600200" y="3581400"/>
            <a:ext cx="152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6400800" y="3581400"/>
            <a:ext cx="152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1600200" y="5105400"/>
            <a:ext cx="1295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FCC</a:t>
            </a:r>
          </a:p>
          <a:p>
            <a:pPr algn="ctr" eaLnBrk="1" hangingPunct="1"/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Crystal</a:t>
            </a:r>
          </a:p>
          <a:p>
            <a:pPr algn="ctr" eaLnBrk="1" hangingPunct="1"/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Structure</a:t>
            </a: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6629400" y="5105400"/>
            <a:ext cx="1219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dirty="0">
                <a:solidFill>
                  <a:srgbClr val="6600FF"/>
                </a:solidFill>
                <a:ea typeface="新細明體" charset="-120"/>
              </a:rPr>
              <a:t>BCC</a:t>
            </a:r>
          </a:p>
          <a:p>
            <a:pPr algn="ctr" eaLnBrk="1" hangingPunct="1"/>
            <a:r>
              <a:rPr lang="en-US" altLang="zh-TW" dirty="0">
                <a:solidFill>
                  <a:srgbClr val="6600FF"/>
                </a:solidFill>
                <a:ea typeface="新細明體" charset="-120"/>
              </a:rPr>
              <a:t>Crystal</a:t>
            </a:r>
          </a:p>
          <a:p>
            <a:pPr algn="ctr" eaLnBrk="1" hangingPunct="1"/>
            <a:r>
              <a:rPr lang="en-US" altLang="zh-TW" dirty="0">
                <a:solidFill>
                  <a:srgbClr val="6600FF"/>
                </a:solidFill>
                <a:ea typeface="新細明體" charset="-120"/>
              </a:rPr>
              <a:t>Structur</a:t>
            </a:r>
            <a:r>
              <a:rPr lang="en-US" altLang="zh-TW" dirty="0">
                <a:ea typeface="新細明體" charset="-120"/>
              </a:rPr>
              <a:t>e</a:t>
            </a:r>
          </a:p>
        </p:txBody>
      </p:sp>
      <p:graphicFrame>
        <p:nvGraphicFramePr>
          <p:cNvPr id="1433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059154"/>
              </p:ext>
            </p:extLst>
          </p:nvPr>
        </p:nvGraphicFramePr>
        <p:xfrm>
          <a:off x="1662113" y="3643313"/>
          <a:ext cx="14827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方程式" r:id="rId3" imgW="876240" imgH="457200" progId="Equation.3">
                  <p:embed/>
                </p:oleObj>
              </mc:Choice>
              <mc:Fallback>
                <p:oleObj name="方程式" r:id="rId3" imgW="876240" imgH="4572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3643313"/>
                        <a:ext cx="14827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396774"/>
              </p:ext>
            </p:extLst>
          </p:nvPr>
        </p:nvGraphicFramePr>
        <p:xfrm>
          <a:off x="6451600" y="3652838"/>
          <a:ext cx="14779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方程式" r:id="rId5" imgW="799920" imgH="457200" progId="Equation.3">
                  <p:embed/>
                </p:oleObj>
              </mc:Choice>
              <mc:Fallback>
                <p:oleObj name="方程式" r:id="rId5" imgW="799920" imgH="4572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3652838"/>
                        <a:ext cx="147796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AutoShape 19"/>
          <p:cNvSpPr>
            <a:spLocks noChangeArrowheads="1"/>
          </p:cNvSpPr>
          <p:nvPr/>
        </p:nvSpPr>
        <p:spPr bwMode="auto">
          <a:xfrm>
            <a:off x="4495800" y="21336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14349" name="AutoShape 20"/>
          <p:cNvSpPr>
            <a:spLocks noChangeArrowheads="1"/>
          </p:cNvSpPr>
          <p:nvPr/>
        </p:nvSpPr>
        <p:spPr bwMode="auto">
          <a:xfrm>
            <a:off x="2057400" y="4572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14350" name="AutoShape 21"/>
          <p:cNvSpPr>
            <a:spLocks noChangeArrowheads="1"/>
          </p:cNvSpPr>
          <p:nvPr/>
        </p:nvSpPr>
        <p:spPr bwMode="auto">
          <a:xfrm>
            <a:off x="7086600" y="4572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14351" name="AutoShape 25"/>
          <p:cNvSpPr>
            <a:spLocks noChangeArrowheads="1"/>
          </p:cNvSpPr>
          <p:nvPr/>
        </p:nvSpPr>
        <p:spPr bwMode="auto">
          <a:xfrm flipV="1">
            <a:off x="5791200" y="2743200"/>
            <a:ext cx="11430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14352" name="AutoShape 26"/>
          <p:cNvSpPr>
            <a:spLocks noChangeArrowheads="1"/>
          </p:cNvSpPr>
          <p:nvPr/>
        </p:nvSpPr>
        <p:spPr bwMode="auto">
          <a:xfrm flipH="1" flipV="1">
            <a:off x="2362200" y="2743200"/>
            <a:ext cx="1143000" cy="838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9512" y="116632"/>
            <a:ext cx="874846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EP 3.16  </a:t>
            </a:r>
            <a:r>
              <a:rPr lang="en-US" altLang="zh-TW" b="0" dirty="0" smtClean="0"/>
              <a:t>An X-ray </a:t>
            </a:r>
            <a:r>
              <a:rPr lang="en-US" altLang="zh-TW" b="0" dirty="0" err="1" smtClean="0"/>
              <a:t>diffractometer</a:t>
            </a:r>
            <a:r>
              <a:rPr lang="en-US" altLang="zh-TW" b="0" dirty="0" smtClean="0"/>
              <a:t> recorder chart for an element that  has either the BCC or the FCC crystal structure shows diffraction peaks at the following 2</a:t>
            </a:r>
            <a:r>
              <a:rPr lang="en-US" altLang="zh-TW" b="0" i="1" dirty="0" smtClean="0">
                <a:sym typeface="Symbol"/>
              </a:rPr>
              <a:t></a:t>
            </a:r>
            <a:r>
              <a:rPr lang="en-US" altLang="zh-TW" b="0" dirty="0" smtClean="0">
                <a:sym typeface="Symbol"/>
              </a:rPr>
              <a:t> angles: 40, 58, 73, 86.8, 100.4 and 114.7. </a:t>
            </a:r>
            <a:r>
              <a:rPr lang="en-US" altLang="zh-TW" b="0" i="1" dirty="0" smtClean="0">
                <a:sym typeface="Symbol"/>
              </a:rPr>
              <a:t></a:t>
            </a:r>
            <a:r>
              <a:rPr lang="en-US" altLang="zh-TW" b="0" baseline="-25000" dirty="0" smtClean="0">
                <a:sym typeface="Symbol"/>
              </a:rPr>
              <a:t>x-ray</a:t>
            </a:r>
            <a:r>
              <a:rPr lang="en-US" altLang="zh-TW" b="0" dirty="0" smtClean="0">
                <a:sym typeface="Symbol"/>
              </a:rPr>
              <a:t> = 0.154 nm. Determine the structure and </a:t>
            </a:r>
            <a:r>
              <a:rPr lang="en-US" altLang="zh-TW" b="0" i="1" dirty="0" smtClean="0">
                <a:sym typeface="Symbol"/>
              </a:rPr>
              <a:t>a</a:t>
            </a:r>
            <a:r>
              <a:rPr lang="en-US" altLang="zh-TW" b="0" dirty="0" smtClean="0">
                <a:sym typeface="Symbol"/>
              </a:rPr>
              <a:t>.</a:t>
            </a:r>
            <a:endParaRPr lang="zh-TW" altLang="en-US" b="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456010"/>
              </p:ext>
            </p:extLst>
          </p:nvPr>
        </p:nvGraphicFramePr>
        <p:xfrm>
          <a:off x="679400" y="1308100"/>
          <a:ext cx="74930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1" name="方程式" r:id="rId3" imgW="2666880" imgH="634680" progId="Equation.3">
                  <p:embed/>
                </p:oleObj>
              </mc:Choice>
              <mc:Fallback>
                <p:oleObj name="方程式" r:id="rId3" imgW="2666880" imgH="63468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00" y="1308100"/>
                        <a:ext cx="74930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154648"/>
              </p:ext>
            </p:extLst>
          </p:nvPr>
        </p:nvGraphicFramePr>
        <p:xfrm>
          <a:off x="755576" y="3429000"/>
          <a:ext cx="6898154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2" name="方程式" r:id="rId5" imgW="2666880" imgH="1168200" progId="Equation.3">
                  <p:embed/>
                </p:oleObj>
              </mc:Choice>
              <mc:Fallback>
                <p:oleObj name="方程式" r:id="rId5" imgW="2666880" imgH="11682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429000"/>
                        <a:ext cx="6898154" cy="3024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05326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Amorphous Materials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 dirty="0" smtClean="0">
                <a:ea typeface="新細明體" charset="-120"/>
              </a:rPr>
              <a:t>A tendency to achieve a crystalline because that is </a:t>
            </a: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the most stable and corresponding to the lowest energy leve</a:t>
            </a:r>
            <a:r>
              <a:rPr lang="en-US" altLang="zh-TW" sz="2800" dirty="0" smtClean="0">
                <a:ea typeface="新細明體" charset="-120"/>
              </a:rPr>
              <a:t>l. However, some factors inhibit this tendency and the amorphous materials are formed..</a:t>
            </a:r>
          </a:p>
          <a:p>
            <a:pPr eaLnBrk="1" hangingPunct="1"/>
            <a:r>
              <a:rPr lang="en-US" altLang="zh-TW" sz="2800" dirty="0" smtClean="0">
                <a:ea typeface="新細明體" charset="-120"/>
              </a:rPr>
              <a:t>Random spatial positions of atoms.</a:t>
            </a:r>
          </a:p>
          <a:p>
            <a:pPr eaLnBrk="1" hangingPunct="1"/>
            <a:r>
              <a:rPr lang="en-US" altLang="zh-TW" sz="2800" dirty="0" smtClean="0">
                <a:ea typeface="新細明體" charset="-120"/>
              </a:rPr>
              <a:t>Polymers: Secondary bonds do not allow formation of parallel and tightly packed chains during solidification.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 Polymers can be </a:t>
            </a:r>
            <a:r>
              <a:rPr lang="en-US" altLang="zh-TW" dirty="0" err="1" smtClean="0">
                <a:ea typeface="新細明體" charset="-120"/>
              </a:rPr>
              <a:t>semicrystalline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 eaLnBrk="1" hangingPunct="1"/>
            <a:r>
              <a:rPr lang="en-US" altLang="zh-TW" sz="2800" dirty="0" smtClean="0">
                <a:ea typeface="新細明體" charset="-120"/>
              </a:rPr>
              <a:t>Glass is a ceramic made up of SiO</a:t>
            </a:r>
            <a:r>
              <a:rPr lang="en-US" altLang="zh-TW" sz="2800" baseline="-25000" dirty="0" smtClean="0">
                <a:ea typeface="新細明體" charset="-120"/>
              </a:rPr>
              <a:t>4</a:t>
            </a:r>
            <a:r>
              <a:rPr lang="en-US" altLang="zh-TW" sz="2800" baseline="30000" dirty="0" smtClean="0">
                <a:ea typeface="新細明體" charset="-120"/>
              </a:rPr>
              <a:t>4</a:t>
            </a:r>
            <a:r>
              <a:rPr lang="en-US" altLang="zh-TW" sz="2800" baseline="30000" dirty="0" smtClean="0">
                <a:ea typeface="新細明體" charset="-120"/>
                <a:sym typeface="Symbol"/>
              </a:rPr>
              <a:t></a:t>
            </a:r>
            <a:r>
              <a:rPr lang="en-US" altLang="zh-TW" sz="2800" baseline="30000" dirty="0" smtClean="0">
                <a:ea typeface="新細明體" charset="-120"/>
              </a:rPr>
              <a:t> </a:t>
            </a:r>
            <a:r>
              <a:rPr lang="en-US" altLang="zh-TW" sz="2800" dirty="0" smtClean="0">
                <a:ea typeface="新細明體" charset="-120"/>
              </a:rPr>
              <a:t> tetrahedron subunits – limited mobility.</a:t>
            </a:r>
            <a:endParaRPr lang="en-US" altLang="zh-TW" sz="2800" baseline="30000" dirty="0" smtClean="0">
              <a:ea typeface="新細明體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8" y="764704"/>
            <a:ext cx="8639752" cy="31683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11560" y="39330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Fig. 3.29 (a) Long-range order in crystalline silica, (b) silica glass without long-range order, and (c) amorphous structure in polymers.</a:t>
            </a:r>
            <a:endParaRPr lang="zh-TW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8032" y="4797152"/>
            <a:ext cx="7772400" cy="16561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zh-TW" sz="2400" i="1" kern="0" dirty="0" smtClean="0">
                <a:solidFill>
                  <a:srgbClr val="0000FF"/>
                </a:solidFill>
                <a:ea typeface="新細明體" charset="-120"/>
              </a:rPr>
              <a:t>Rapid cooling </a:t>
            </a:r>
            <a:r>
              <a:rPr lang="en-US" altLang="zh-TW" sz="2400" b="0" kern="0" dirty="0" smtClean="0">
                <a:ea typeface="新細明體" charset="-120"/>
              </a:rPr>
              <a:t>of metals (10</a:t>
            </a:r>
            <a:r>
              <a:rPr lang="en-US" altLang="zh-TW" sz="2400" b="0" kern="0" baseline="30000" dirty="0" smtClean="0">
                <a:ea typeface="新細明體" charset="-120"/>
              </a:rPr>
              <a:t>8</a:t>
            </a:r>
            <a:r>
              <a:rPr lang="en-US" altLang="zh-TW" sz="2400" b="0" kern="0" dirty="0" smtClean="0">
                <a:ea typeface="新細明體" charset="-120"/>
              </a:rPr>
              <a:t> K/s) can give rise to amorphous structure (metallic glass, 78%Fe-9%Si-13%B).</a:t>
            </a:r>
          </a:p>
          <a:p>
            <a:pPr eaLnBrk="1" hangingPunct="1"/>
            <a:r>
              <a:rPr lang="en-US" altLang="zh-TW" sz="2400" b="0" kern="0" dirty="0" smtClean="0">
                <a:ea typeface="新細明體" charset="-120"/>
              </a:rPr>
              <a:t>Metallic glass has superior metallic properties: strength, corrosion resistance, magnetic properties….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600" b="1" kern="0" dirty="0" smtClean="0">
                <a:ea typeface="新細明體" charset="-120"/>
              </a:rPr>
              <a:t>Amorphous Materials </a:t>
            </a:r>
            <a:r>
              <a:rPr lang="en-US" altLang="zh-TW" sz="3600" dirty="0">
                <a:ea typeface="新細明體" charset="-120"/>
              </a:rPr>
              <a:t>(Cont..)</a:t>
            </a:r>
            <a:endParaRPr lang="en-US" altLang="zh-TW" sz="3600" b="1" kern="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28148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Types of Unit Cells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b="1" dirty="0" smtClean="0">
                <a:ea typeface="新細明體" charset="-120"/>
              </a:rPr>
              <a:t>Cubic Unit Cell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b="1" i="1" dirty="0" smtClean="0">
                <a:ea typeface="新細明體" charset="-120"/>
              </a:rPr>
              <a:t>a</a:t>
            </a:r>
            <a:r>
              <a:rPr lang="en-US" altLang="zh-TW" sz="2000" b="1" dirty="0" smtClean="0">
                <a:ea typeface="新細明體" charset="-120"/>
              </a:rPr>
              <a:t> = </a:t>
            </a:r>
            <a:r>
              <a:rPr lang="en-US" altLang="zh-TW" sz="2000" b="1" i="1" dirty="0" smtClean="0">
                <a:ea typeface="新細明體" charset="-120"/>
              </a:rPr>
              <a:t>b</a:t>
            </a:r>
            <a:r>
              <a:rPr lang="en-US" altLang="zh-TW" sz="2000" b="1" dirty="0" smtClean="0">
                <a:ea typeface="新細明體" charset="-120"/>
              </a:rPr>
              <a:t> = </a:t>
            </a:r>
            <a:r>
              <a:rPr lang="en-US" altLang="zh-TW" sz="2000" b="1" i="1" dirty="0" smtClean="0">
                <a:ea typeface="新細明體" charset="-120"/>
              </a:rPr>
              <a:t>c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α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ea typeface="新細明體" charset="-120"/>
              </a:rPr>
              <a:t>=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β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ea typeface="新細明體" charset="-120"/>
              </a:rPr>
              <a:t>=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γ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ea typeface="新細明體" charset="-120"/>
              </a:rPr>
              <a:t>= 90</a:t>
            </a:r>
            <a:r>
              <a:rPr lang="en-US" altLang="zh-TW" sz="2000" b="1" dirty="0" smtClean="0">
                <a:ea typeface="新細明體" charset="-120"/>
                <a:sym typeface="Symbol"/>
              </a:rPr>
              <a:t></a:t>
            </a:r>
            <a:endParaRPr lang="en-US" altLang="zh-TW" sz="2000" b="1" baseline="30000" dirty="0" smtClean="0">
              <a:ea typeface="新細明體" charset="-120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zh-TW" sz="2000" b="1" baseline="30000" dirty="0" smtClean="0">
              <a:ea typeface="新細明體" charset="-120"/>
            </a:endParaRPr>
          </a:p>
          <a:p>
            <a:pPr eaLnBrk="1" hangingPunct="1">
              <a:buFontTx/>
              <a:buNone/>
            </a:pPr>
            <a:endParaRPr lang="en-US" altLang="zh-TW" sz="2400" b="1" dirty="0" smtClean="0">
              <a:ea typeface="新細明體" charset="-120"/>
            </a:endParaRPr>
          </a:p>
          <a:p>
            <a:pPr eaLnBrk="1" hangingPunct="1"/>
            <a:endParaRPr lang="en-US" altLang="zh-TW" sz="2400" b="1" dirty="0" smtClean="0">
              <a:ea typeface="新細明體" charset="-120"/>
            </a:endParaRPr>
          </a:p>
          <a:p>
            <a:pPr eaLnBrk="1" hangingPunct="1"/>
            <a:endParaRPr lang="en-US" altLang="zh-TW" sz="2400" b="1" dirty="0" smtClean="0">
              <a:ea typeface="新細明體" charset="-120"/>
            </a:endParaRPr>
          </a:p>
          <a:p>
            <a:pPr eaLnBrk="1" hangingPunct="1"/>
            <a:endParaRPr lang="en-US" altLang="zh-TW" sz="2400" b="1" dirty="0" smtClean="0">
              <a:ea typeface="新細明體" charset="-120"/>
            </a:endParaRPr>
          </a:p>
          <a:p>
            <a:pPr eaLnBrk="1" hangingPunct="1"/>
            <a:r>
              <a:rPr lang="en-US" altLang="zh-TW" sz="2400" b="1" dirty="0" smtClean="0">
                <a:ea typeface="新細明體" charset="-120"/>
              </a:rPr>
              <a:t>Tetragonal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b="1" i="1" dirty="0" smtClean="0">
                <a:ea typeface="新細明體" charset="-120"/>
              </a:rPr>
              <a:t>a</a:t>
            </a:r>
            <a:r>
              <a:rPr lang="en-US" altLang="zh-TW" sz="2000" b="1" dirty="0" smtClean="0">
                <a:ea typeface="新細明體" charset="-120"/>
              </a:rPr>
              <a:t> = </a:t>
            </a:r>
            <a:r>
              <a:rPr lang="en-US" altLang="zh-TW" sz="2000" b="1" i="1" dirty="0" smtClean="0">
                <a:ea typeface="新細明體" charset="-120"/>
              </a:rPr>
              <a:t>b</a:t>
            </a:r>
            <a:r>
              <a:rPr lang="en-US" altLang="zh-TW" sz="2000" b="1" dirty="0" smtClean="0">
                <a:ea typeface="新細明體" charset="-120"/>
              </a:rPr>
              <a:t> 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≠</a:t>
            </a:r>
            <a:r>
              <a:rPr lang="en-US" altLang="zh-TW" sz="2000" b="1" dirty="0" smtClean="0">
                <a:ea typeface="新細明體" charset="-120"/>
              </a:rPr>
              <a:t> </a:t>
            </a:r>
            <a:r>
              <a:rPr lang="en-US" altLang="zh-TW" sz="2000" b="1" i="1" dirty="0" smtClean="0">
                <a:ea typeface="新細明體" charset="-120"/>
              </a:rPr>
              <a:t>c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α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ea typeface="新細明體" charset="-120"/>
              </a:rPr>
              <a:t>=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β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ea typeface="新細明體" charset="-120"/>
              </a:rPr>
              <a:t>=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γ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ea typeface="新細明體" charset="-120"/>
              </a:rPr>
              <a:t>= 90</a:t>
            </a:r>
            <a:r>
              <a:rPr lang="en-US" altLang="zh-TW" sz="2000" b="1" dirty="0" smtClean="0">
                <a:ea typeface="新細明體" charset="-120"/>
                <a:sym typeface="Symbol"/>
              </a:rPr>
              <a:t></a:t>
            </a:r>
            <a:endParaRPr lang="en-US" altLang="zh-TW" sz="2000" b="1" baseline="30000" dirty="0" smtClean="0">
              <a:ea typeface="新細明體" charset="-120"/>
            </a:endParaRPr>
          </a:p>
          <a:p>
            <a:pPr marL="723900" lvl="2" indent="-361950" eaLnBrk="1" hangingPunct="1">
              <a:buFont typeface="Wingdings" pitchFamily="2" charset="2"/>
              <a:buNone/>
            </a:pPr>
            <a:endParaRPr lang="en-US" altLang="zh-TW" sz="1800" b="1" baseline="30000" dirty="0" smtClean="0">
              <a:ea typeface="新細明體" charset="-120"/>
            </a:endParaRPr>
          </a:p>
          <a:p>
            <a:pPr lvl="4" eaLnBrk="1" hangingPunct="1">
              <a:buFont typeface="Wingdings" pitchFamily="2" charset="2"/>
              <a:buNone/>
            </a:pPr>
            <a:endParaRPr lang="en-US" altLang="zh-TW" sz="1600" baseline="30000" dirty="0" smtClean="0">
              <a:ea typeface="新細明體" charset="-12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508625" y="1219200"/>
            <a:ext cx="206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6019800" y="1219200"/>
            <a:ext cx="1524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4343400" y="1219200"/>
            <a:ext cx="76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8382000" y="990600"/>
            <a:ext cx="2286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3505200" y="2209800"/>
            <a:ext cx="76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23561" name="Text Box 15"/>
          <p:cNvSpPr txBox="1">
            <a:spLocks noChangeArrowheads="1"/>
          </p:cNvSpPr>
          <p:nvPr/>
        </p:nvSpPr>
        <p:spPr bwMode="auto">
          <a:xfrm>
            <a:off x="4648200" y="2667000"/>
            <a:ext cx="1425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Simple</a:t>
            </a:r>
          </a:p>
        </p:txBody>
      </p:sp>
      <p:sp>
        <p:nvSpPr>
          <p:cNvPr id="23562" name="Text Box 16"/>
          <p:cNvSpPr txBox="1">
            <a:spLocks noChangeArrowheads="1"/>
          </p:cNvSpPr>
          <p:nvPr/>
        </p:nvSpPr>
        <p:spPr bwMode="auto">
          <a:xfrm>
            <a:off x="6629400" y="2590800"/>
            <a:ext cx="181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Body Centered</a:t>
            </a:r>
          </a:p>
        </p:txBody>
      </p:sp>
      <p:sp>
        <p:nvSpPr>
          <p:cNvPr id="23563" name="Text Box 17"/>
          <p:cNvSpPr txBox="1">
            <a:spLocks noChangeArrowheads="1"/>
          </p:cNvSpPr>
          <p:nvPr/>
        </p:nvSpPr>
        <p:spPr bwMode="auto">
          <a:xfrm>
            <a:off x="2438400" y="3657600"/>
            <a:ext cx="168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Face centered</a:t>
            </a:r>
          </a:p>
        </p:txBody>
      </p:sp>
      <p:sp>
        <p:nvSpPr>
          <p:cNvPr id="23564" name="Text Box 18"/>
          <p:cNvSpPr txBox="1">
            <a:spLocks noChangeArrowheads="1"/>
          </p:cNvSpPr>
          <p:nvPr/>
        </p:nvSpPr>
        <p:spPr bwMode="auto">
          <a:xfrm>
            <a:off x="4556125" y="6034088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Simple</a:t>
            </a:r>
          </a:p>
        </p:txBody>
      </p:sp>
      <p:sp>
        <p:nvSpPr>
          <p:cNvPr id="23565" name="Text Box 20"/>
          <p:cNvSpPr txBox="1">
            <a:spLocks noChangeArrowheads="1"/>
          </p:cNvSpPr>
          <p:nvPr/>
        </p:nvSpPr>
        <p:spPr bwMode="auto">
          <a:xfrm>
            <a:off x="6553200" y="6019800"/>
            <a:ext cx="18145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Body Centered</a:t>
            </a:r>
          </a:p>
        </p:txBody>
      </p:sp>
      <p:sp>
        <p:nvSpPr>
          <p:cNvPr id="23566" name="Text Box 23"/>
          <p:cNvSpPr txBox="1">
            <a:spLocks noChangeArrowheads="1"/>
          </p:cNvSpPr>
          <p:nvPr/>
        </p:nvSpPr>
        <p:spPr bwMode="auto">
          <a:xfrm>
            <a:off x="6080125" y="354330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0">
                <a:ea typeface="新細明體" charset="-120"/>
              </a:rPr>
              <a:t>Figure 3.2</a:t>
            </a:r>
          </a:p>
        </p:txBody>
      </p:sp>
      <p:pic>
        <p:nvPicPr>
          <p:cNvPr id="2356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143000"/>
            <a:ext cx="15716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357438"/>
            <a:ext cx="150018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857250"/>
            <a:ext cx="178593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214813"/>
            <a:ext cx="150018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143375"/>
            <a:ext cx="15001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600" b="1" kern="0" dirty="0" smtClean="0">
                <a:ea typeface="新細明體" charset="-12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>
              <a:xfrm>
                <a:off x="395536" y="1052736"/>
                <a:ext cx="8496944" cy="525658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altLang="zh-TW" sz="2600" b="0" kern="0" dirty="0" smtClean="0">
                    <a:ea typeface="新細明體" charset="-120"/>
                  </a:rPr>
                  <a:t>Long-range atomic order </a:t>
                </a:r>
                <a:r>
                  <a:rPr lang="en-US" altLang="zh-TW" sz="2600" b="0" kern="0" dirty="0" smtClean="0">
                    <a:ea typeface="新細明體" charset="-120"/>
                    <a:sym typeface="Symbol"/>
                  </a:rPr>
                  <a:t> Crystal</a:t>
                </a:r>
                <a:r>
                  <a:rPr lang="en-US" altLang="zh-TW" sz="2600" b="0" kern="0" dirty="0">
                    <a:ea typeface="新細明體" charset="-120"/>
                    <a:sym typeface="Symbol"/>
                  </a:rPr>
                  <a:t>  </a:t>
                </a:r>
                <a:r>
                  <a:rPr lang="en-US" altLang="zh-TW" sz="2600" b="0" kern="0" dirty="0" smtClean="0">
                    <a:ea typeface="新細明體" charset="-120"/>
                    <a:sym typeface="Symbol"/>
                  </a:rPr>
                  <a:t>Space lattice </a:t>
                </a:r>
                <a:br>
                  <a:rPr lang="en-US" altLang="zh-TW" sz="2600" b="0" kern="0" dirty="0" smtClean="0">
                    <a:ea typeface="新細明體" charset="-120"/>
                    <a:sym typeface="Symbol"/>
                  </a:rPr>
                </a:br>
                <a:r>
                  <a:rPr lang="en-US" altLang="zh-TW" sz="2600" b="0" kern="0" dirty="0" smtClean="0">
                    <a:ea typeface="新細明體" charset="-120"/>
                    <a:sym typeface="Symbol"/>
                  </a:rPr>
                  <a:t> Unit cell</a:t>
                </a:r>
                <a:r>
                  <a:rPr lang="en-US" altLang="zh-TW" sz="2600" b="0" kern="0" dirty="0" smtClean="0">
                    <a:ea typeface="新細明體" charset="-120"/>
                  </a:rPr>
                  <a:t> </a:t>
                </a:r>
                <a:r>
                  <a:rPr lang="en-US" altLang="zh-TW" sz="2600" b="0" kern="0" dirty="0" smtClean="0">
                    <a:ea typeface="新細明體" charset="-120"/>
                    <a:sym typeface="Symbol"/>
                  </a:rPr>
                  <a:t> 7 Crystal systems (14 </a:t>
                </a:r>
                <a:r>
                  <a:rPr lang="en-US" altLang="zh-TW" sz="2600" b="0" kern="0" dirty="0" err="1" smtClean="0">
                    <a:ea typeface="新細明體" charset="-120"/>
                    <a:sym typeface="Symbol"/>
                  </a:rPr>
                  <a:t>Bravais</a:t>
                </a:r>
                <a:r>
                  <a:rPr lang="en-US" altLang="zh-TW" sz="2600" b="0" kern="0" dirty="0" smtClean="0">
                    <a:ea typeface="新細明體" charset="-120"/>
                    <a:sym typeface="Symbol"/>
                  </a:rPr>
                  <a:t> unit cell)</a:t>
                </a:r>
                <a:endParaRPr lang="en-US" altLang="zh-TW" sz="2600" b="0" kern="0" dirty="0" smtClean="0">
                  <a:ea typeface="新細明體" charset="-120"/>
                </a:endParaRPr>
              </a:p>
              <a:p>
                <a:pPr eaLnBrk="1" hangingPunct="1"/>
                <a:r>
                  <a:rPr lang="en-US" altLang="zh-TW" sz="2600" b="0" kern="0" dirty="0" smtClean="0">
                    <a:ea typeface="新細明體" charset="-120"/>
                  </a:rPr>
                  <a:t>Most of Metals: BCC, FCC, HCP.</a:t>
                </a:r>
              </a:p>
              <a:p>
                <a:pPr eaLnBrk="1" hangingPunct="1"/>
                <a:r>
                  <a:rPr lang="en-US" altLang="zh-TW" sz="2600" b="0" kern="0" dirty="0" smtClean="0">
                    <a:ea typeface="新細明體" charset="-120"/>
                  </a:rPr>
                  <a:t>Crystal directions: [</a:t>
                </a:r>
                <a:r>
                  <a:rPr lang="en-US" altLang="zh-TW" sz="2600" b="0" i="1" kern="0" dirty="0" err="1" smtClean="0">
                    <a:ea typeface="新細明體" charset="-120"/>
                  </a:rPr>
                  <a:t>uvw</a:t>
                </a:r>
                <a:r>
                  <a:rPr lang="en-US" altLang="zh-TW" sz="2600" b="0" kern="0" dirty="0" smtClean="0">
                    <a:ea typeface="新細明體" charset="-120"/>
                  </a:rPr>
                  <a:t>], [</a:t>
                </a:r>
                <a:r>
                  <a:rPr lang="en-US" altLang="zh-TW" sz="2600" b="0" i="1" kern="0" dirty="0" err="1" smtClean="0">
                    <a:ea typeface="新細明體" charset="-120"/>
                  </a:rPr>
                  <a:t>uvtw</a:t>
                </a:r>
                <a:r>
                  <a:rPr lang="en-US" altLang="zh-TW" sz="2600" b="0" kern="0" dirty="0" smtClean="0">
                    <a:ea typeface="新細明體" charset="-120"/>
                  </a:rPr>
                  <a:t>]; &lt;</a:t>
                </a:r>
                <a:r>
                  <a:rPr lang="en-US" altLang="zh-TW" sz="2600" b="0" i="1" kern="0" dirty="0" err="1" smtClean="0">
                    <a:ea typeface="新細明體" charset="-120"/>
                  </a:rPr>
                  <a:t>uvw</a:t>
                </a:r>
                <a:r>
                  <a:rPr lang="en-US" altLang="zh-TW" sz="2600" b="0" kern="0" dirty="0" smtClean="0">
                    <a:ea typeface="新細明體" charset="-120"/>
                  </a:rPr>
                  <a:t>&gt;, &lt;</a:t>
                </a:r>
                <a:r>
                  <a:rPr lang="en-US" altLang="zh-TW" sz="2600" b="0" i="1" kern="0" dirty="0" err="1" smtClean="0">
                    <a:ea typeface="新細明體" charset="-120"/>
                  </a:rPr>
                  <a:t>uvtw</a:t>
                </a:r>
                <a:r>
                  <a:rPr lang="en-US" altLang="zh-TW" sz="2600" b="0" kern="0" dirty="0" smtClean="0">
                    <a:ea typeface="新細明體" charset="-120"/>
                  </a:rPr>
                  <a:t>&gt;.</a:t>
                </a:r>
              </a:p>
              <a:p>
                <a:pPr eaLnBrk="1" hangingPunct="1"/>
                <a:r>
                  <a:rPr lang="en-US" altLang="zh-TW" sz="2600" b="0" kern="0" dirty="0">
                    <a:ea typeface="新細明體" charset="-120"/>
                  </a:rPr>
                  <a:t>Crystal </a:t>
                </a:r>
                <a:r>
                  <a:rPr lang="en-US" altLang="zh-TW" sz="2600" b="0" kern="0" dirty="0" smtClean="0">
                    <a:ea typeface="新細明體" charset="-120"/>
                  </a:rPr>
                  <a:t>planes: (</a:t>
                </a:r>
                <a:r>
                  <a:rPr lang="en-US" altLang="zh-TW" sz="2600" b="0" i="1" kern="0" dirty="0" err="1" smtClean="0">
                    <a:ea typeface="新細明體" charset="-120"/>
                  </a:rPr>
                  <a:t>hkl</a:t>
                </a:r>
                <a:r>
                  <a:rPr lang="en-US" altLang="zh-TW" sz="2600" b="0" kern="0" dirty="0" smtClean="0">
                    <a:ea typeface="新細明體" charset="-120"/>
                  </a:rPr>
                  <a:t>), (</a:t>
                </a:r>
                <a:r>
                  <a:rPr lang="en-US" altLang="zh-TW" sz="2600" b="0" i="1" kern="0" dirty="0" err="1" smtClean="0">
                    <a:ea typeface="新細明體" charset="-120"/>
                  </a:rPr>
                  <a:t>hkil</a:t>
                </a:r>
                <a:r>
                  <a:rPr lang="en-US" altLang="zh-TW" sz="2600" b="0" kern="0" dirty="0" smtClean="0">
                    <a:ea typeface="新細明體" charset="-120"/>
                  </a:rPr>
                  <a:t>); {</a:t>
                </a:r>
                <a:r>
                  <a:rPr lang="en-US" altLang="zh-TW" sz="2600" b="0" i="1" kern="0" dirty="0" err="1" smtClean="0">
                    <a:ea typeface="新細明體" charset="-120"/>
                  </a:rPr>
                  <a:t>hkl</a:t>
                </a:r>
                <a:r>
                  <a:rPr lang="en-US" altLang="zh-TW" sz="2600" b="0" kern="0" dirty="0" smtClean="0">
                    <a:ea typeface="新細明體" charset="-120"/>
                  </a:rPr>
                  <a:t>}, {</a:t>
                </a:r>
                <a:r>
                  <a:rPr lang="en-US" altLang="zh-TW" sz="2600" b="0" i="1" kern="0" dirty="0" err="1" smtClean="0">
                    <a:ea typeface="新細明體" charset="-120"/>
                  </a:rPr>
                  <a:t>hkil</a:t>
                </a:r>
                <a:r>
                  <a:rPr lang="en-US" altLang="zh-TW" sz="2600" b="0" kern="0" dirty="0" smtClean="0">
                    <a:ea typeface="新細明體" charset="-120"/>
                  </a:rPr>
                  <a:t>}.</a:t>
                </a:r>
              </a:p>
              <a:p>
                <a:pPr eaLnBrk="1" hangingPunct="1"/>
                <a:r>
                  <a:rPr lang="en-US" altLang="zh-TW" sz="2600" b="0" kern="0" dirty="0" smtClean="0">
                    <a:ea typeface="新細明體" charset="-120"/>
                  </a:rPr>
                  <a:t>Volume, planar, and linear density of atoms in unit cells.</a:t>
                </a:r>
              </a:p>
              <a:p>
                <a:pPr eaLnBrk="1" hangingPunct="1"/>
                <a:r>
                  <a:rPr lang="en-US" altLang="zh-TW" sz="2600" b="0" kern="0" dirty="0">
                    <a:ea typeface="新細明體" charset="-120"/>
                  </a:rPr>
                  <a:t>Close-packed </a:t>
                </a:r>
                <a:r>
                  <a:rPr lang="en-US" altLang="zh-TW" sz="2600" b="0" kern="0" dirty="0" smtClean="0">
                    <a:ea typeface="新細明體" charset="-120"/>
                  </a:rPr>
                  <a:t>directions: </a:t>
                </a:r>
                <a:r>
                  <a:rPr lang="en-US" altLang="zh-TW" sz="2600" b="0" kern="0" dirty="0">
                    <a:ea typeface="新細明體" charset="-120"/>
                  </a:rPr>
                  <a:t>&lt;</a:t>
                </a:r>
                <a:r>
                  <a:rPr lang="en-US" altLang="zh-TW" sz="2600" b="0" kern="0" dirty="0" smtClean="0">
                    <a:ea typeface="新細明體" charset="-120"/>
                  </a:rPr>
                  <a:t>111&gt;</a:t>
                </a:r>
                <a:r>
                  <a:rPr lang="en-US" altLang="zh-TW" sz="2600" b="0" kern="0" baseline="-25000" dirty="0" smtClean="0">
                    <a:ea typeface="新細明體" charset="-120"/>
                  </a:rPr>
                  <a:t>BCC</a:t>
                </a:r>
                <a:r>
                  <a:rPr lang="en-US" altLang="zh-TW" sz="2600" b="0" kern="0" dirty="0">
                    <a:ea typeface="新細明體" charset="-120"/>
                  </a:rPr>
                  <a:t>,</a:t>
                </a:r>
                <a:r>
                  <a:rPr lang="en-US" altLang="zh-TW" sz="2600" b="0" kern="0" dirty="0" smtClean="0">
                    <a:ea typeface="新細明體" charset="-120"/>
                  </a:rPr>
                  <a:t> &lt;110&gt;</a:t>
                </a:r>
                <a:r>
                  <a:rPr lang="en-US" altLang="zh-TW" sz="2600" b="0" kern="0" baseline="-25000" dirty="0" smtClean="0">
                    <a:ea typeface="新細明體" charset="-120"/>
                  </a:rPr>
                  <a:t>FCC</a:t>
                </a:r>
                <a:r>
                  <a:rPr lang="en-US" altLang="zh-TW" sz="2600" b="0" kern="0" dirty="0">
                    <a:ea typeface="新細明體" charset="-120"/>
                  </a:rPr>
                  <a:t>, </a:t>
                </a:r>
                <a:r>
                  <a:rPr lang="en-US" altLang="zh-TW" sz="2600" b="0" kern="0" dirty="0" smtClean="0">
                    <a:solidFill>
                      <a:schemeClr val="tx1"/>
                    </a:solidFill>
                    <a:ea typeface="新細明體" charset="-120"/>
                  </a:rPr>
                  <a:t>&lt;</a:t>
                </a:r>
                <a14:m>
                  <m:oMath xmlns:m="http://schemas.openxmlformats.org/officeDocument/2006/math">
                    <m:r>
                      <a:rPr lang="en-US" altLang="zh-TW" sz="2600" b="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acc>
                      <m:accPr>
                        <m:chr m:val="̅"/>
                        <m:ctrlPr>
                          <a:rPr lang="en-US" altLang="zh-TW" sz="2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e>
                    </m:acc>
                    <m:r>
                      <a:rPr lang="en-US" altLang="zh-TW" sz="2600" b="0" i="1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altLang="zh-TW" sz="2600" b="0" kern="0" dirty="0" smtClean="0">
                    <a:solidFill>
                      <a:schemeClr val="tx1"/>
                    </a:solidFill>
                    <a:ea typeface="新細明體" charset="-120"/>
                  </a:rPr>
                  <a:t>&gt;</a:t>
                </a:r>
                <a:r>
                  <a:rPr lang="en-US" altLang="zh-TW" sz="2600" b="0" kern="0" baseline="-25000" dirty="0">
                    <a:solidFill>
                      <a:schemeClr val="tx1"/>
                    </a:solidFill>
                    <a:ea typeface="新細明體" charset="-120"/>
                  </a:rPr>
                  <a:t>HCP</a:t>
                </a:r>
                <a:r>
                  <a:rPr lang="en-US" altLang="zh-TW" sz="2600" b="0" kern="0" dirty="0">
                    <a:ea typeface="新細明體" charset="-120"/>
                  </a:rPr>
                  <a:t>.</a:t>
                </a:r>
              </a:p>
              <a:p>
                <a:pPr eaLnBrk="1" hangingPunct="1"/>
                <a:r>
                  <a:rPr lang="en-US" altLang="zh-TW" sz="2600" b="0" kern="0" dirty="0" smtClean="0">
                    <a:ea typeface="新細明體" charset="-120"/>
                  </a:rPr>
                  <a:t>Close-packed planes: {111}</a:t>
                </a:r>
                <a:r>
                  <a:rPr lang="en-US" altLang="zh-TW" sz="2600" b="0" kern="0" baseline="-25000" dirty="0" smtClean="0">
                    <a:ea typeface="新細明體" charset="-120"/>
                  </a:rPr>
                  <a:t>FCC</a:t>
                </a:r>
                <a:r>
                  <a:rPr lang="en-US" altLang="zh-TW" sz="2600" b="0" kern="0" dirty="0" smtClean="0">
                    <a:ea typeface="新細明體" charset="-120"/>
                  </a:rPr>
                  <a:t>, {0001}</a:t>
                </a:r>
                <a:r>
                  <a:rPr lang="en-US" altLang="zh-TW" sz="2600" b="0" kern="0" baseline="-25000" dirty="0" smtClean="0">
                    <a:ea typeface="新細明體" charset="-120"/>
                  </a:rPr>
                  <a:t>HCP</a:t>
                </a:r>
                <a:r>
                  <a:rPr lang="en-US" altLang="zh-TW" sz="2600" b="0" kern="0" dirty="0" smtClean="0">
                    <a:ea typeface="新細明體" charset="-120"/>
                  </a:rPr>
                  <a:t>.</a:t>
                </a:r>
              </a:p>
              <a:p>
                <a:pPr eaLnBrk="1" hangingPunct="1"/>
                <a:r>
                  <a:rPr lang="en-US" altLang="zh-TW" sz="2600" b="0" kern="0" dirty="0" smtClean="0">
                    <a:ea typeface="新細明體" charset="-120"/>
                  </a:rPr>
                  <a:t>Allotropic (Fe): </a:t>
                </a:r>
                <a:r>
                  <a:rPr lang="en-US" altLang="zh-TW" sz="2600" b="0" kern="0" dirty="0" smtClean="0">
                    <a:ea typeface="新細明體" charset="-120"/>
                    <a:sym typeface="Symbol"/>
                  </a:rPr>
                  <a:t>-BCC — 912 C — -FCC — 1394 C —</a:t>
                </a:r>
                <a:br>
                  <a:rPr lang="en-US" altLang="zh-TW" sz="2600" b="0" kern="0" dirty="0" smtClean="0">
                    <a:ea typeface="新細明體" charset="-120"/>
                    <a:sym typeface="Symbol"/>
                  </a:rPr>
                </a:br>
                <a:r>
                  <a:rPr lang="en-US" altLang="zh-TW" sz="2600" b="0" kern="0" dirty="0" smtClean="0">
                    <a:ea typeface="新細明體" charset="-120"/>
                    <a:sym typeface="Symbol"/>
                  </a:rPr>
                  <a:t>-BCC — 1539 C — </a:t>
                </a:r>
                <a:r>
                  <a:rPr lang="en-US" altLang="zh-TW" sz="2600" b="0" i="1" kern="0" dirty="0" smtClean="0">
                    <a:ea typeface="新細明體" charset="-120"/>
                    <a:sym typeface="Symbol"/>
                  </a:rPr>
                  <a:t>l</a:t>
                </a:r>
              </a:p>
              <a:p>
                <a:pPr eaLnBrk="1" hangingPunct="1"/>
                <a:r>
                  <a:rPr lang="en-US" altLang="zh-TW" sz="2600" b="0" kern="0" dirty="0" smtClean="0">
                    <a:ea typeface="新細明體" charset="-120"/>
                    <a:sym typeface="Symbol"/>
                  </a:rPr>
                  <a:t>X-ray diffraction: </a:t>
                </a:r>
                <a:r>
                  <a:rPr lang="en-US" altLang="zh-TW" sz="2600" b="0" i="1" kern="0" dirty="0" smtClean="0">
                    <a:ea typeface="新細明體" charset="-120"/>
                    <a:sym typeface="Symbol"/>
                  </a:rPr>
                  <a:t>n</a:t>
                </a:r>
                <a:r>
                  <a:rPr lang="en-US" altLang="zh-TW" sz="2600" b="0" kern="0" dirty="0" smtClean="0">
                    <a:ea typeface="新細明體" charset="-120"/>
                    <a:sym typeface="Symbol"/>
                  </a:rPr>
                  <a:t> = 2</a:t>
                </a:r>
                <a:r>
                  <a:rPr lang="en-US" altLang="zh-TW" sz="2600" b="0" i="1" kern="0" dirty="0" smtClean="0">
                    <a:ea typeface="新細明體" charset="-120"/>
                    <a:sym typeface="Symbol"/>
                  </a:rPr>
                  <a:t>d</a:t>
                </a:r>
                <a:r>
                  <a:rPr lang="en-US" altLang="zh-TW" sz="2600" b="0" kern="0" dirty="0" smtClean="0">
                    <a:ea typeface="新細明體" charset="-120"/>
                    <a:sym typeface="Symbol"/>
                  </a:rPr>
                  <a:t> sin </a:t>
                </a:r>
                <a:r>
                  <a:rPr lang="en-US" altLang="zh-TW" sz="2600" b="0" i="1" kern="0" dirty="0" smtClean="0">
                    <a:ea typeface="新細明體" charset="-120"/>
                    <a:sym typeface="Symbol"/>
                  </a:rPr>
                  <a:t>    </a:t>
                </a:r>
                <a:r>
                  <a:rPr lang="en-US" altLang="zh-TW" sz="2600" b="0" kern="0" dirty="0" smtClean="0">
                    <a:ea typeface="新細明體" charset="-120"/>
                    <a:sym typeface="Symbol"/>
                  </a:rPr>
                  <a:t>(Bragg’s law)</a:t>
                </a:r>
                <a:endParaRPr lang="en-US" altLang="zh-TW" sz="2600" b="0" kern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52736"/>
                <a:ext cx="8496944" cy="5256584"/>
              </a:xfrm>
              <a:prstGeom prst="rect">
                <a:avLst/>
              </a:prstGeom>
              <a:blipFill rotWithShape="1">
                <a:blip r:embed="rId2"/>
                <a:stretch>
                  <a:fillRect l="-1148" t="-1044" r="-8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4313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Types of Unit Cells (Cont..)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b="1" dirty="0" smtClean="0">
                <a:ea typeface="新細明體" charset="-120"/>
              </a:rPr>
              <a:t>Orthorhombic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b="1" i="1" dirty="0" smtClean="0">
                <a:ea typeface="新細明體" charset="-120"/>
              </a:rPr>
              <a:t>a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≠</a:t>
            </a:r>
            <a:r>
              <a:rPr lang="en-US" altLang="zh-TW" sz="2000" b="1" i="1" dirty="0" smtClean="0">
                <a:ea typeface="新細明體" charset="-120"/>
              </a:rPr>
              <a:t>  b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≠</a:t>
            </a:r>
            <a:r>
              <a:rPr lang="en-US" altLang="zh-TW" sz="2000" b="1" i="1" dirty="0" smtClean="0">
                <a:ea typeface="新細明體" charset="-120"/>
              </a:rPr>
              <a:t>  c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α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ea typeface="新細明體" charset="-120"/>
              </a:rPr>
              <a:t>=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β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ea typeface="新細明體" charset="-120"/>
              </a:rPr>
              <a:t>=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γ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ea typeface="新細明體" charset="-120"/>
              </a:rPr>
              <a:t>= 90</a:t>
            </a:r>
            <a:r>
              <a:rPr lang="en-US" altLang="zh-TW" sz="2000" b="1" dirty="0" smtClean="0">
                <a:ea typeface="新細明體" charset="-120"/>
                <a:sym typeface="Symbol"/>
              </a:rPr>
              <a:t></a:t>
            </a:r>
            <a:endParaRPr lang="en-US" altLang="zh-TW" sz="2000" b="1" baseline="30000" dirty="0" smtClean="0">
              <a:ea typeface="新細明體" charset="-120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zh-TW" sz="2000" b="1" baseline="30000" dirty="0" smtClean="0">
              <a:ea typeface="新細明體" charset="-120"/>
            </a:endParaRPr>
          </a:p>
          <a:p>
            <a:pPr eaLnBrk="1" hangingPunct="1">
              <a:buFontTx/>
              <a:buNone/>
            </a:pPr>
            <a:endParaRPr lang="en-US" altLang="zh-TW" sz="2400" b="1" dirty="0" smtClean="0">
              <a:ea typeface="新細明體" charset="-120"/>
            </a:endParaRPr>
          </a:p>
          <a:p>
            <a:pPr eaLnBrk="1" hangingPunct="1"/>
            <a:endParaRPr lang="en-US" altLang="zh-TW" sz="2400" b="1" dirty="0" smtClean="0">
              <a:ea typeface="新細明體" charset="-120"/>
            </a:endParaRPr>
          </a:p>
          <a:p>
            <a:pPr eaLnBrk="1" hangingPunct="1"/>
            <a:endParaRPr lang="en-US" altLang="zh-TW" sz="2400" b="1" dirty="0" smtClean="0">
              <a:ea typeface="新細明體" charset="-120"/>
            </a:endParaRPr>
          </a:p>
          <a:p>
            <a:pPr eaLnBrk="1" hangingPunct="1"/>
            <a:endParaRPr lang="en-US" altLang="zh-TW" sz="2400" b="1" dirty="0" smtClean="0">
              <a:ea typeface="新細明體" charset="-120"/>
            </a:endParaRPr>
          </a:p>
          <a:p>
            <a:pPr eaLnBrk="1" hangingPunct="1"/>
            <a:r>
              <a:rPr lang="en-US" altLang="zh-TW" sz="2400" b="1" dirty="0" err="1" smtClean="0">
                <a:ea typeface="新細明體" charset="-120"/>
              </a:rPr>
              <a:t>Rhombohedral</a:t>
            </a:r>
            <a:endParaRPr lang="en-US" altLang="zh-TW" sz="2400" b="1" dirty="0" smtClean="0">
              <a:ea typeface="新細明體" charset="-120"/>
            </a:endParaRP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b="1" i="1" dirty="0" smtClean="0">
                <a:ea typeface="新細明體" charset="-120"/>
              </a:rPr>
              <a:t>a = b = c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α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ea typeface="新細明體" charset="-120"/>
              </a:rPr>
              <a:t>=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β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ea typeface="新細明體" charset="-120"/>
              </a:rPr>
              <a:t>=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γ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 ≠</a:t>
            </a:r>
            <a:r>
              <a:rPr lang="en-US" altLang="zh-TW" sz="2000" b="1" dirty="0" smtClean="0">
                <a:ea typeface="新細明體" charset="-120"/>
              </a:rPr>
              <a:t> 90</a:t>
            </a:r>
            <a:r>
              <a:rPr lang="en-US" altLang="zh-TW" sz="2000" b="1" dirty="0" smtClean="0">
                <a:ea typeface="新細明體" charset="-120"/>
                <a:sym typeface="Symbol"/>
              </a:rPr>
              <a:t></a:t>
            </a:r>
            <a:endParaRPr lang="en-US" altLang="zh-TW" sz="2000" b="1" baseline="30000" dirty="0" smtClean="0">
              <a:ea typeface="新細明體" charset="-12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4191000" y="2384053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Simple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7010400" y="2362200"/>
            <a:ext cx="1757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Base Centered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438400" y="38100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Face Centered</a:t>
            </a: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6918325" y="3519488"/>
            <a:ext cx="181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Body Centered</a:t>
            </a: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5241925" y="6034088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Simple</a:t>
            </a:r>
          </a:p>
        </p:txBody>
      </p:sp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7315200" y="434340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0">
                <a:ea typeface="新細明體" charset="-120"/>
              </a:rPr>
              <a:t>Figure 3.2</a:t>
            </a:r>
          </a:p>
        </p:txBody>
      </p:sp>
      <p:pic>
        <p:nvPicPr>
          <p:cNvPr id="2458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928688"/>
            <a:ext cx="13573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57250"/>
            <a:ext cx="14287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357438"/>
            <a:ext cx="14287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643188"/>
            <a:ext cx="17192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509120"/>
            <a:ext cx="221456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Types of Unit Cells (Cont..)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b="1" dirty="0" smtClean="0">
                <a:ea typeface="新細明體" charset="-120"/>
              </a:rPr>
              <a:t>Hexagonal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b="1" i="1" dirty="0" smtClean="0">
                <a:ea typeface="新細明體" charset="-120"/>
              </a:rPr>
              <a:t>a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=</a:t>
            </a:r>
            <a:r>
              <a:rPr lang="en-US" altLang="zh-TW" sz="2000" b="1" i="1" dirty="0" smtClean="0">
                <a:ea typeface="新細明體" charset="-120"/>
              </a:rPr>
              <a:t> b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≠</a:t>
            </a:r>
            <a:r>
              <a:rPr lang="en-US" altLang="zh-TW" sz="2000" b="1" i="1" dirty="0" smtClean="0">
                <a:ea typeface="新細明體" charset="-120"/>
              </a:rPr>
              <a:t> c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α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ea typeface="新細明體" charset="-120"/>
              </a:rPr>
              <a:t>=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β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ea typeface="新細明體" charset="-120"/>
              </a:rPr>
              <a:t>= 90</a:t>
            </a:r>
            <a:r>
              <a:rPr lang="en-US" altLang="zh-TW" sz="2000" b="1" dirty="0" smtClean="0">
                <a:ea typeface="新細明體" charset="-120"/>
                <a:sym typeface="Symbol"/>
              </a:rPr>
              <a:t>, </a:t>
            </a:r>
            <a:r>
              <a:rPr lang="en-US" altLang="zh-TW" sz="2000" b="1" dirty="0" smtClean="0">
                <a:ea typeface="新細明體" charset="-120"/>
              </a:rPr>
              <a:t>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γ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ea typeface="新細明體" charset="-120"/>
              </a:rPr>
              <a:t>= 120</a:t>
            </a:r>
            <a:r>
              <a:rPr lang="en-US" altLang="zh-TW" sz="2000" b="1" dirty="0" smtClean="0">
                <a:ea typeface="新細明體" charset="-120"/>
                <a:sym typeface="Symbol"/>
              </a:rPr>
              <a:t></a:t>
            </a:r>
            <a:endParaRPr lang="en-US" altLang="zh-TW" sz="2000" b="1" baseline="30000" dirty="0" smtClean="0">
              <a:ea typeface="新細明體" charset="-120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zh-TW" sz="2000" b="1" baseline="30000" dirty="0" smtClean="0">
              <a:ea typeface="新細明體" charset="-120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zh-TW" sz="2000" b="1" baseline="30000" dirty="0" smtClean="0">
              <a:ea typeface="新細明體" charset="-120"/>
            </a:endParaRPr>
          </a:p>
          <a:p>
            <a:pPr eaLnBrk="1" hangingPunct="1"/>
            <a:r>
              <a:rPr lang="en-US" altLang="zh-TW" sz="2400" b="1" dirty="0" smtClean="0">
                <a:ea typeface="新細明體" charset="-120"/>
              </a:rPr>
              <a:t>Monoclinic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b="1" i="1" dirty="0" smtClean="0">
                <a:ea typeface="新細明體" charset="-120"/>
              </a:rPr>
              <a:t>a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≠</a:t>
            </a:r>
            <a:r>
              <a:rPr lang="en-US" altLang="zh-TW" sz="2000" b="1" i="1" dirty="0" smtClean="0">
                <a:ea typeface="新細明體" charset="-120"/>
              </a:rPr>
              <a:t>  b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≠</a:t>
            </a:r>
            <a:r>
              <a:rPr lang="en-US" altLang="zh-TW" sz="2000" b="1" i="1" dirty="0" smtClean="0">
                <a:ea typeface="新細明體" charset="-120"/>
              </a:rPr>
              <a:t> c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α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ea typeface="新細明體" charset="-120"/>
              </a:rPr>
              <a:t>=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γ</a:t>
            </a:r>
            <a:r>
              <a:rPr lang="en-US" altLang="zh-TW" sz="2000" b="1" dirty="0" smtClean="0">
                <a:ea typeface="新細明體" charset="-120"/>
              </a:rPr>
              <a:t> = 90</a:t>
            </a:r>
            <a:r>
              <a:rPr lang="en-US" altLang="zh-TW" sz="2000" b="1" dirty="0" smtClean="0">
                <a:ea typeface="新細明體" charset="-120"/>
                <a:sym typeface="Symbol"/>
              </a:rPr>
              <a:t> </a:t>
            </a:r>
            <a:r>
              <a:rPr lang="en-US" altLang="zh-TW" sz="2000" b="1" i="1" dirty="0">
                <a:ea typeface="新細明體" charset="-120"/>
                <a:cs typeface="Times New Roman" pitchFamily="18" charset="0"/>
              </a:rPr>
              <a:t>≠</a:t>
            </a:r>
            <a:r>
              <a:rPr lang="en-US" altLang="zh-TW" sz="2000" b="1" dirty="0" smtClean="0">
                <a:ea typeface="新細明體" charset="-120"/>
              </a:rPr>
              <a:t> </a:t>
            </a:r>
            <a:r>
              <a:rPr lang="en-US" altLang="zh-TW" sz="2000" b="1" i="1" dirty="0" smtClean="0">
                <a:ea typeface="新細明體" charset="-120"/>
                <a:cs typeface="Times New Roman" pitchFamily="18" charset="0"/>
              </a:rPr>
              <a:t>β</a:t>
            </a:r>
            <a:endParaRPr lang="en-US" altLang="zh-TW" sz="2000" b="1" i="1" baseline="30000" dirty="0" smtClean="0">
              <a:ea typeface="新細明體" charset="-120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zh-TW" sz="2000" b="1" baseline="30000" dirty="0" smtClean="0">
              <a:ea typeface="新細明體" charset="-120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zh-TW" sz="2000" b="1" baseline="30000" dirty="0" smtClean="0">
              <a:ea typeface="新細明體" charset="-120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zh-TW" sz="2000" b="1" baseline="30000" dirty="0" smtClean="0">
              <a:ea typeface="新細明體" charset="-120"/>
            </a:endParaRPr>
          </a:p>
          <a:p>
            <a:pPr eaLnBrk="1" hangingPunct="1"/>
            <a:r>
              <a:rPr lang="en-US" altLang="zh-TW" sz="2400" b="1" dirty="0" smtClean="0">
                <a:ea typeface="新細明體" charset="-120"/>
              </a:rPr>
              <a:t>Triclinic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i="1" dirty="0" smtClean="0">
                <a:ea typeface="新細明體" charset="-120"/>
              </a:rPr>
              <a:t>a </a:t>
            </a:r>
            <a:r>
              <a:rPr lang="en-US" altLang="zh-TW" sz="2000" i="1" dirty="0" smtClean="0">
                <a:ea typeface="新細明體" charset="-120"/>
                <a:cs typeface="Times New Roman" pitchFamily="18" charset="0"/>
              </a:rPr>
              <a:t>≠</a:t>
            </a:r>
            <a:r>
              <a:rPr lang="en-US" altLang="zh-TW" sz="2000" i="1" dirty="0" smtClean="0">
                <a:ea typeface="新細明體" charset="-120"/>
              </a:rPr>
              <a:t>  b </a:t>
            </a:r>
            <a:r>
              <a:rPr lang="en-US" altLang="zh-TW" sz="2000" i="1" dirty="0" smtClean="0">
                <a:ea typeface="新細明體" charset="-120"/>
                <a:cs typeface="Times New Roman" pitchFamily="18" charset="0"/>
              </a:rPr>
              <a:t>≠</a:t>
            </a:r>
            <a:r>
              <a:rPr lang="en-US" altLang="zh-TW" sz="2000" i="1" dirty="0" smtClean="0">
                <a:ea typeface="新細明體" charset="-120"/>
              </a:rPr>
              <a:t> c</a:t>
            </a:r>
          </a:p>
          <a:p>
            <a:pPr marL="723900" lvl="2" indent="-361950" eaLnBrk="1" hangingPunct="1">
              <a:buFont typeface="Wingdings" pitchFamily="2" charset="2"/>
              <a:buChar char="Ø"/>
            </a:pP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α </a:t>
            </a:r>
            <a:r>
              <a:rPr lang="en-US" altLang="zh-TW" sz="2000" b="1" i="1" dirty="0">
                <a:ea typeface="新細明體" charset="-120"/>
                <a:cs typeface="Times New Roman" pitchFamily="18" charset="0"/>
              </a:rPr>
              <a:t>≠</a:t>
            </a:r>
            <a:r>
              <a:rPr lang="en-US" altLang="zh-TW" sz="2000" b="1" dirty="0" smtClean="0">
                <a:ea typeface="新細明體" charset="-120"/>
              </a:rPr>
              <a:t> 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β </a:t>
            </a:r>
            <a:r>
              <a:rPr lang="en-US" altLang="zh-TW" sz="2000" b="1" i="1" dirty="0">
                <a:ea typeface="新細明體" charset="-120"/>
                <a:cs typeface="Times New Roman" pitchFamily="18" charset="0"/>
              </a:rPr>
              <a:t>≠</a:t>
            </a:r>
            <a:r>
              <a:rPr lang="en-US" altLang="zh-TW" sz="2000" b="1" dirty="0" smtClean="0">
                <a:ea typeface="新細明體" charset="-120"/>
              </a:rPr>
              <a:t> </a:t>
            </a:r>
            <a:r>
              <a:rPr lang="en-US" altLang="zh-TW" sz="2000" b="1" dirty="0" smtClean="0">
                <a:ea typeface="新細明體" charset="-120"/>
                <a:cs typeface="Times New Roman" pitchFamily="18" charset="0"/>
              </a:rPr>
              <a:t>γ </a:t>
            </a:r>
            <a:r>
              <a:rPr lang="en-US" altLang="zh-TW" sz="2000" b="1" i="1" dirty="0">
                <a:ea typeface="新細明體" charset="-120"/>
                <a:cs typeface="Times New Roman" pitchFamily="18" charset="0"/>
              </a:rPr>
              <a:t>≠</a:t>
            </a:r>
            <a:r>
              <a:rPr lang="en-US" altLang="zh-TW" sz="2000" b="1" dirty="0" smtClean="0">
                <a:ea typeface="新細明體" charset="-120"/>
              </a:rPr>
              <a:t> 90</a:t>
            </a:r>
            <a:r>
              <a:rPr lang="en-US" altLang="zh-TW" sz="2000" b="1" dirty="0" smtClean="0">
                <a:ea typeface="新細明體" charset="-120"/>
                <a:sym typeface="Symbol"/>
              </a:rPr>
              <a:t></a:t>
            </a:r>
            <a:endParaRPr lang="en-US" altLang="zh-TW" sz="2000" b="1" baseline="30000" dirty="0" smtClean="0">
              <a:ea typeface="新細明體" charset="-120"/>
            </a:endParaRPr>
          </a:p>
          <a:p>
            <a:pPr marL="723900" lvl="2" indent="-361950" eaLnBrk="1" hangingPunct="1">
              <a:buFont typeface="Wingdings" pitchFamily="2" charset="2"/>
              <a:buNone/>
            </a:pPr>
            <a:endParaRPr lang="en-US" altLang="zh-TW" sz="2000" b="1" baseline="30000" dirty="0" smtClean="0">
              <a:ea typeface="新細明體" charset="-120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zh-TW" sz="1800" dirty="0" smtClean="0">
              <a:ea typeface="新細明體" charset="-120"/>
            </a:endParaRPr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6003925" y="1919288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Simple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3810000" y="4191000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Simple</a:t>
            </a: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7010400" y="6019800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Simple</a:t>
            </a:r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7908925" y="3519488"/>
            <a:ext cx="1185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>
                <a:ea typeface="新細明體" charset="-120"/>
              </a:rPr>
              <a:t>Base</a:t>
            </a:r>
          </a:p>
          <a:p>
            <a:pPr eaLnBrk="1" hangingPunct="1"/>
            <a:r>
              <a:rPr lang="en-US" altLang="zh-TW">
                <a:ea typeface="新細明體" charset="-120"/>
              </a:rPr>
              <a:t>Centered</a:t>
            </a:r>
          </a:p>
        </p:txBody>
      </p:sp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7391400" y="480060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0">
                <a:ea typeface="新細明體" charset="-120"/>
              </a:rPr>
              <a:t>Figure 3.2</a:t>
            </a:r>
          </a:p>
        </p:txBody>
      </p:sp>
      <p:pic>
        <p:nvPicPr>
          <p:cNvPr id="2560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85813"/>
            <a:ext cx="145891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643188"/>
            <a:ext cx="15779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643188"/>
            <a:ext cx="1785938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429125"/>
            <a:ext cx="157162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/>
          <p:cNvSpPr/>
          <p:nvPr/>
        </p:nvSpPr>
        <p:spPr bwMode="auto">
          <a:xfrm>
            <a:off x="6836916" y="4221088"/>
            <a:ext cx="183356" cy="1651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6044828" y="3551932"/>
            <a:ext cx="183356" cy="1651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4892700" y="4077072"/>
            <a:ext cx="183356" cy="1651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4691757" y="3789040"/>
            <a:ext cx="96267" cy="1651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4259709" y="3479924"/>
            <a:ext cx="96267" cy="1651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779374" y="407707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6476876" y="3911972"/>
            <a:ext cx="183356" cy="1651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452040" y="375408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001712" y="3395280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788024" y="39330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579832" y="36437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129504" y="3388930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391400" y="2780928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90</a:t>
            </a:r>
            <a:r>
              <a:rPr lang="en-US" altLang="zh-TW" dirty="0" smtClean="0">
                <a:solidFill>
                  <a:srgbClr val="0000FF"/>
                </a:solidFill>
                <a:sym typeface="Symbol"/>
              </a:rPr>
              <a:t>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 bwMode="auto">
          <a:xfrm>
            <a:off x="6935827" y="2980983"/>
            <a:ext cx="45557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文字方塊 29"/>
          <p:cNvSpPr txBox="1"/>
          <p:nvPr/>
        </p:nvSpPr>
        <p:spPr>
          <a:xfrm>
            <a:off x="6444208" y="2308810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90</a:t>
            </a:r>
            <a:r>
              <a:rPr lang="en-US" altLang="zh-TW" dirty="0" smtClean="0">
                <a:solidFill>
                  <a:srgbClr val="0000FF"/>
                </a:solidFill>
                <a:sym typeface="Symbol"/>
              </a:rPr>
              <a:t>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 bwMode="auto">
          <a:xfrm flipH="1" flipV="1">
            <a:off x="6685106" y="2643188"/>
            <a:ext cx="119142" cy="2097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zh-TW" sz="3600" b="1" dirty="0" smtClean="0">
                <a:ea typeface="新細明體" charset="-120"/>
              </a:rPr>
              <a:t>Principal Metallic Crystal Structures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72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charset="-120"/>
              </a:rPr>
              <a:t>90% of the metals have either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Body Centered Cubic </a:t>
            </a:r>
            <a:r>
              <a:rPr lang="en-US" altLang="zh-TW" sz="2400" dirty="0" smtClean="0">
                <a:ea typeface="新細明體" charset="-120"/>
              </a:rPr>
              <a:t>(BCC),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Face Centered Cubic </a:t>
            </a:r>
            <a:r>
              <a:rPr lang="en-US" altLang="zh-TW" sz="2400" dirty="0" smtClean="0">
                <a:ea typeface="新細明體" charset="-120"/>
              </a:rPr>
              <a:t>(FCC) or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Hexagonal Close Packed </a:t>
            </a:r>
            <a:r>
              <a:rPr lang="en-US" altLang="zh-TW" sz="2400" dirty="0" smtClean="0">
                <a:ea typeface="新細明體" charset="-120"/>
              </a:rPr>
              <a:t>(HCP) crystal structures. HCP is the densest version of simple hexagonal crystal structure.</a:t>
            </a:r>
          </a:p>
          <a:p>
            <a:pPr eaLnBrk="1" hangingPunct="1"/>
            <a:r>
              <a:rPr lang="en-US" altLang="zh-TW" sz="2400" dirty="0" smtClean="0">
                <a:ea typeface="新細明體" charset="-120"/>
              </a:rPr>
              <a:t>The densely packed structure are in lower and more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stable</a:t>
            </a:r>
            <a:b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</a:b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energy arrangements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 eaLnBrk="1" hangingPunct="1"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26628" name="Rectangle 30"/>
          <p:cNvSpPr>
            <a:spLocks noChangeArrowheads="1"/>
          </p:cNvSpPr>
          <p:nvPr/>
        </p:nvSpPr>
        <p:spPr bwMode="auto">
          <a:xfrm>
            <a:off x="762000" y="3200400"/>
            <a:ext cx="533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26629" name="Rectangle 31"/>
          <p:cNvSpPr>
            <a:spLocks noChangeArrowheads="1"/>
          </p:cNvSpPr>
          <p:nvPr/>
        </p:nvSpPr>
        <p:spPr bwMode="auto">
          <a:xfrm>
            <a:off x="838200" y="4114800"/>
            <a:ext cx="2286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26630" name="Rectangle 32"/>
          <p:cNvSpPr>
            <a:spLocks noChangeArrowheads="1"/>
          </p:cNvSpPr>
          <p:nvPr/>
        </p:nvSpPr>
        <p:spPr bwMode="auto">
          <a:xfrm>
            <a:off x="1115616" y="6219056"/>
            <a:ext cx="1066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dirty="0">
                <a:ea typeface="新細明體" charset="-120"/>
              </a:rPr>
              <a:t>BCC Structure</a:t>
            </a:r>
          </a:p>
        </p:txBody>
      </p:sp>
      <p:sp>
        <p:nvSpPr>
          <p:cNvPr id="26631" name="Text Box 34"/>
          <p:cNvSpPr txBox="1">
            <a:spLocks noChangeArrowheads="1"/>
          </p:cNvSpPr>
          <p:nvPr/>
        </p:nvSpPr>
        <p:spPr bwMode="auto">
          <a:xfrm>
            <a:off x="3621583" y="6200477"/>
            <a:ext cx="181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FCC Structure</a:t>
            </a:r>
          </a:p>
        </p:txBody>
      </p:sp>
      <p:sp>
        <p:nvSpPr>
          <p:cNvPr id="26632" name="Text Box 35"/>
          <p:cNvSpPr txBox="1">
            <a:spLocks noChangeArrowheads="1"/>
          </p:cNvSpPr>
          <p:nvPr/>
        </p:nvSpPr>
        <p:spPr bwMode="auto">
          <a:xfrm>
            <a:off x="6561211" y="6200477"/>
            <a:ext cx="1827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HCP</a:t>
            </a:r>
            <a:r>
              <a:rPr lang="en-US" altLang="zh-TW" dirty="0">
                <a:solidFill>
                  <a:srgbClr val="CC3300"/>
                </a:solidFill>
                <a:ea typeface="新細明體" charset="-120"/>
              </a:rPr>
              <a:t> </a:t>
            </a:r>
            <a:r>
              <a:rPr lang="en-US" altLang="zh-TW" dirty="0">
                <a:ea typeface="新細明體" charset="-120"/>
              </a:rPr>
              <a:t>Structure</a:t>
            </a:r>
          </a:p>
        </p:txBody>
      </p:sp>
      <p:pic>
        <p:nvPicPr>
          <p:cNvPr id="10" name="Picture 11" descr="smi53586_03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663851"/>
            <a:ext cx="654208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7304</TotalTime>
  <Words>2955</Words>
  <Application>Microsoft Office PowerPoint</Application>
  <PresentationFormat>如螢幕大小 (4:3)</PresentationFormat>
  <Paragraphs>560</Paragraphs>
  <Slides>60</Slides>
  <Notes>1</Notes>
  <HiddenSlides>0</HiddenSlides>
  <MMClips>3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5</vt:i4>
      </vt:variant>
      <vt:variant>
        <vt:lpstr>投影片標題</vt:lpstr>
      </vt:variant>
      <vt:variant>
        <vt:i4>60</vt:i4>
      </vt:variant>
    </vt:vector>
  </HeadingPairs>
  <TitlesOfParts>
    <vt:vector size="72" baseType="lpstr">
      <vt:lpstr>新細明體</vt:lpstr>
      <vt:lpstr>Arial</vt:lpstr>
      <vt:lpstr>Cambria Math</vt:lpstr>
      <vt:lpstr>Symbol</vt:lpstr>
      <vt:lpstr>Times New Roman</vt:lpstr>
      <vt:lpstr>Wingdings</vt:lpstr>
      <vt:lpstr>Default Design</vt:lpstr>
      <vt:lpstr>Equation</vt:lpstr>
      <vt:lpstr>方程式</vt:lpstr>
      <vt:lpstr>Flash Document</vt:lpstr>
      <vt:lpstr>Microsoft Equation 3.0</vt:lpstr>
      <vt:lpstr>Microsoft 方程式編輯器 3.0</vt:lpstr>
      <vt:lpstr>CHAPTER   3</vt:lpstr>
      <vt:lpstr>PowerPoint 簡報</vt:lpstr>
      <vt:lpstr>The Space Lattice</vt:lpstr>
      <vt:lpstr>Unit cell</vt:lpstr>
      <vt:lpstr>PowerPoint 簡報</vt:lpstr>
      <vt:lpstr>Types of Unit Cells</vt:lpstr>
      <vt:lpstr>Types of Unit Cells (Cont..)</vt:lpstr>
      <vt:lpstr>Types of Unit Cells (Cont..)</vt:lpstr>
      <vt:lpstr>Principal Metallic Crystal Structures</vt:lpstr>
      <vt:lpstr>PowerPoint 簡報</vt:lpstr>
      <vt:lpstr>BCC Crystal Structure</vt:lpstr>
      <vt:lpstr>BCC Crystal Structure (Cont..)</vt:lpstr>
      <vt:lpstr>Atomic Packing Factor of BCC Structure</vt:lpstr>
      <vt:lpstr>Body Centered Structure-Summary</vt:lpstr>
      <vt:lpstr>FCC Crystal Structure</vt:lpstr>
      <vt:lpstr>FCC Crystal Structure (Cont..)</vt:lpstr>
      <vt:lpstr>Face Centered Crystal Structure</vt:lpstr>
      <vt:lpstr>Hexagonal Close-Packed Structure</vt:lpstr>
      <vt:lpstr>HCP Crystal Structure (Cont..)</vt:lpstr>
      <vt:lpstr>PowerPoint 簡報</vt:lpstr>
      <vt:lpstr>Atom Positions in Cubic Unit Cells</vt:lpstr>
      <vt:lpstr>Directions in Cubic Unit Cells</vt:lpstr>
      <vt:lpstr>Procedure to Find Direction Indices</vt:lpstr>
      <vt:lpstr>Direction Indices - Example</vt:lpstr>
      <vt:lpstr>Miller Indices</vt:lpstr>
      <vt:lpstr>Miller Indices - Procedure</vt:lpstr>
      <vt:lpstr>Miller Indices - Examples</vt:lpstr>
      <vt:lpstr>Miller Indices – Examples (Cont..)</vt:lpstr>
      <vt:lpstr>Miller Indices – Example (Cont..)</vt:lpstr>
      <vt:lpstr>Miller Indices – Important Relationship</vt:lpstr>
      <vt:lpstr>Planes and Directions in Hexagonal Unit Cells</vt:lpstr>
      <vt:lpstr> Hexagonal Unit Cell - Examples</vt:lpstr>
      <vt:lpstr>Directions in HCP Unit Cells</vt:lpstr>
      <vt:lpstr>PowerPoint 簡報</vt:lpstr>
      <vt:lpstr>Comparison of FCC and HCP crystals</vt:lpstr>
      <vt:lpstr>Structural Difference between HCP and FCC</vt:lpstr>
      <vt:lpstr>PowerPoint 簡報</vt:lpstr>
      <vt:lpstr>PowerPoint 簡報</vt:lpstr>
      <vt:lpstr>Planar Atomic Density</vt:lpstr>
      <vt:lpstr>Linear Atomic Density</vt:lpstr>
      <vt:lpstr>Polymorphism or Allotropy</vt:lpstr>
      <vt:lpstr>PowerPoint 簡報</vt:lpstr>
      <vt:lpstr>Crystal Structure Analysis</vt:lpstr>
      <vt:lpstr>X-Ray Spectrum of Molybdenum</vt:lpstr>
      <vt:lpstr>X-Ray Diffraction</vt:lpstr>
      <vt:lpstr>X-Ray Diffraction (Cont..)</vt:lpstr>
      <vt:lpstr>PowerPoint 簡報</vt:lpstr>
      <vt:lpstr>X-Ray Diffraction Analysis</vt:lpstr>
      <vt:lpstr>Diffraction Condition for Cubic Cells</vt:lpstr>
      <vt:lpstr>PowerPoint 簡報</vt:lpstr>
      <vt:lpstr>PowerPoint 簡報</vt:lpstr>
      <vt:lpstr>PowerPoint 簡報</vt:lpstr>
      <vt:lpstr>Interpreting Diffraction Data</vt:lpstr>
      <vt:lpstr>Interpreting Diffraction Data (Cont..)</vt:lpstr>
      <vt:lpstr>BCC or FCC</vt:lpstr>
      <vt:lpstr>Crystal Structure of Unknown Metal</vt:lpstr>
      <vt:lpstr>PowerPoint 簡報</vt:lpstr>
      <vt:lpstr>Amorphous Materials</vt:lpstr>
      <vt:lpstr>PowerPoint 簡報</vt:lpstr>
      <vt:lpstr>PowerPoint 簡報</vt:lpstr>
    </vt:vector>
  </TitlesOfParts>
  <Company>ttu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Materials Science and Engineering Third Edition</dc:title>
  <dc:creator>naveen chandrashekar</dc:creator>
  <cp:lastModifiedBy>SJLin</cp:lastModifiedBy>
  <cp:revision>339</cp:revision>
  <dcterms:created xsi:type="dcterms:W3CDTF">2004-06-05T15:49:47Z</dcterms:created>
  <dcterms:modified xsi:type="dcterms:W3CDTF">2017-03-02T02:42:39Z</dcterms:modified>
</cp:coreProperties>
</file>