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90" r:id="rId2"/>
    <p:sldId id="291" r:id="rId3"/>
    <p:sldId id="321" r:id="rId4"/>
    <p:sldId id="315" r:id="rId5"/>
    <p:sldId id="258" r:id="rId6"/>
    <p:sldId id="259" r:id="rId7"/>
    <p:sldId id="261" r:id="rId8"/>
    <p:sldId id="292" r:id="rId9"/>
    <p:sldId id="322" r:id="rId10"/>
    <p:sldId id="293" r:id="rId11"/>
    <p:sldId id="323" r:id="rId12"/>
    <p:sldId id="262" r:id="rId13"/>
    <p:sldId id="263" r:id="rId14"/>
    <p:sldId id="294" r:id="rId15"/>
    <p:sldId id="295" r:id="rId16"/>
    <p:sldId id="296" r:id="rId17"/>
    <p:sldId id="264" r:id="rId18"/>
    <p:sldId id="297" r:id="rId19"/>
    <p:sldId id="265" r:id="rId20"/>
    <p:sldId id="266" r:id="rId21"/>
    <p:sldId id="324" r:id="rId22"/>
    <p:sldId id="298" r:id="rId23"/>
    <p:sldId id="299" r:id="rId24"/>
    <p:sldId id="300" r:id="rId25"/>
    <p:sldId id="301" r:id="rId26"/>
    <p:sldId id="314" r:id="rId27"/>
    <p:sldId id="302" r:id="rId28"/>
    <p:sldId id="303" r:id="rId29"/>
    <p:sldId id="267" r:id="rId30"/>
    <p:sldId id="268" r:id="rId31"/>
    <p:sldId id="304" r:id="rId32"/>
    <p:sldId id="325" r:id="rId33"/>
    <p:sldId id="305" r:id="rId34"/>
    <p:sldId id="306" r:id="rId35"/>
    <p:sldId id="270" r:id="rId36"/>
    <p:sldId id="307" r:id="rId37"/>
    <p:sldId id="326" r:id="rId38"/>
    <p:sldId id="318" r:id="rId39"/>
    <p:sldId id="273" r:id="rId40"/>
    <p:sldId id="274" r:id="rId41"/>
    <p:sldId id="275" r:id="rId42"/>
    <p:sldId id="276" r:id="rId43"/>
    <p:sldId id="277" r:id="rId44"/>
    <p:sldId id="308" r:id="rId45"/>
    <p:sldId id="319" r:id="rId46"/>
    <p:sldId id="278" r:id="rId47"/>
    <p:sldId id="327" r:id="rId48"/>
    <p:sldId id="279" r:id="rId49"/>
    <p:sldId id="320" r:id="rId50"/>
    <p:sldId id="280" r:id="rId51"/>
    <p:sldId id="281" r:id="rId52"/>
    <p:sldId id="282" r:id="rId53"/>
    <p:sldId id="283" r:id="rId54"/>
    <p:sldId id="317" r:id="rId55"/>
    <p:sldId id="284" r:id="rId56"/>
    <p:sldId id="328" r:id="rId57"/>
    <p:sldId id="285" r:id="rId58"/>
    <p:sldId id="311" r:id="rId59"/>
    <p:sldId id="332" r:id="rId60"/>
    <p:sldId id="312" r:id="rId61"/>
    <p:sldId id="329" r:id="rId62"/>
    <p:sldId id="286" r:id="rId63"/>
    <p:sldId id="287" r:id="rId64"/>
    <p:sldId id="330" r:id="rId65"/>
    <p:sldId id="288" r:id="rId66"/>
    <p:sldId id="289" r:id="rId67"/>
    <p:sldId id="331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00FF"/>
    <a:srgbClr val="3333FF"/>
    <a:srgbClr val="6600CC"/>
    <a:srgbClr val="CC3300"/>
    <a:srgbClr val="FF6600"/>
    <a:srgbClr val="FFCC66"/>
    <a:srgbClr val="FF9933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5" autoAdjust="0"/>
    <p:restoredTop sz="90929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1239FC-2330-4FE1-8B94-BDAAD0E08A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395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1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pic>
        <p:nvPicPr>
          <p:cNvPr id="16" name="Picture 11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715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 b="1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2000232" y="0"/>
            <a:ext cx="5000642" cy="285737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6400800"/>
            <a:ext cx="561975" cy="457200"/>
          </a:xfrm>
        </p:spPr>
        <p:txBody>
          <a:bodyPr/>
          <a:lstStyle>
            <a:lvl1pPr>
              <a:defRPr/>
            </a:lvl1pPr>
          </a:lstStyle>
          <a:p>
            <a:fld id="{199E68FD-471D-4CCC-B2A6-3602EBD8EA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7494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6AF7A-DE53-48F9-AA1B-807F88A36F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07795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21907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4198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E84A-C84F-44E6-8DCE-A9066C0E84F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08630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3F960-BD86-4DFE-8AF0-88F69BD1A7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1728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214313"/>
            <a:ext cx="9810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 txBox="1">
            <a:spLocks noChangeArrowheads="1"/>
          </p:cNvSpPr>
          <p:nvPr userDrawn="1"/>
        </p:nvSpPr>
        <p:spPr bwMode="auto">
          <a:xfrm>
            <a:off x="0" y="6400800"/>
            <a:ext cx="56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D5F0F5E-66EF-4C00-8A1F-7B3A288D617D}" type="slidenum">
              <a:rPr lang="en-US" altLang="zh-TW" sz="1800">
                <a:ea typeface="新細明體" charset="-120"/>
              </a:rPr>
              <a:pPr algn="r" eaLnBrk="1" hangingPunct="1"/>
              <a:t>‹#›</a:t>
            </a:fld>
            <a:endParaRPr lang="en-US" altLang="zh-TW" sz="1800">
              <a:ea typeface="新細明體" charset="-12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 b="1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4771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785918" y="0"/>
            <a:ext cx="5000638" cy="285729"/>
          </a:xfrm>
          <a:noFill/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/>
            </a:lvl1pPr>
          </a:lstStyle>
          <a:p>
            <a:pPr lvl="0"/>
            <a:endParaRPr lang="en-CA" dirty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0" y="0"/>
            <a:ext cx="9144000" cy="214313"/>
          </a:xfrm>
          <a:solidFill>
            <a:schemeClr val="tx1"/>
          </a:solidFill>
        </p:spPr>
        <p:txBody>
          <a:bodyPr/>
          <a:lstStyle>
            <a:lvl1pPr algn="ctr">
              <a:defRPr sz="800">
                <a:solidFill>
                  <a:srgbClr val="FFFF00"/>
                </a:solidFill>
                <a:latin typeface="Arial" charset="0"/>
              </a:defRPr>
            </a:lvl1pPr>
          </a:lstStyle>
          <a:p>
            <a:r>
              <a:rPr lang="en-US" altLang="zh-TW"/>
              <a:t>Copyright © The McGraw-Hill Companies, Inc. Permission required for reproduction or display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73959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080C4-8A43-4CE1-99ED-797E2EF2AE9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9161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10" name="Picture 13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product_macmilla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104298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mcgra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 b="1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C6D089-6529-49AE-8CB9-422BA3ACCC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8050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725FB-255E-47A5-A56A-02316433B8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47342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95004-D31B-45A6-8DA5-005235077B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05695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59A95-4D4B-4DD0-AB25-36F05F250F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56894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664F-F505-4D63-8B3F-2764EB683F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0372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B69A00-6956-4855-859A-2F830F256B0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329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276225" y="295275"/>
            <a:ext cx="8810625" cy="6276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75"/>
            <a:ext cx="9144000" cy="61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ea typeface="新細明體" charset="-120"/>
              </a:defRPr>
            </a:lvl1pPr>
          </a:lstStyle>
          <a:p>
            <a:fld id="{6E180873-821D-4B54-8DDC-5BDCB6F1DEF5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685800" y="62134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858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914400" y="6248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>
          <a:xfrm>
            <a:off x="2133600" y="6629400"/>
            <a:ext cx="5562600" cy="2286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900" b="1">
                <a:solidFill>
                  <a:srgbClr val="C00000"/>
                </a:solidFill>
                <a:latin typeface="Arial" charset="0"/>
                <a:ea typeface="新細明體" charset="-120"/>
                <a:cs typeface="Arial" charset="0"/>
              </a:rPr>
              <a:t>Foundations of Materials Science and Engineering, 5th Edn. in SI units  Smith and Hashemi</a:t>
            </a:r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800">
                <a:solidFill>
                  <a:srgbClr val="FFFF00"/>
                </a:solidFill>
                <a:latin typeface="Arial" charset="0"/>
                <a:ea typeface="新細明體" charset="-12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>
              <a:solidFill>
                <a:srgbClr val="FFFF00"/>
              </a:solidFill>
              <a:latin typeface="Arial" charset="0"/>
              <a:ea typeface="新細明體" charset="-120"/>
            </a:endParaRPr>
          </a:p>
        </p:txBody>
      </p:sp>
      <p:pic>
        <p:nvPicPr>
          <p:cNvPr id="8204" name="Picture 13" descr="mcgraw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1085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6" r:id="rId3"/>
    <p:sldLayoutId id="2147483749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atomic_radii.html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36.wmf"/><Relationship Id="rId9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chemix-chemistry-software.com/school/periodic_table/melting-points-table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9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428625"/>
            <a:ext cx="6286500" cy="2971800"/>
          </a:xfrm>
          <a:solidFill>
            <a:schemeClr val="bg1"/>
          </a:solidFill>
          <a:ln w="76200"/>
        </p:spPr>
        <p:txBody>
          <a:bodyPr/>
          <a:lstStyle/>
          <a:p>
            <a:pPr eaLnBrk="1" hangingPunct="1"/>
            <a:r>
              <a:rPr lang="en-US" altLang="zh-TW" sz="5400" b="1" dirty="0" smtClean="0">
                <a:solidFill>
                  <a:schemeClr val="tx1"/>
                </a:solidFill>
                <a:ea typeface="新細明體" charset="-120"/>
              </a:rPr>
              <a:t>CHAPTER  </a:t>
            </a:r>
            <a:br>
              <a:rPr lang="en-US" altLang="zh-TW" sz="5400" b="1" dirty="0" smtClean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9600" b="1" dirty="0" smtClean="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962400"/>
            <a:ext cx="6400800" cy="2667000"/>
          </a:xfrm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zh-TW" sz="3600" b="1" dirty="0" smtClean="0">
              <a:solidFill>
                <a:srgbClr val="FF6600"/>
              </a:solidFill>
              <a:ea typeface="新細明體" charset="-120"/>
            </a:endParaRPr>
          </a:p>
          <a:p>
            <a:pPr eaLnBrk="1" hangingPunct="1"/>
            <a:r>
              <a:rPr lang="en-US" altLang="zh-TW" sz="3600" b="1" dirty="0" smtClean="0">
                <a:solidFill>
                  <a:srgbClr val="FF6600"/>
                </a:solidFill>
                <a:ea typeface="新細明體" charset="-120"/>
              </a:rPr>
              <a:t>Atomic Structure</a:t>
            </a:r>
          </a:p>
          <a:p>
            <a:pPr eaLnBrk="1" hangingPunct="1"/>
            <a:r>
              <a:rPr lang="en-US" altLang="zh-TW" sz="3600" b="1" dirty="0" smtClean="0">
                <a:solidFill>
                  <a:srgbClr val="FF6600"/>
                </a:solidFill>
                <a:ea typeface="新細明體" charset="-120"/>
              </a:rPr>
              <a:t> and Bonding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DE8DE4-87E3-4441-AB25-31F833231256}" type="slidenum">
              <a:rPr lang="en-US" altLang="zh-TW" sz="1800"/>
              <a:pPr eaLnBrk="1" hangingPunct="1"/>
              <a:t>1</a:t>
            </a:fld>
            <a:endParaRPr lang="en-US" altLang="zh-TW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Planck’s Quantum Theory</a:t>
            </a:r>
            <a:endParaRPr lang="en-CA" altLang="zh-TW" sz="36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Max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Planck</a:t>
            </a:r>
            <a:r>
              <a:rPr lang="en-US" altLang="zh-TW" sz="2400" dirty="0" smtClean="0">
                <a:ea typeface="新細明體" charset="-120"/>
              </a:rPr>
              <a:t>, discovered that atoms and molecules emit energy only in certain discrete quantities, called quanta.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James Clerk Maxwell</a:t>
            </a:r>
            <a:r>
              <a:rPr lang="en-US" altLang="zh-TW" sz="2400" dirty="0" smtClean="0">
                <a:ea typeface="新細明體" charset="-120"/>
              </a:rPr>
              <a:t> proposed that the nature of visible light is in the form of electromagnetic radiation.</a:t>
            </a:r>
          </a:p>
          <a:p>
            <a:r>
              <a:rPr lang="el-GR" altLang="zh-TW" sz="2400" b="1" dirty="0">
                <a:solidFill>
                  <a:srgbClr val="0000FF"/>
                </a:solidFill>
              </a:rPr>
              <a:t>υ</a:t>
            </a:r>
            <a:r>
              <a:rPr lang="en-CA" altLang="zh-TW" sz="2400" b="1" dirty="0">
                <a:solidFill>
                  <a:srgbClr val="0000FF"/>
                </a:solidFill>
              </a:rPr>
              <a:t> =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c/</a:t>
            </a:r>
            <a:r>
              <a:rPr lang="el-GR" altLang="zh-TW" sz="2400" b="1" dirty="0" smtClean="0">
                <a:solidFill>
                  <a:srgbClr val="0000FF"/>
                </a:solidFill>
              </a:rPr>
              <a:t>λ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;  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E = h</a:t>
            </a:r>
            <a:r>
              <a:rPr lang="el-GR" altLang="zh-TW" sz="2400" b="1" dirty="0" smtClean="0">
                <a:solidFill>
                  <a:srgbClr val="0000FF"/>
                </a:solidFill>
              </a:rPr>
              <a:t>υ</a:t>
            </a:r>
            <a:r>
              <a:rPr lang="en-CA" altLang="zh-TW" sz="2400" b="1" dirty="0" smtClean="0">
                <a:solidFill>
                  <a:srgbClr val="0000FF"/>
                </a:solidFill>
              </a:rPr>
              <a:t> = </a:t>
            </a:r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hc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/</a:t>
            </a:r>
            <a:r>
              <a:rPr lang="el-GR" altLang="zh-TW" sz="2400" b="1" dirty="0" smtClean="0">
                <a:solidFill>
                  <a:srgbClr val="0000FF"/>
                </a:solidFill>
              </a:rPr>
              <a:t>λ</a:t>
            </a:r>
            <a:endParaRPr lang="en-CA" altLang="zh-TW" sz="2400" b="1" dirty="0" smtClean="0">
              <a:solidFill>
                <a:srgbClr val="0000FF"/>
              </a:solidFill>
            </a:endParaRPr>
          </a:p>
          <a:p>
            <a:r>
              <a:rPr lang="en-US" altLang="zh-TW" sz="2400" dirty="0" smtClean="0">
                <a:ea typeface="新細明體" charset="-120"/>
              </a:rPr>
              <a:t>Energy is always released in integer multiples of h</a:t>
            </a:r>
            <a:r>
              <a:rPr lang="el-GR" altLang="zh-TW" sz="2400" dirty="0" smtClean="0"/>
              <a:t>υ</a:t>
            </a:r>
            <a:r>
              <a:rPr lang="en-US" altLang="zh-TW" sz="2400" dirty="0" smtClean="0"/>
              <a:t>.</a:t>
            </a:r>
            <a:r>
              <a:rPr lang="el-GR" altLang="zh-TW" sz="2400" dirty="0" smtClean="0"/>
              <a:t> </a:t>
            </a:r>
            <a:r>
              <a:rPr lang="en-US" altLang="zh-TW" sz="2400" dirty="0" smtClean="0">
                <a:ea typeface="新細明體" charset="-120"/>
              </a:rPr>
              <a:t>	</a:t>
            </a:r>
            <a:endParaRPr lang="en-CA" altLang="zh-TW" sz="2400" dirty="0" smtClean="0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363297-8C32-447F-BEA8-C807A2D08D6D}" type="slidenum">
              <a:rPr lang="en-US" altLang="zh-TW" sz="1800"/>
              <a:pPr eaLnBrk="1" hangingPunct="1"/>
              <a:t>10</a:t>
            </a:fld>
            <a:endParaRPr lang="en-US" altLang="zh-TW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1875"/>
            <a:ext cx="792088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1547664" y="3645024"/>
            <a:ext cx="5184576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11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" y="1052736"/>
            <a:ext cx="8150478" cy="551212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Electromagnetic Spectrum</a:t>
            </a:r>
            <a:endParaRPr lang="en-CA" altLang="zh-TW" sz="3600" kern="0" dirty="0" smtClean="0"/>
          </a:p>
        </p:txBody>
      </p:sp>
    </p:spTree>
    <p:extLst>
      <p:ext uri="{BB962C8B-B14F-4D97-AF65-F5344CB8AC3E}">
        <p14:creationId xmlns:p14="http://schemas.microsoft.com/office/powerpoint/2010/main" val="210620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Electron Structure of Atoms: Bohr’s Theory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496944" cy="502920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Electron rotates at definite 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energy levels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Energy is absorbed to move to higher energy level.</a:t>
            </a:r>
          </a:p>
          <a:p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Energy is emitted  during transition to lower level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ea typeface="新細明體" charset="-120"/>
              </a:rPr>
              <a:t>Energy change due to transition = 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ΔE = </a:t>
            </a:r>
            <a:r>
              <a:rPr lang="en-US" altLang="zh-TW" sz="2800" b="1" i="1" dirty="0" err="1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hc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>/</a:t>
            </a:r>
            <a: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  <a:sym typeface="Symbol"/>
              </a:rPr>
              <a:t></a:t>
            </a:r>
            <a: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  <a:t/>
            </a:r>
            <a:b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  <a:cs typeface="Times New Roman" pitchFamily="18" charset="0"/>
              </a:rPr>
            </a:b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h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= Planks constant = 6.63 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  <a:sym typeface="Symbol"/>
              </a:rPr>
              <a:t>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10</a:t>
            </a:r>
            <a:r>
              <a:rPr lang="en-US" altLang="zh-TW" sz="2800" baseline="300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800" baseline="30000" dirty="0" smtClean="0">
                <a:ea typeface="新細明體" charset="-120"/>
                <a:cs typeface="Times New Roman" pitchFamily="18" charset="0"/>
              </a:rPr>
              <a:t>34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J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  <a:sym typeface="Symbol"/>
              </a:rPr>
              <a:t>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s   </a:t>
            </a:r>
            <a:br>
              <a:rPr lang="en-US" altLang="zh-TW" sz="28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= Speed of light,        </a:t>
            </a:r>
            <a:r>
              <a:rPr lang="en-US" altLang="zh-TW" sz="2800" i="1" dirty="0" smtClean="0">
                <a:ea typeface="新細明體" charset="-120"/>
                <a:cs typeface="Times New Roman" pitchFamily="18" charset="0"/>
              </a:rPr>
              <a:t>λ</a:t>
            </a:r>
            <a:r>
              <a:rPr lang="en-US" altLang="zh-TW" sz="2800" dirty="0" smtClean="0">
                <a:ea typeface="新細明體" charset="-120"/>
                <a:cs typeface="Times New Roman" pitchFamily="18" charset="0"/>
              </a:rPr>
              <a:t> = Wavelength of light</a:t>
            </a:r>
          </a:p>
          <a:p>
            <a:pPr>
              <a:buFontTx/>
              <a:buNone/>
            </a:pPr>
            <a:endParaRPr lang="en-US" altLang="zh-TW" sz="1800" dirty="0" smtClean="0">
              <a:ea typeface="新細明體" charset="-12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TW" dirty="0" smtClean="0">
                <a:ea typeface="新細明體" charset="-120"/>
                <a:cs typeface="Times New Roman" pitchFamily="18" charset="0"/>
              </a:rPr>
              <a:t>                                                        </a:t>
            </a: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  <a:p>
            <a:endParaRPr lang="en-US" altLang="zh-TW" dirty="0" smtClean="0">
              <a:ea typeface="新細明體" charset="-120"/>
            </a:endParaRP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1DD38-6FA0-4891-9D91-9F1AFAD3FCF0}" type="slidenum">
              <a:rPr lang="en-US" altLang="zh-TW" sz="1800"/>
              <a:pPr eaLnBrk="1" hangingPunct="1"/>
              <a:t>12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6104675" cy="2924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Energy in Hydrogen Atom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/>
          <a:lstStyle/>
          <a:p>
            <a:pPr marL="276225" indent="-276225"/>
            <a:r>
              <a:rPr lang="en-US" altLang="zh-TW" sz="2800" dirty="0" smtClean="0">
                <a:ea typeface="新細明體" charset="-120"/>
              </a:rPr>
              <a:t>Hydrogen atom has one proton and one electron</a:t>
            </a:r>
          </a:p>
          <a:p>
            <a:pPr marL="276225" indent="-276225"/>
            <a:r>
              <a:rPr lang="en-US" altLang="zh-TW" sz="2800" dirty="0" smtClean="0">
                <a:ea typeface="新細明體" charset="-120"/>
              </a:rPr>
              <a:t>Energy of hydrogen atoms for different energy levels is given by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1200" dirty="0" smtClean="0">
                <a:ea typeface="新細明體" charset="-120"/>
              </a:rPr>
              <a:t>  </a:t>
            </a:r>
            <a:br>
              <a:rPr lang="en-US" altLang="zh-TW" sz="12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                            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n = 1, 2….., </a:t>
            </a:r>
            <a: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</a:rPr>
              <a:t>principal quantum numbers</a:t>
            </a:r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ea typeface="新細明體" charset="-120"/>
              </a:rPr>
              <a:t>主量子數</a:t>
            </a:r>
            <a:endParaRPr lang="en-US" altLang="zh-TW" sz="2800" b="1" dirty="0" smtClean="0">
              <a:solidFill>
                <a:srgbClr val="0000FF"/>
              </a:solidFill>
              <a:ea typeface="新細明體" charset="-120"/>
            </a:endParaRPr>
          </a:p>
          <a:p>
            <a:pPr marL="276225" indent="-276225"/>
            <a:r>
              <a:rPr lang="en-US" altLang="zh-TW" sz="2800" dirty="0" smtClean="0">
                <a:ea typeface="新細明體" charset="-120"/>
              </a:rPr>
              <a:t>Example: If an electron undergoes transition from n = 3 state to n = 2 state, the energy of photon emitted is</a:t>
            </a:r>
          </a:p>
          <a:p>
            <a:pPr marL="276225" indent="-276225"/>
            <a:endParaRPr lang="en-US" altLang="zh-TW" sz="2800" dirty="0" smtClean="0">
              <a:ea typeface="新細明體" charset="-120"/>
            </a:endParaRPr>
          </a:p>
          <a:p>
            <a:pPr marL="276225" indent="-276225"/>
            <a:endParaRPr lang="en-US" altLang="zh-TW" sz="2800" dirty="0" smtClean="0">
              <a:ea typeface="新細明體" charset="-120"/>
            </a:endParaRPr>
          </a:p>
          <a:p>
            <a:pPr marL="276225" indent="-276225"/>
            <a:r>
              <a:rPr lang="en-US" altLang="zh-TW" sz="2800" dirty="0" smtClean="0">
                <a:ea typeface="新細明體" charset="-120"/>
              </a:rPr>
              <a:t>Energy required to completely remove an electron from hydrogen atom is known as </a:t>
            </a:r>
            <a: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</a:rPr>
              <a:t>ionization energy</a:t>
            </a:r>
            <a:r>
              <a:rPr lang="zh-TW" altLang="en-US" sz="2800" b="1" i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zh-TW" altLang="en-US" sz="2800" b="1" dirty="0" smtClean="0">
                <a:solidFill>
                  <a:srgbClr val="0000FF"/>
                </a:solidFill>
                <a:ea typeface="新細明體" charset="-120"/>
              </a:rPr>
              <a:t>電離能</a:t>
            </a:r>
            <a:r>
              <a:rPr lang="en-US" altLang="zh-TW" sz="2800" i="1" dirty="0" smtClean="0">
                <a:ea typeface="新細明體" charset="-120"/>
              </a:rPr>
              <a:t>.</a:t>
            </a:r>
          </a:p>
          <a:p>
            <a:pPr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                                                                                         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562753"/>
              </p:ext>
            </p:extLst>
          </p:nvPr>
        </p:nvGraphicFramePr>
        <p:xfrm>
          <a:off x="2093913" y="2062163"/>
          <a:ext cx="285591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方程式" r:id="rId3" imgW="1054080" imgH="393480" progId="Equation.3">
                  <p:embed/>
                </p:oleObj>
              </mc:Choice>
              <mc:Fallback>
                <p:oleObj name="方程式" r:id="rId3" imgW="1054080" imgH="39348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2062163"/>
                        <a:ext cx="2855912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986002"/>
              </p:ext>
            </p:extLst>
          </p:nvPr>
        </p:nvGraphicFramePr>
        <p:xfrm>
          <a:off x="1963738" y="4581525"/>
          <a:ext cx="49212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方程式" r:id="rId5" imgW="1942920" imgH="393480" progId="Equation.3">
                  <p:embed/>
                </p:oleObj>
              </mc:Choice>
              <mc:Fallback>
                <p:oleObj name="方程式" r:id="rId5" imgW="1942920" imgH="3934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4581525"/>
                        <a:ext cx="4921250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8C1F8D-26A5-4212-9781-A407FDD3A13D}" type="slidenum">
              <a:rPr lang="en-US" altLang="zh-TW" sz="1800"/>
              <a:pPr eaLnBrk="1" hangingPunct="1"/>
              <a:t>13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Emission Spectrum of Hydrogen</a:t>
            </a:r>
            <a:endParaRPr lang="en-CA" altLang="zh-TW" sz="3600" b="1" dirty="0" smtClean="0"/>
          </a:p>
        </p:txBody>
      </p:sp>
      <p:pic>
        <p:nvPicPr>
          <p:cNvPr id="19459" name="Content Placeholder 3" descr="smi53586_02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928688"/>
            <a:ext cx="6715125" cy="5746750"/>
          </a:xfrm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13E3FE-71AC-4AB9-9FB6-F1E632FB0E23}" type="slidenum">
              <a:rPr lang="en-US" altLang="zh-TW" sz="1800"/>
              <a:pPr eaLnBrk="1" hangingPunct="1"/>
              <a:t>14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179512" y="1124744"/>
            <a:ext cx="1428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6225" indent="-276225"/>
            <a:r>
              <a:rPr lang="en-US" altLang="zh-TW" sz="2000" dirty="0" smtClean="0"/>
              <a:t>n: Principle</a:t>
            </a:r>
            <a:br>
              <a:rPr lang="en-US" altLang="zh-TW" sz="2000" dirty="0" smtClean="0"/>
            </a:br>
            <a:r>
              <a:rPr lang="en-US" altLang="zh-TW" sz="2000" dirty="0" smtClean="0"/>
              <a:t>quantum </a:t>
            </a:r>
            <a:br>
              <a:rPr lang="en-US" altLang="zh-TW" sz="2000" dirty="0" smtClean="0"/>
            </a:br>
            <a:r>
              <a:rPr lang="en-US" altLang="zh-TW" sz="2000" dirty="0" smtClean="0"/>
              <a:t>number</a:t>
            </a:r>
            <a:endParaRPr lang="zh-TW" altLang="en-US" sz="2000" dirty="0"/>
          </a:p>
        </p:txBody>
      </p:sp>
      <p:sp>
        <p:nvSpPr>
          <p:cNvPr id="3" name="矩形圖說文字 2"/>
          <p:cNvSpPr/>
          <p:nvPr/>
        </p:nvSpPr>
        <p:spPr bwMode="auto">
          <a:xfrm>
            <a:off x="3779912" y="4725144"/>
            <a:ext cx="2520280" cy="432048"/>
          </a:xfrm>
          <a:prstGeom prst="wedgeRectCallout">
            <a:avLst>
              <a:gd name="adj1" fmla="val -69981"/>
              <a:gd name="adj2" fmla="val 6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</a:rPr>
              <a:t>Ultraviolet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itchFamily="18" charset="0"/>
              </a:rPr>
              <a:t> emissions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矩形圖說文字 7"/>
          <p:cNvSpPr/>
          <p:nvPr/>
        </p:nvSpPr>
        <p:spPr bwMode="auto">
          <a:xfrm>
            <a:off x="4932040" y="3068960"/>
            <a:ext cx="2088232" cy="432048"/>
          </a:xfrm>
          <a:prstGeom prst="wedgeRectCallout">
            <a:avLst>
              <a:gd name="adj1" fmla="val -77511"/>
              <a:gd name="adj2" fmla="val 1458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</a:rPr>
              <a:t>Visible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</a:rPr>
              <a:t> emissions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等腰三角形 3"/>
          <p:cNvSpPr/>
          <p:nvPr/>
        </p:nvSpPr>
        <p:spPr bwMode="auto">
          <a:xfrm rot="17889661">
            <a:off x="6122652" y="1782526"/>
            <a:ext cx="107203" cy="55047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圖說文字 8"/>
          <p:cNvSpPr/>
          <p:nvPr/>
        </p:nvSpPr>
        <p:spPr bwMode="auto">
          <a:xfrm>
            <a:off x="6372200" y="2060848"/>
            <a:ext cx="2376264" cy="432048"/>
          </a:xfrm>
          <a:prstGeom prst="wedgeRectCallout">
            <a:avLst>
              <a:gd name="adj1" fmla="val -94625"/>
              <a:gd name="adj2" fmla="val 625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Infrared</a:t>
            </a:r>
            <a:r>
              <a:rPr kumimoji="0" lang="en-US" altLang="zh-TW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emissions</a:t>
            </a:r>
            <a:endParaRPr kumimoji="0" lang="zh-TW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4208" y="5445224"/>
            <a:ext cx="2448272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altLang="zh-TW" b="1" dirty="0">
                <a:solidFill>
                  <a:srgbClr val="0000FF"/>
                </a:solidFill>
              </a:rPr>
              <a:t>Emission Spectra </a:t>
            </a:r>
            <a:r>
              <a:rPr lang="en-CA" altLang="zh-TW" b="1" dirty="0" smtClean="0">
                <a:solidFill>
                  <a:srgbClr val="0000FF"/>
                </a:solidFill>
              </a:rPr>
              <a:t>Animation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Uncertainty Principle</a:t>
            </a:r>
            <a:endParaRPr lang="en-CA" altLang="zh-TW" sz="3600" b="1" dirty="0" smtClean="0"/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029200"/>
          </a:xfrm>
        </p:spPr>
        <p:txBody>
          <a:bodyPr/>
          <a:lstStyle/>
          <a:p>
            <a:pPr marL="276225" indent="-276225"/>
            <a:r>
              <a:rPr lang="en-CA" altLang="zh-TW" sz="2800" dirty="0" smtClean="0"/>
              <a:t>Bohr’s model fails to explain complex atoms. </a:t>
            </a:r>
          </a:p>
          <a:p>
            <a:pPr marL="276225" indent="-276225"/>
            <a:r>
              <a:rPr lang="en-CA" altLang="zh-TW" sz="2800" dirty="0" smtClean="0"/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Louis de Broglie</a:t>
            </a:r>
            <a:r>
              <a:rPr lang="en-US" altLang="zh-TW" sz="2800" dirty="0" smtClean="0">
                <a:ea typeface="新細明體" charset="-120"/>
              </a:rPr>
              <a:t>: Particles of matter such as electrons could be treated in terms of both particle and wave.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    </a:t>
            </a:r>
            <a:r>
              <a:rPr lang="el-GR" altLang="zh-TW" sz="2800" b="1" i="1" dirty="0" smtClean="0">
                <a:solidFill>
                  <a:srgbClr val="0000FF"/>
                </a:solidFill>
              </a:rPr>
              <a:t>λ</a:t>
            </a:r>
            <a:r>
              <a:rPr lang="en-US" altLang="zh-TW" sz="2800" b="1" i="1" dirty="0" smtClean="0">
                <a:solidFill>
                  <a:srgbClr val="0000FF"/>
                </a:solidFill>
                <a:ea typeface="新細明體" charset="-120"/>
              </a:rPr>
              <a:t> = h / mv</a:t>
            </a:r>
          </a:p>
          <a:p>
            <a:pPr marL="276225" indent="-276225"/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Werner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Heisenberg</a:t>
            </a:r>
            <a:r>
              <a:rPr lang="en-US" altLang="zh-TW" sz="2800" dirty="0" smtClean="0">
                <a:ea typeface="新細明體" charset="-120"/>
              </a:rPr>
              <a:t> (</a:t>
            </a:r>
            <a:r>
              <a:rPr lang="en-US" altLang="zh-TW" sz="2800" b="1" dirty="0" smtClean="0">
                <a:ea typeface="新細明體" charset="-120"/>
              </a:rPr>
              <a:t>uncertainty principle): </a:t>
            </a:r>
            <a:r>
              <a:rPr lang="en-US" altLang="zh-TW" sz="2800" dirty="0" smtClean="0">
                <a:ea typeface="新細明體" charset="-120"/>
              </a:rPr>
              <a:t>It is impossible to simultaneously determine the </a:t>
            </a:r>
            <a:r>
              <a:rPr lang="en-US" altLang="zh-TW" sz="2800" dirty="0" smtClean="0">
                <a:solidFill>
                  <a:srgbClr val="6600CC"/>
                </a:solidFill>
                <a:ea typeface="新細明體" charset="-120"/>
              </a:rPr>
              <a:t>exact position and the exact momentum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of a body.</a:t>
            </a:r>
          </a:p>
          <a:p>
            <a:pPr marL="274638" indent="-274638">
              <a:buNone/>
            </a:pPr>
            <a:r>
              <a:rPr lang="en-US" altLang="zh-TW" sz="2800" b="1" i="1" dirty="0" smtClean="0">
                <a:solidFill>
                  <a:srgbClr val="3333FF"/>
                </a:solidFill>
              </a:rPr>
              <a:t>   </a:t>
            </a:r>
            <a:r>
              <a:rPr lang="el-GR" altLang="zh-TW" sz="2800" b="1" i="1" dirty="0" smtClean="0">
                <a:solidFill>
                  <a:srgbClr val="3333FF"/>
                </a:solidFill>
              </a:rPr>
              <a:t>Δ</a:t>
            </a:r>
            <a:r>
              <a:rPr lang="en-CA" altLang="zh-TW" sz="2800" b="1" i="1" dirty="0" err="1" smtClean="0">
                <a:solidFill>
                  <a:srgbClr val="3333FF"/>
                </a:solidFill>
              </a:rPr>
              <a:t>x</a:t>
            </a:r>
            <a:r>
              <a:rPr lang="en-CA" altLang="zh-TW" sz="2800" b="1" dirty="0" err="1" smtClean="0">
                <a:solidFill>
                  <a:srgbClr val="3333FF"/>
                </a:solidFill>
                <a:sym typeface="Symbol"/>
              </a:rPr>
              <a:t></a:t>
            </a:r>
            <a:r>
              <a:rPr lang="en-CA" altLang="zh-TW" sz="2800" b="1" i="1" dirty="0" err="1" smtClean="0">
                <a:solidFill>
                  <a:srgbClr val="3333FF"/>
                </a:solidFill>
              </a:rPr>
              <a:t>m</a:t>
            </a:r>
            <a:r>
              <a:rPr lang="el-GR" altLang="zh-TW" sz="2800" b="1" i="1" dirty="0" smtClean="0">
                <a:solidFill>
                  <a:srgbClr val="3333FF"/>
                </a:solidFill>
              </a:rPr>
              <a:t>Δ</a:t>
            </a:r>
            <a:r>
              <a:rPr lang="en-CA" altLang="zh-TW" sz="2800" b="1" i="1" dirty="0" smtClean="0">
                <a:solidFill>
                  <a:srgbClr val="3333FF"/>
                </a:solidFill>
              </a:rPr>
              <a:t>u ≥</a:t>
            </a:r>
            <a:r>
              <a:rPr lang="el-GR" altLang="zh-TW" sz="2800" b="1" i="1" dirty="0" smtClean="0">
                <a:solidFill>
                  <a:srgbClr val="3333FF"/>
                </a:solidFill>
              </a:rPr>
              <a:t> </a:t>
            </a:r>
            <a:r>
              <a:rPr lang="en-CA" altLang="zh-TW" sz="2800" b="1" i="1" dirty="0" smtClean="0">
                <a:solidFill>
                  <a:srgbClr val="3333FF"/>
                </a:solidFill>
              </a:rPr>
              <a:t>h/4</a:t>
            </a:r>
            <a:r>
              <a:rPr lang="el-GR" altLang="zh-TW" sz="2800" b="1" i="1" dirty="0" smtClean="0">
                <a:solidFill>
                  <a:srgbClr val="3333FF"/>
                </a:solidFill>
              </a:rPr>
              <a:t>π</a:t>
            </a:r>
            <a:r>
              <a:rPr lang="en-US" altLang="zh-TW" sz="2800" dirty="0" smtClean="0">
                <a:ea typeface="新細明體" charset="-120"/>
              </a:rPr>
              <a:t>	     </a:t>
            </a:r>
            <a:r>
              <a:rPr lang="el-GR" altLang="zh-TW" sz="2800" i="1" dirty="0" smtClean="0"/>
              <a:t>Δ</a:t>
            </a:r>
            <a:r>
              <a:rPr lang="en-CA" altLang="zh-TW" sz="2800" i="1" dirty="0" smtClean="0"/>
              <a:t>x</a:t>
            </a:r>
            <a:r>
              <a:rPr lang="en-US" altLang="zh-TW" sz="2800" dirty="0" smtClean="0">
                <a:ea typeface="新細明體" charset="-120"/>
              </a:rPr>
              <a:t> is the uncertainty in the position, and </a:t>
            </a:r>
            <a:r>
              <a:rPr lang="el-GR" altLang="zh-TW" sz="2800" i="1" dirty="0" smtClean="0"/>
              <a:t>Δ</a:t>
            </a:r>
            <a:r>
              <a:rPr lang="en-CA" altLang="zh-TW" sz="2800" i="1" dirty="0" smtClean="0"/>
              <a:t>u</a:t>
            </a:r>
            <a:r>
              <a:rPr lang="en-US" altLang="zh-TW" sz="2800" dirty="0" smtClean="0">
                <a:ea typeface="新細明體" charset="-120"/>
              </a:rPr>
              <a:t> is the uncertainty in speed.</a:t>
            </a:r>
            <a:endParaRPr lang="en-CA" altLang="zh-TW" sz="2800" dirty="0" smtClean="0"/>
          </a:p>
          <a:p>
            <a:pPr marL="276225" indent="-276225"/>
            <a:r>
              <a:rPr lang="en-US" altLang="zh-TW" sz="2800" dirty="0" smtClean="0">
                <a:ea typeface="新細明體" charset="-120"/>
              </a:rPr>
              <a:t>We can only provide the probability of finding an electron with a given energy within a given space (electron density).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0" y="0"/>
          <a:ext cx="9810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" imgW="977476" imgH="393529" progId="Equation.3">
                  <p:embed/>
                </p:oleObj>
              </mc:Choice>
              <mc:Fallback>
                <p:oleObj name="Equation" r:id="rId3" imgW="977476" imgH="393529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810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200">
                <a:ea typeface="新細明體" charset="-120"/>
                <a:cs typeface="Times New Roman" pitchFamily="18" charset="0"/>
              </a:rPr>
              <a:t>	</a:t>
            </a:r>
            <a:r>
              <a:rPr lang="en-CA" altLang="zh-TW" sz="900"/>
              <a:t> </a:t>
            </a:r>
            <a:endParaRPr lang="en-CA" altLang="zh-TW"/>
          </a:p>
        </p:txBody>
      </p:sp>
      <p:sp>
        <p:nvSpPr>
          <p:cNvPr id="4104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D3E99E-7837-44AB-A550-7B750BD99ECB}" type="slidenum">
              <a:rPr lang="en-US" altLang="zh-TW" sz="1800"/>
              <a:pPr eaLnBrk="1" hangingPunct="1"/>
              <a:t>15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>
                <a:ea typeface="新細明體" charset="-120"/>
              </a:rPr>
              <a:t>Schrodinger’s Wave Functions</a:t>
            </a:r>
            <a:endParaRPr lang="en-CA" altLang="zh-TW" sz="3600" b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95536" y="1066800"/>
            <a:ext cx="8496944" cy="5621338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Solution of the wave equation is in terms of a wave function, </a:t>
            </a:r>
            <a:r>
              <a:rPr lang="el-GR" altLang="zh-TW" sz="2800" i="1" dirty="0" smtClean="0">
                <a:solidFill>
                  <a:srgbClr val="FF0000"/>
                </a:solidFill>
              </a:rPr>
              <a:t>ψ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 (</a:t>
            </a:r>
            <a:r>
              <a:rPr lang="en-US" altLang="zh-TW" sz="2800" b="1" dirty="0" smtClean="0">
                <a:solidFill>
                  <a:srgbClr val="FF0000"/>
                </a:solidFill>
                <a:ea typeface="新細明體" charset="-120"/>
              </a:rPr>
              <a:t>orbital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). </a:t>
            </a:r>
            <a:r>
              <a:rPr lang="en-US" altLang="zh-TW" sz="2800" dirty="0" smtClean="0">
                <a:ea typeface="新細明體" charset="-120"/>
              </a:rPr>
              <a:t>Unlike the “orbit” of Bohr.</a:t>
            </a:r>
          </a:p>
          <a:p>
            <a:r>
              <a:rPr lang="en-US" altLang="zh-TW" sz="2800" dirty="0" smtClean="0">
                <a:ea typeface="新細明體" charset="-120"/>
              </a:rPr>
              <a:t>The square of the wave function, </a:t>
            </a:r>
            <a:r>
              <a:rPr lang="el-GR" altLang="zh-TW" sz="2800" i="1" dirty="0" smtClean="0">
                <a:solidFill>
                  <a:srgbClr val="FF0000"/>
                </a:solidFill>
              </a:rPr>
              <a:t>ψ</a:t>
            </a:r>
            <a:r>
              <a:rPr lang="en-US" altLang="zh-TW" sz="2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TW" sz="2800" dirty="0" smtClean="0">
                <a:ea typeface="新細明體" charset="-120"/>
              </a:rPr>
              <a:t>,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represents electron density (probability</a:t>
            </a:r>
            <a:r>
              <a:rPr lang="en-US" altLang="zh-TW" sz="2800" dirty="0" smtClean="0">
                <a:ea typeface="新細明體" charset="-120"/>
              </a:rPr>
              <a:t>).. </a:t>
            </a:r>
          </a:p>
          <a:p>
            <a:r>
              <a:rPr lang="en-US" altLang="zh-TW" sz="2800" dirty="0" smtClean="0">
                <a:ea typeface="新細明體" charset="-120"/>
              </a:rPr>
              <a:t>Boundary surface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diagram of H,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90 % ~ </a:t>
            </a:r>
            <a:r>
              <a:rPr lang="en-US" altLang="zh-TW" sz="2800" dirty="0">
                <a:solidFill>
                  <a:srgbClr val="0000FF"/>
                </a:solidFill>
                <a:ea typeface="新細明體" charset="-120"/>
              </a:rPr>
              <a:t>100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pm</a:t>
            </a:r>
            <a:r>
              <a:rPr lang="en-US" altLang="zh-TW" sz="2800" dirty="0">
                <a:ea typeface="新細明體" charset="-120"/>
              </a:rPr>
              <a:t/>
            </a:r>
            <a:br>
              <a:rPr lang="en-US" altLang="zh-TW" sz="2800" dirty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100 </a:t>
            </a:r>
            <a:r>
              <a:rPr lang="en-US" altLang="zh-TW" sz="2800" dirty="0">
                <a:ea typeface="新細明體" charset="-120"/>
              </a:rPr>
              <a:t>% ~ </a:t>
            </a:r>
            <a:r>
              <a:rPr lang="en-US" altLang="zh-TW" sz="2800" dirty="0" smtClean="0">
                <a:ea typeface="新細明體" charset="-120"/>
                <a:sym typeface="Symbol"/>
              </a:rPr>
              <a:t></a:t>
            </a:r>
          </a:p>
          <a:p>
            <a:r>
              <a:rPr lang="en-US" altLang="zh-TW" sz="2800" dirty="0" smtClean="0">
                <a:ea typeface="新細明體" charset="-120"/>
              </a:rPr>
              <a:t>Total probability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(Radial probability):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Maximum at 50 pm.</a:t>
            </a:r>
            <a:endParaRPr lang="en-CA" altLang="zh-TW" sz="2800" dirty="0" smtClean="0"/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14625"/>
            <a:ext cx="4500563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Freeform 2"/>
          <p:cNvSpPr>
            <a:spLocks/>
          </p:cNvSpPr>
          <p:nvPr/>
        </p:nvSpPr>
        <p:spPr bwMode="auto">
          <a:xfrm>
            <a:off x="4644008" y="4653136"/>
            <a:ext cx="864096" cy="920750"/>
          </a:xfrm>
          <a:custGeom>
            <a:avLst/>
            <a:gdLst>
              <a:gd name="T0" fmla="*/ 0 w 1980"/>
              <a:gd name="T1" fmla="*/ 2147483647 h 1450"/>
              <a:gd name="T2" fmla="*/ 2147483647 w 1980"/>
              <a:gd name="T3" fmla="*/ 2147483647 h 1450"/>
              <a:gd name="T4" fmla="*/ 2147483647 w 1980"/>
              <a:gd name="T5" fmla="*/ 2147483647 h 1450"/>
              <a:gd name="T6" fmla="*/ 2147483647 w 1980"/>
              <a:gd name="T7" fmla="*/ 2147483647 h 1450"/>
              <a:gd name="T8" fmla="*/ 2147483647 w 1980"/>
              <a:gd name="T9" fmla="*/ 2147483647 h 1450"/>
              <a:gd name="T10" fmla="*/ 2147483647 w 1980"/>
              <a:gd name="T11" fmla="*/ 2147483647 h 1450"/>
              <a:gd name="T12" fmla="*/ 2147483647 w 1980"/>
              <a:gd name="T13" fmla="*/ 2147483647 h 1450"/>
              <a:gd name="T14" fmla="*/ 2147483647 w 1980"/>
              <a:gd name="T15" fmla="*/ 2147483647 h 1450"/>
              <a:gd name="T16" fmla="*/ 2147483647 w 1980"/>
              <a:gd name="T17" fmla="*/ 2147483647 h 1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80"/>
              <a:gd name="T28" fmla="*/ 0 h 1450"/>
              <a:gd name="T29" fmla="*/ 1980 w 1980"/>
              <a:gd name="T30" fmla="*/ 1450 h 1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80" h="1450">
                <a:moveTo>
                  <a:pt x="0" y="1440"/>
                </a:moveTo>
                <a:cubicBezTo>
                  <a:pt x="61" y="1306"/>
                  <a:pt x="123" y="1173"/>
                  <a:pt x="180" y="960"/>
                </a:cubicBezTo>
                <a:cubicBezTo>
                  <a:pt x="237" y="747"/>
                  <a:pt x="303" y="307"/>
                  <a:pt x="340" y="160"/>
                </a:cubicBezTo>
                <a:cubicBezTo>
                  <a:pt x="377" y="13"/>
                  <a:pt x="370" y="0"/>
                  <a:pt x="400" y="80"/>
                </a:cubicBezTo>
                <a:cubicBezTo>
                  <a:pt x="430" y="160"/>
                  <a:pt x="467" y="457"/>
                  <a:pt x="520" y="640"/>
                </a:cubicBezTo>
                <a:cubicBezTo>
                  <a:pt x="573" y="823"/>
                  <a:pt x="657" y="1060"/>
                  <a:pt x="720" y="1180"/>
                </a:cubicBezTo>
                <a:cubicBezTo>
                  <a:pt x="783" y="1300"/>
                  <a:pt x="780" y="1317"/>
                  <a:pt x="900" y="1360"/>
                </a:cubicBezTo>
                <a:cubicBezTo>
                  <a:pt x="1020" y="1403"/>
                  <a:pt x="1260" y="1430"/>
                  <a:pt x="1440" y="1440"/>
                </a:cubicBezTo>
                <a:cubicBezTo>
                  <a:pt x="1620" y="1450"/>
                  <a:pt x="1800" y="1435"/>
                  <a:pt x="1980" y="1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1510" name="Line 3"/>
          <p:cNvSpPr>
            <a:spLocks noChangeShapeType="1"/>
          </p:cNvSpPr>
          <p:nvPr/>
        </p:nvSpPr>
        <p:spPr bwMode="auto">
          <a:xfrm>
            <a:off x="4582269" y="587074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1" name="Line 4"/>
          <p:cNvSpPr>
            <a:spLocks noChangeShapeType="1"/>
          </p:cNvSpPr>
          <p:nvPr/>
        </p:nvSpPr>
        <p:spPr bwMode="auto">
          <a:xfrm>
            <a:off x="4932040" y="5870749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2" name="Line 5"/>
          <p:cNvSpPr>
            <a:spLocks noChangeShapeType="1"/>
          </p:cNvSpPr>
          <p:nvPr/>
        </p:nvSpPr>
        <p:spPr bwMode="auto">
          <a:xfrm flipV="1">
            <a:off x="4582269" y="6034260"/>
            <a:ext cx="357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4939457" y="5799311"/>
            <a:ext cx="723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CA" altLang="zh-TW" sz="1100" b="1">
                <a:latin typeface="Calibri" pitchFamily="34" charset="0"/>
              </a:rPr>
              <a:t>0.05 nm</a:t>
            </a:r>
            <a:endParaRPr lang="en-US" altLang="zh-TW">
              <a:ea typeface="新細明體" charset="-120"/>
            </a:endParaRPr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V="1">
            <a:off x="6228184" y="3670994"/>
            <a:ext cx="1276350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6739086" y="3712964"/>
            <a:ext cx="7239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CA" altLang="zh-TW" sz="1100" b="1" dirty="0">
                <a:latin typeface="Calibri" pitchFamily="34" charset="0"/>
              </a:rPr>
              <a:t>0.1 nm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21517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C28CB4-A5CE-4A79-ABCF-4BFEC9EF8A70}" type="slidenum">
              <a:rPr lang="en-US" altLang="zh-TW" sz="1800"/>
              <a:pPr eaLnBrk="1" hangingPunct="1"/>
              <a:t>16</a:t>
            </a:fld>
            <a:endParaRPr lang="en-US" altLang="zh-TW" sz="1800"/>
          </a:p>
        </p:txBody>
      </p:sp>
      <p:sp>
        <p:nvSpPr>
          <p:cNvPr id="2" name="文字方塊 1"/>
          <p:cNvSpPr txBox="1"/>
          <p:nvPr/>
        </p:nvSpPr>
        <p:spPr>
          <a:xfrm>
            <a:off x="3995936" y="4221088"/>
            <a:ext cx="144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ground state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48064" y="4653136"/>
            <a:ext cx="392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90% boundary surface diagram state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436096" y="5333146"/>
            <a:ext cx="353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Radial </a:t>
            </a:r>
            <a:r>
              <a:rPr lang="en-US" altLang="zh-TW" sz="2000" dirty="0" smtClean="0">
                <a:ea typeface="新細明體" charset="-120"/>
              </a:rPr>
              <a:t>probability distribution.</a:t>
            </a:r>
            <a:endParaRPr lang="zh-TW" altLang="en-US" sz="2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220072" y="5949280"/>
            <a:ext cx="353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Successive spherical shells</a:t>
            </a:r>
            <a:r>
              <a:rPr lang="en-US" altLang="zh-TW" sz="2000" dirty="0" smtClean="0">
                <a:ea typeface="新細明體" charset="-120"/>
              </a:rPr>
              <a:t>.</a:t>
            </a:r>
            <a:endParaRPr lang="zh-TW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Quantum Numbers of Electrons of Atoms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zh-TW" b="1" dirty="0" smtClean="0">
                <a:ea typeface="新細明體" charset="-120"/>
              </a:rPr>
              <a:t>Principal Quantum Number (n)</a:t>
            </a:r>
          </a:p>
          <a:p>
            <a:r>
              <a:rPr lang="en-US" altLang="zh-TW" sz="2400" dirty="0" smtClean="0">
                <a:ea typeface="新細明體" charset="-120"/>
              </a:rPr>
              <a:t>Represents main energy levels.</a:t>
            </a:r>
          </a:p>
          <a:p>
            <a:r>
              <a:rPr lang="en-US" altLang="zh-TW" sz="2400" dirty="0" smtClean="0">
                <a:ea typeface="新細明體" charset="-120"/>
              </a:rPr>
              <a:t>Range 1 to 7.</a:t>
            </a:r>
          </a:p>
          <a:p>
            <a:r>
              <a:rPr lang="en-US" altLang="zh-TW" sz="2400" dirty="0" smtClean="0">
                <a:ea typeface="新細明體" charset="-120"/>
              </a:rPr>
              <a:t>Larger the ‘n’, higher the energy.</a:t>
            </a:r>
          </a:p>
          <a:p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zh-TW" b="1" dirty="0" smtClean="0">
                <a:ea typeface="新細明體" charset="-120"/>
              </a:rPr>
              <a:t>Subsidiary Quantum Number (</a:t>
            </a:r>
            <a:r>
              <a:rPr lang="en-US" altLang="zh-TW" b="1" i="1" dirty="0" smtClean="0">
                <a:ea typeface="新細明體" charset="-120"/>
              </a:rPr>
              <a:t>l</a:t>
            </a:r>
            <a:r>
              <a:rPr lang="en-US" altLang="zh-TW" b="1" dirty="0" smtClean="0">
                <a:ea typeface="新細明體" charset="-120"/>
              </a:rPr>
              <a:t>)</a:t>
            </a:r>
          </a:p>
          <a:p>
            <a:r>
              <a:rPr lang="en-US" altLang="zh-TW" sz="2400" dirty="0" smtClean="0">
                <a:ea typeface="新細明體" charset="-120"/>
              </a:rPr>
              <a:t>Represents sub-energy levels (orbital).</a:t>
            </a:r>
          </a:p>
          <a:p>
            <a:r>
              <a:rPr lang="en-US" altLang="zh-TW" sz="2400" dirty="0" smtClean="0">
                <a:ea typeface="新細明體" charset="-120"/>
              </a:rPr>
              <a:t>Range 0, 1, 2…, n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1.</a:t>
            </a:r>
          </a:p>
          <a:p>
            <a:r>
              <a:rPr lang="en-US" altLang="zh-TW" sz="2400" dirty="0" smtClean="0">
                <a:ea typeface="新細明體" charset="-120"/>
              </a:rPr>
              <a:t>Represented by letters s, p, d, and f.</a:t>
            </a:r>
          </a:p>
          <a:p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22533" name="Picture 5" descr="C:\Documents and Settings\Naveen\Desktop\principalqu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657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C:\Documents and Settings\Naveen\Desktop\subsiqu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2895600" y="4495800"/>
            <a:ext cx="304800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4724400" y="4114800"/>
            <a:ext cx="3429000" cy="2438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3048000" y="4114800"/>
            <a:ext cx="31242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3048000" y="5029200"/>
            <a:ext cx="2286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4860032" y="4800600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 smtClean="0">
                <a:ea typeface="新細明體" charset="-120"/>
              </a:rPr>
              <a:t>n = 1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216860" y="4448145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 smtClean="0">
                <a:ea typeface="新細明體" charset="-120"/>
              </a:rPr>
              <a:t>n = 2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6629400" y="487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 flipH="1">
            <a:off x="6629400" y="45720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7162800" y="4191000"/>
            <a:ext cx="1153616" cy="70788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>
                <a:ea typeface="新細明體" charset="-120"/>
              </a:rPr>
              <a:t>s </a:t>
            </a:r>
            <a:r>
              <a:rPr lang="en-US" altLang="zh-TW" sz="2000" dirty="0" smtClean="0">
                <a:ea typeface="新細明體" charset="-120"/>
              </a:rPr>
              <a:t>orbital (</a:t>
            </a:r>
            <a:r>
              <a:rPr lang="en-US" altLang="zh-TW" sz="2000" i="1" dirty="0" smtClean="0">
                <a:ea typeface="新細明體" charset="-120"/>
              </a:rPr>
              <a:t>l</a:t>
            </a:r>
            <a:r>
              <a:rPr lang="en-US" altLang="zh-TW" sz="2000" dirty="0" smtClean="0">
                <a:ea typeface="新細明體" charset="-120"/>
              </a:rPr>
              <a:t> = 0</a:t>
            </a:r>
            <a:r>
              <a:rPr lang="en-US" altLang="zh-TW" sz="2000" dirty="0">
                <a:ea typeface="新細明體" charset="-120"/>
              </a:rPr>
              <a:t>)</a:t>
            </a:r>
          </a:p>
        </p:txBody>
      </p:sp>
      <p:sp>
        <p:nvSpPr>
          <p:cNvPr id="22544" name="Line 19"/>
          <p:cNvSpPr>
            <a:spLocks noChangeShapeType="1"/>
          </p:cNvSpPr>
          <p:nvPr/>
        </p:nvSpPr>
        <p:spPr bwMode="auto">
          <a:xfrm flipH="1" flipV="1">
            <a:off x="7239000" y="5257800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5" name="Text Box 21"/>
          <p:cNvSpPr txBox="1">
            <a:spLocks noChangeArrowheads="1"/>
          </p:cNvSpPr>
          <p:nvPr/>
        </p:nvSpPr>
        <p:spPr bwMode="auto">
          <a:xfrm>
            <a:off x="7620000" y="5105400"/>
            <a:ext cx="1043876" cy="707886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>
                <a:ea typeface="新細明體" charset="-120"/>
              </a:rPr>
              <a:t>p </a:t>
            </a:r>
            <a:r>
              <a:rPr lang="en-US" altLang="zh-TW" sz="2000" dirty="0" smtClean="0">
                <a:ea typeface="新細明體" charset="-120"/>
              </a:rPr>
              <a:t>orbital</a:t>
            </a:r>
            <a:endParaRPr lang="en-US" altLang="zh-TW" sz="2000" dirty="0">
              <a:ea typeface="新細明體" charset="-120"/>
            </a:endParaRPr>
          </a:p>
          <a:p>
            <a:pPr eaLnBrk="1" hangingPunct="1"/>
            <a:r>
              <a:rPr lang="en-US" altLang="zh-TW" sz="2000" dirty="0">
                <a:ea typeface="新細明體" charset="-120"/>
              </a:rPr>
              <a:t>(</a:t>
            </a:r>
            <a:r>
              <a:rPr lang="en-US" altLang="zh-TW" sz="2000" i="1" dirty="0" smtClean="0">
                <a:ea typeface="新細明體" charset="-120"/>
              </a:rPr>
              <a:t>l</a:t>
            </a:r>
            <a:r>
              <a:rPr lang="en-US" altLang="zh-TW" sz="2000" dirty="0" smtClean="0">
                <a:ea typeface="新細明體" charset="-120"/>
              </a:rPr>
              <a:t> = 1</a:t>
            </a:r>
            <a:r>
              <a:rPr lang="en-US" altLang="zh-TW" sz="2000" dirty="0">
                <a:ea typeface="新細明體" charset="-120"/>
              </a:rPr>
              <a:t>)</a:t>
            </a:r>
          </a:p>
        </p:txBody>
      </p:sp>
      <p:sp>
        <p:nvSpPr>
          <p:cNvPr id="22546" name="Line 23"/>
          <p:cNvSpPr>
            <a:spLocks noChangeShapeType="1"/>
          </p:cNvSpPr>
          <p:nvPr/>
        </p:nvSpPr>
        <p:spPr bwMode="auto">
          <a:xfrm flipH="1" flipV="1">
            <a:off x="1600200" y="4419600"/>
            <a:ext cx="990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7" name="Line 24"/>
          <p:cNvSpPr>
            <a:spLocks noChangeShapeType="1"/>
          </p:cNvSpPr>
          <p:nvPr/>
        </p:nvSpPr>
        <p:spPr bwMode="auto">
          <a:xfrm flipH="1" flipV="1">
            <a:off x="1447800" y="4876800"/>
            <a:ext cx="685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8" name="Line 25"/>
          <p:cNvSpPr>
            <a:spLocks noChangeShapeType="1"/>
          </p:cNvSpPr>
          <p:nvPr/>
        </p:nvSpPr>
        <p:spPr bwMode="auto">
          <a:xfrm flipH="1">
            <a:off x="1524000" y="54102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49" name="Text Box 26"/>
          <p:cNvSpPr txBox="1">
            <a:spLocks noChangeArrowheads="1"/>
          </p:cNvSpPr>
          <p:nvPr/>
        </p:nvSpPr>
        <p:spPr bwMode="auto">
          <a:xfrm>
            <a:off x="907976" y="4191000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 smtClean="0">
                <a:ea typeface="新細明體" charset="-120"/>
              </a:rPr>
              <a:t>n = 1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50" name="Text Box 27"/>
          <p:cNvSpPr txBox="1">
            <a:spLocks noChangeArrowheads="1"/>
          </p:cNvSpPr>
          <p:nvPr/>
        </p:nvSpPr>
        <p:spPr bwMode="auto">
          <a:xfrm>
            <a:off x="755576" y="4648200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 smtClean="0">
                <a:ea typeface="新細明體" charset="-120"/>
              </a:rPr>
              <a:t>n = 2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51" name="Text Box 28"/>
          <p:cNvSpPr txBox="1">
            <a:spLocks noChangeArrowheads="1"/>
          </p:cNvSpPr>
          <p:nvPr/>
        </p:nvSpPr>
        <p:spPr bwMode="auto">
          <a:xfrm>
            <a:off x="831776" y="5181600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 smtClean="0">
                <a:ea typeface="新細明體" charset="-120"/>
              </a:rPr>
              <a:t>n = 3</a:t>
            </a:r>
            <a:endParaRPr lang="en-US" altLang="zh-TW" sz="2000" dirty="0">
              <a:ea typeface="新細明體" charset="-120"/>
            </a:endParaRPr>
          </a:p>
        </p:txBody>
      </p:sp>
      <p:sp>
        <p:nvSpPr>
          <p:cNvPr id="22553" name="Slide Number Placeholder 2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7B5177-51AF-426D-80BE-1F8532C597BC}" type="slidenum">
              <a:rPr lang="en-US" altLang="zh-TW" sz="1800"/>
              <a:pPr eaLnBrk="1" hangingPunct="1"/>
              <a:t>17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s, p, and d Orbitals </a:t>
            </a: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76339" cy="5989573"/>
          </a:xfrm>
        </p:spPr>
      </p:pic>
      <p:sp>
        <p:nvSpPr>
          <p:cNvPr id="2355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0AED8A-AC67-455D-B258-FBBC74315A50}" type="slidenum">
              <a:rPr lang="en-US" altLang="zh-TW" sz="1800"/>
              <a:pPr eaLnBrk="1" hangingPunct="1"/>
              <a:t>18</a:t>
            </a:fld>
            <a:endParaRPr lang="en-US" altLang="zh-TW" sz="1800"/>
          </a:p>
        </p:txBody>
      </p:sp>
      <p:sp>
        <p:nvSpPr>
          <p:cNvPr id="3" name="矩形 2"/>
          <p:cNvSpPr/>
          <p:nvPr/>
        </p:nvSpPr>
        <p:spPr>
          <a:xfrm>
            <a:off x="5292080" y="1311151"/>
            <a:ext cx="359489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CA" altLang="zh-TW" b="1" dirty="0">
                <a:solidFill>
                  <a:srgbClr val="0000FF"/>
                </a:solidFill>
              </a:rPr>
              <a:t>Hybridization: Animation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Quantum Numbers of Electrons of Atoms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064096"/>
            <a:ext cx="3810000" cy="5029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b="1" dirty="0" smtClean="0">
                <a:ea typeface="新細明體" charset="-120"/>
              </a:rPr>
              <a:t> </a:t>
            </a:r>
            <a:r>
              <a:rPr lang="en-US" altLang="zh-TW" b="1" dirty="0" smtClean="0">
                <a:solidFill>
                  <a:srgbClr val="3333FF"/>
                </a:solidFill>
                <a:ea typeface="新細明體" charset="-120"/>
              </a:rPr>
              <a:t>Magnetic Quantum Number </a:t>
            </a:r>
            <a:r>
              <a:rPr lang="en-US" altLang="zh-TW" b="1" i="1" dirty="0" smtClean="0">
                <a:solidFill>
                  <a:srgbClr val="3333FF"/>
                </a:solidFill>
                <a:ea typeface="新細明體" charset="-120"/>
              </a:rPr>
              <a:t>m</a:t>
            </a:r>
            <a:r>
              <a:rPr lang="en-US" altLang="zh-TW" b="1" i="1" baseline="-25000" dirty="0" smtClean="0">
                <a:solidFill>
                  <a:srgbClr val="3333FF"/>
                </a:solidFill>
                <a:ea typeface="新細明體" charset="-120"/>
              </a:rPr>
              <a:t>l</a:t>
            </a:r>
            <a:endParaRPr lang="en-US" altLang="zh-TW" b="1" baseline="-250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Represents spatial orientation of single atomic orbital.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Permissible values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are –</a:t>
            </a:r>
            <a:r>
              <a:rPr lang="en-US" altLang="zh-TW" sz="2400" i="1" dirty="0" smtClean="0">
                <a:solidFill>
                  <a:srgbClr val="FF0000"/>
                </a:solidFill>
                <a:ea typeface="新細明體" charset="-120"/>
              </a:rPr>
              <a:t>l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to +</a:t>
            </a:r>
            <a:r>
              <a:rPr lang="en-US" altLang="zh-TW" sz="2400" i="1" dirty="0" smtClean="0">
                <a:solidFill>
                  <a:srgbClr val="FF0000"/>
                </a:solidFill>
                <a:ea typeface="新細明體" charset="-120"/>
              </a:rPr>
              <a:t>l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Example: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if </a:t>
            </a:r>
            <a:r>
              <a:rPr lang="en-US" altLang="zh-TW" sz="2400" i="1" dirty="0" smtClean="0">
                <a:ea typeface="新細明體" charset="-120"/>
              </a:rPr>
              <a:t>l </a:t>
            </a:r>
            <a:r>
              <a:rPr lang="en-US" altLang="zh-TW" sz="2400" dirty="0" smtClean="0">
                <a:ea typeface="新細明體" charset="-120"/>
              </a:rPr>
              <a:t>= 1 </a:t>
            </a:r>
            <a:r>
              <a:rPr lang="en-US" altLang="zh-TW" sz="2400" dirty="0" smtClean="0">
                <a:ea typeface="新細明體" charset="-120"/>
                <a:sym typeface="Symbol"/>
              </a:rPr>
              <a:t></a:t>
            </a:r>
            <a:r>
              <a:rPr lang="en-US" altLang="zh-TW" baseline="-25000" dirty="0" smtClean="0">
                <a:ea typeface="新細明體" charset="-120"/>
              </a:rPr>
              <a:t> </a:t>
            </a:r>
            <a:r>
              <a:rPr lang="en-US" altLang="zh-TW" sz="2400" i="1" dirty="0" smtClean="0">
                <a:ea typeface="新細明體" charset="-120"/>
              </a:rPr>
              <a:t>m</a:t>
            </a:r>
            <a:r>
              <a:rPr lang="en-US" altLang="zh-TW" sz="2400" i="1" baseline="-25000" dirty="0" smtClean="0">
                <a:ea typeface="新細明體" charset="-120"/>
              </a:rPr>
              <a:t>l 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=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1, 0, +1.</a:t>
            </a:r>
            <a:endParaRPr lang="en-US" altLang="zh-TW" sz="2400" baseline="-250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>
                <a:ea typeface="新細明體" charset="-120"/>
              </a:rPr>
              <a:t>    i</a:t>
            </a:r>
            <a:r>
              <a:rPr lang="en-US" altLang="zh-TW" sz="2400" dirty="0" smtClean="0">
                <a:ea typeface="新細明體" charset="-120"/>
              </a:rPr>
              <a:t>.e.</a:t>
            </a:r>
            <a:r>
              <a:rPr lang="en-US" altLang="zh-TW" sz="2400" baseline="-250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2</a:t>
            </a:r>
            <a:r>
              <a:rPr lang="en-US" altLang="zh-TW" sz="2400" i="1" dirty="0" smtClean="0">
                <a:ea typeface="新細明體" charset="-120"/>
              </a:rPr>
              <a:t>l </a:t>
            </a:r>
            <a:r>
              <a:rPr lang="en-US" altLang="zh-TW" sz="2400" dirty="0" smtClean="0">
                <a:ea typeface="新細明體" charset="-120"/>
              </a:rPr>
              <a:t>+ 1 allowed values.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 No effect on energy.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980728"/>
            <a:ext cx="4100264" cy="502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TW" b="1" dirty="0" smtClean="0">
                <a:solidFill>
                  <a:srgbClr val="3333FF"/>
                </a:solidFill>
                <a:ea typeface="新細明體" charset="-120"/>
              </a:rPr>
              <a:t> Electron Spin Quantum Number </a:t>
            </a:r>
            <a:r>
              <a:rPr lang="en-US" altLang="zh-TW" b="1" i="1" dirty="0" err="1" smtClean="0">
                <a:solidFill>
                  <a:srgbClr val="3333FF"/>
                </a:solidFill>
                <a:ea typeface="新細明體" charset="-120"/>
              </a:rPr>
              <a:t>m</a:t>
            </a:r>
            <a:r>
              <a:rPr lang="en-US" altLang="zh-TW" b="1" i="1" baseline="-25000" dirty="0" err="1" smtClean="0">
                <a:solidFill>
                  <a:srgbClr val="3333FF"/>
                </a:solidFill>
                <a:ea typeface="新細明體" charset="-120"/>
              </a:rPr>
              <a:t>s</a:t>
            </a:r>
            <a:endParaRPr lang="en-US" altLang="zh-TW" b="1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Specifies two directions of electron spin.</a:t>
            </a:r>
          </a:p>
          <a:p>
            <a:r>
              <a:rPr lang="en-US" altLang="zh-TW" sz="2400" dirty="0" smtClean="0">
                <a:ea typeface="新細明體" charset="-120"/>
              </a:rPr>
              <a:t>Directions are clockwise or anticlockwise.</a:t>
            </a:r>
          </a:p>
          <a:p>
            <a:r>
              <a:rPr lang="en-US" altLang="zh-TW" sz="2400" dirty="0" smtClean="0">
                <a:ea typeface="新細明體" charset="-120"/>
              </a:rPr>
              <a:t>Values are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+1/2 or –1/2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Two electrons on same orbital have opposite spins.</a:t>
            </a:r>
          </a:p>
          <a:p>
            <a:r>
              <a:rPr lang="en-US" altLang="zh-TW" sz="2400" dirty="0" smtClean="0">
                <a:ea typeface="新細明體" charset="-120"/>
              </a:rPr>
              <a:t>No effect on energy.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611739-DAE2-422B-AE5E-4712B4FE9EBB}" type="slidenum">
              <a:rPr lang="en-US" altLang="zh-TW" sz="1800"/>
              <a:pPr eaLnBrk="1" hangingPunct="1"/>
              <a:t>19</a:t>
            </a:fld>
            <a:endParaRPr lang="en-US" altLang="zh-TW" sz="1800"/>
          </a:p>
        </p:txBody>
      </p:sp>
      <p:sp>
        <p:nvSpPr>
          <p:cNvPr id="7" name="矩形 6"/>
          <p:cNvSpPr/>
          <p:nvPr/>
        </p:nvSpPr>
        <p:spPr>
          <a:xfrm>
            <a:off x="683568" y="5589240"/>
            <a:ext cx="806489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altLang="zh-TW" b="1" dirty="0" smtClean="0">
                <a:solidFill>
                  <a:srgbClr val="3333FF"/>
                </a:solidFill>
              </a:rPr>
              <a:t>Pauli’s exclusion principle</a:t>
            </a:r>
            <a:r>
              <a:rPr lang="en-CA" altLang="zh-TW" dirty="0" smtClean="0"/>
              <a:t>: No more than two electrons can occupy the same orbital of an atom, and the two electrons must have opposite spins.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History of Atom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066800"/>
            <a:ext cx="8568952" cy="5029200"/>
          </a:xfrm>
        </p:spPr>
        <p:txBody>
          <a:bodyPr/>
          <a:lstStyle/>
          <a:p>
            <a:r>
              <a:rPr lang="en-US" altLang="zh-TW" sz="2800" b="1" dirty="0" smtClean="0">
                <a:ea typeface="新細明體" charset="-120"/>
              </a:rPr>
              <a:t>17</a:t>
            </a:r>
            <a:r>
              <a:rPr lang="en-US" altLang="zh-TW" sz="2800" b="1" baseline="30000" dirty="0" smtClean="0">
                <a:ea typeface="新細明體" charset="-120"/>
              </a:rPr>
              <a:t>th</a:t>
            </a:r>
            <a:r>
              <a:rPr lang="en-US" altLang="zh-TW" sz="2800" b="1" dirty="0" smtClean="0">
                <a:ea typeface="新細明體" charset="-120"/>
              </a:rPr>
              <a:t> century: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Robert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Boyle </a:t>
            </a:r>
            <a:r>
              <a:rPr lang="en-US" altLang="zh-TW" sz="2800" dirty="0" smtClean="0">
                <a:ea typeface="新細明體" charset="-120"/>
              </a:rPr>
              <a:t>asserted that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elements</a:t>
            </a:r>
            <a:r>
              <a:rPr lang="en-US" altLang="zh-TW" sz="2800" dirty="0" smtClean="0">
                <a:ea typeface="新細明體" charset="-120"/>
              </a:rPr>
              <a:t> are made up of “simple bodies” which themselves are not made up of any other bodies.</a:t>
            </a:r>
          </a:p>
          <a:p>
            <a:r>
              <a:rPr lang="en-US" altLang="zh-TW" sz="2800" b="1" dirty="0" smtClean="0">
                <a:ea typeface="新細明體" charset="-120"/>
              </a:rPr>
              <a:t>19</a:t>
            </a:r>
            <a:r>
              <a:rPr lang="en-US" altLang="zh-TW" sz="2800" b="1" baseline="30000" dirty="0" smtClean="0">
                <a:ea typeface="新細明體" charset="-120"/>
              </a:rPr>
              <a:t>th</a:t>
            </a:r>
            <a:r>
              <a:rPr lang="en-US" altLang="zh-TW" sz="2800" b="1" dirty="0" smtClean="0">
                <a:ea typeface="新細明體" charset="-120"/>
              </a:rPr>
              <a:t> century: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John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Dalton </a:t>
            </a:r>
            <a:r>
              <a:rPr lang="en-US" altLang="zh-TW" sz="2800" dirty="0" smtClean="0">
                <a:ea typeface="新細明體" charset="-120"/>
              </a:rPr>
              <a:t>stated that matter is made up of small particles called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atoms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b="1" dirty="0" smtClean="0">
                <a:ea typeface="新細明體" charset="-120"/>
              </a:rPr>
              <a:t>19</a:t>
            </a:r>
            <a:r>
              <a:rPr lang="en-US" altLang="zh-TW" sz="2800" b="1" baseline="30000" dirty="0" smtClean="0">
                <a:ea typeface="新細明體" charset="-120"/>
              </a:rPr>
              <a:t>th</a:t>
            </a:r>
            <a:r>
              <a:rPr lang="en-US" altLang="zh-TW" sz="2800" b="1" dirty="0" smtClean="0">
                <a:ea typeface="新細明體" charset="-120"/>
              </a:rPr>
              <a:t> century: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Henri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Becquerel</a:t>
            </a:r>
            <a:r>
              <a:rPr lang="en-US" altLang="zh-TW" sz="2800" dirty="0" smtClean="0">
                <a:ea typeface="新細明體" charset="-120"/>
              </a:rPr>
              <a:t> and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Marie</a:t>
            </a:r>
            <a:r>
              <a:rPr lang="en-US" altLang="zh-TW" sz="2800" dirty="0" smtClean="0">
                <a:ea typeface="新細明體" charset="-120"/>
              </a:rPr>
              <a:t> and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Pierre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Curie</a:t>
            </a:r>
            <a:r>
              <a:rPr lang="en-US" altLang="zh-TW" sz="2800" dirty="0" smtClean="0">
                <a:ea typeface="新細明體" charset="-120"/>
              </a:rPr>
              <a:t> in France, introduced the concept of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radioactivity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Joseph J. Thompson</a:t>
            </a:r>
            <a:r>
              <a:rPr lang="en-US" altLang="zh-TW" sz="2800" dirty="0" smtClean="0">
                <a:ea typeface="新細明體" charset="-120"/>
              </a:rPr>
              <a:t> found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electrons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r>
              <a:rPr lang="en-US" altLang="zh-TW" sz="2800" b="1" dirty="0" smtClean="0">
                <a:ea typeface="新細明體" charset="-120"/>
              </a:rPr>
              <a:t>In 1910,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Ernest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Rutherford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found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protons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r>
              <a:rPr lang="en-US" altLang="zh-TW" sz="2800" b="1" dirty="0" smtClean="0">
                <a:ea typeface="新細明體" charset="-120"/>
              </a:rPr>
              <a:t>In 1932,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James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Chadwick</a:t>
            </a:r>
            <a:r>
              <a:rPr lang="en-US" altLang="zh-TW" sz="2800" dirty="0" smtClean="0">
                <a:ea typeface="新細明體" charset="-120"/>
              </a:rPr>
              <a:t> found </a:t>
            </a:r>
            <a:r>
              <a:rPr lang="en-US" altLang="zh-TW" sz="2800" dirty="0" smtClean="0">
                <a:solidFill>
                  <a:srgbClr val="3333FF"/>
                </a:solidFill>
                <a:ea typeface="新細明體" charset="-120"/>
              </a:rPr>
              <a:t>neutrons</a:t>
            </a:r>
            <a:r>
              <a:rPr lang="en-US" altLang="zh-TW" sz="2800" dirty="0" smtClean="0">
                <a:ea typeface="新細明體" charset="-120"/>
              </a:rPr>
              <a:t>.  </a:t>
            </a:r>
            <a:endParaRPr lang="en-CA" altLang="zh-TW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Electron Structure of </a:t>
            </a:r>
            <a:r>
              <a:rPr lang="en-US" altLang="zh-TW" sz="3600" b="1" dirty="0" err="1" smtClean="0">
                <a:ea typeface="新細明體" charset="-120"/>
              </a:rPr>
              <a:t>Multielectron</a:t>
            </a:r>
            <a:r>
              <a:rPr lang="en-US" altLang="zh-TW" sz="3600" b="1" dirty="0" smtClean="0">
                <a:ea typeface="新細明體" charset="-120"/>
              </a:rPr>
              <a:t> Atom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00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Maximum number of electrons in each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atomic shell is given by 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n</a:t>
            </a:r>
            <a:r>
              <a:rPr lang="en-US" altLang="zh-TW" sz="2400" b="1" baseline="30000" dirty="0" smtClean="0">
                <a:solidFill>
                  <a:srgbClr val="FF0000"/>
                </a:solidFill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Atomic size (radius) increases with addition of shells.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 configuration lists the arrangement of electrons in orbital.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Example (</a:t>
            </a:r>
            <a:r>
              <a:rPr lang="en-US" altLang="zh-TW" sz="2000" b="1" dirty="0" smtClean="0">
                <a:solidFill>
                  <a:srgbClr val="0000FF"/>
                </a:solidFill>
                <a:ea typeface="新細明體" charset="-120"/>
              </a:rPr>
              <a:t>Mg</a:t>
            </a:r>
            <a:r>
              <a:rPr lang="en-US" altLang="zh-TW" sz="2000" dirty="0" smtClean="0">
                <a:ea typeface="新細明體" charset="-120"/>
              </a:rPr>
              <a:t>):</a:t>
            </a:r>
            <a:r>
              <a:rPr lang="en-US" altLang="zh-TW" dirty="0" smtClean="0">
                <a:ea typeface="新細明體" charset="-120"/>
              </a:rPr>
              <a:t> </a:t>
            </a:r>
            <a:r>
              <a:rPr lang="en-US" altLang="zh-TW" sz="1800" dirty="0" smtClean="0">
                <a:ea typeface="新細明體" charset="-120"/>
              </a:rPr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3600" dirty="0" smtClean="0">
                <a:ea typeface="新細明體" charset="-120"/>
              </a:rPr>
              <a:t>                  </a:t>
            </a:r>
            <a:r>
              <a:rPr lang="en-US" altLang="zh-TW" sz="3200" dirty="0" smtClean="0">
                <a:ea typeface="新細明體" charset="-120"/>
              </a:rPr>
              <a:t>1s</a:t>
            </a:r>
            <a:r>
              <a:rPr lang="en-US" altLang="zh-TW" sz="3200" baseline="30000" dirty="0" smtClean="0">
                <a:ea typeface="新細明體" charset="-120"/>
              </a:rPr>
              <a:t>2 </a:t>
            </a:r>
            <a:r>
              <a:rPr lang="en-US" altLang="zh-TW" sz="3200" dirty="0" smtClean="0">
                <a:ea typeface="新細明體" charset="-120"/>
              </a:rPr>
              <a:t>2s</a:t>
            </a:r>
            <a:r>
              <a:rPr lang="en-US" altLang="zh-TW" sz="3200" baseline="30000" dirty="0" smtClean="0">
                <a:ea typeface="新細明體" charset="-120"/>
              </a:rPr>
              <a:t>2 </a:t>
            </a:r>
            <a:r>
              <a:rPr lang="en-US" altLang="zh-TW" sz="3200" dirty="0" smtClean="0">
                <a:ea typeface="新細明體" charset="-120"/>
              </a:rPr>
              <a:t>2p</a:t>
            </a:r>
            <a:r>
              <a:rPr lang="en-US" altLang="zh-TW" sz="3200" baseline="30000" dirty="0" smtClean="0">
                <a:ea typeface="新細明體" charset="-120"/>
              </a:rPr>
              <a:t>6 </a:t>
            </a:r>
            <a:r>
              <a:rPr lang="en-US" altLang="zh-TW" sz="3200" dirty="0" smtClean="0">
                <a:ea typeface="新細明體" charset="-120"/>
              </a:rPr>
              <a:t>3s</a:t>
            </a:r>
            <a:r>
              <a:rPr lang="en-US" altLang="zh-TW" sz="3200" baseline="30000" dirty="0" smtClean="0">
                <a:ea typeface="新細明體" charset="-12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For </a:t>
            </a:r>
            <a:r>
              <a:rPr lang="en-US" altLang="zh-TW" sz="2000" b="1" dirty="0" smtClean="0">
                <a:solidFill>
                  <a:srgbClr val="0000FF"/>
                </a:solidFill>
                <a:ea typeface="新細明體" charset="-120"/>
              </a:rPr>
              <a:t>Iron</a:t>
            </a:r>
            <a:r>
              <a:rPr lang="en-US" altLang="zh-TW" sz="2000" dirty="0" smtClean="0">
                <a:ea typeface="新細明體" charset="-120"/>
              </a:rPr>
              <a:t>, (Z = 26), electronic configuration is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                                    </a:t>
            </a:r>
            <a:r>
              <a:rPr lang="en-US" altLang="zh-TW" b="1" dirty="0" smtClean="0">
                <a:ea typeface="新細明體" charset="-120"/>
              </a:rPr>
              <a:t>1s</a:t>
            </a:r>
            <a:r>
              <a:rPr lang="en-US" altLang="zh-TW" b="1" baseline="30000" dirty="0" smtClean="0">
                <a:ea typeface="新細明體" charset="-120"/>
              </a:rPr>
              <a:t>2</a:t>
            </a:r>
            <a:r>
              <a:rPr lang="en-US" altLang="zh-TW" b="1" dirty="0" smtClean="0">
                <a:ea typeface="新細明體" charset="-120"/>
              </a:rPr>
              <a:t> 2s</a:t>
            </a:r>
            <a:r>
              <a:rPr lang="en-US" altLang="zh-TW" b="1" baseline="30000" dirty="0" smtClean="0">
                <a:ea typeface="新細明體" charset="-120"/>
              </a:rPr>
              <a:t>2</a:t>
            </a:r>
            <a:r>
              <a:rPr lang="en-US" altLang="zh-TW" b="1" dirty="0" smtClean="0">
                <a:ea typeface="新細明體" charset="-120"/>
              </a:rPr>
              <a:t> sp</a:t>
            </a:r>
            <a:r>
              <a:rPr lang="en-US" altLang="zh-TW" b="1" baseline="30000" dirty="0" smtClean="0">
                <a:ea typeface="新細明體" charset="-120"/>
              </a:rPr>
              <a:t>6</a:t>
            </a:r>
            <a:r>
              <a:rPr lang="en-US" altLang="zh-TW" b="1" dirty="0" smtClean="0">
                <a:ea typeface="新細明體" charset="-120"/>
              </a:rPr>
              <a:t> 3s</a:t>
            </a:r>
            <a:r>
              <a:rPr lang="en-US" altLang="zh-TW" b="1" baseline="30000" dirty="0" smtClean="0">
                <a:ea typeface="新細明體" charset="-120"/>
              </a:rPr>
              <a:t>2</a:t>
            </a:r>
            <a:r>
              <a:rPr lang="en-US" altLang="zh-TW" b="1" dirty="0" smtClean="0">
                <a:ea typeface="新細明體" charset="-120"/>
              </a:rPr>
              <a:t> 3p</a:t>
            </a:r>
            <a:r>
              <a:rPr lang="en-US" altLang="zh-TW" b="1" baseline="30000" dirty="0" smtClean="0">
                <a:ea typeface="新細明體" charset="-120"/>
              </a:rPr>
              <a:t>6</a:t>
            </a:r>
            <a:r>
              <a:rPr lang="en-US" altLang="zh-TW" b="1" dirty="0" smtClean="0">
                <a:ea typeface="新細明體" charset="-120"/>
              </a:rPr>
              <a:t> 3d</a:t>
            </a:r>
            <a:r>
              <a:rPr lang="en-US" altLang="zh-TW" b="1" baseline="30000" dirty="0" smtClean="0">
                <a:ea typeface="新細明體" charset="-120"/>
              </a:rPr>
              <a:t>6</a:t>
            </a:r>
            <a:r>
              <a:rPr lang="en-US" altLang="zh-TW" b="1" dirty="0" smtClean="0">
                <a:ea typeface="新細明體" charset="-120"/>
              </a:rPr>
              <a:t> 4s</a:t>
            </a:r>
            <a:r>
              <a:rPr lang="en-US" altLang="zh-TW" b="1" baseline="30000" dirty="0" smtClean="0">
                <a:ea typeface="新細明體" charset="-120"/>
              </a:rPr>
              <a:t>2</a:t>
            </a:r>
            <a:r>
              <a:rPr lang="en-US" altLang="zh-TW" b="1" dirty="0" smtClean="0">
                <a:ea typeface="新細明體" charset="-120"/>
              </a:rPr>
              <a:t>            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886200" y="4495800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4419600" y="44958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4724400" y="44958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4953000" y="44958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 flipV="1">
            <a:off x="3810000" y="35814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4038600" y="3581400"/>
            <a:ext cx="533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 flipV="1">
            <a:off x="4419600" y="35814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 flipV="1">
            <a:off x="4724400" y="3581400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V="1">
            <a:off x="4191000" y="3276600"/>
            <a:ext cx="1752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800600" y="3429000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 flipV="1">
            <a:off x="5410200" y="35052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169574" y="5029200"/>
            <a:ext cx="3387466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Times New Roman" charset="0"/>
              </a:rPr>
              <a:t>Principal Quantum Numbers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505200" y="3200400"/>
            <a:ext cx="1739579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charset="0"/>
              </a:rPr>
              <a:t>Orbital letters</a:t>
            </a:r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flipV="1">
            <a:off x="5943600" y="35052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6003925" y="3086100"/>
            <a:ext cx="2467727" cy="40011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charset="0"/>
              </a:rPr>
              <a:t>Number of Electrons</a:t>
            </a:r>
          </a:p>
        </p:txBody>
      </p:sp>
      <p:sp>
        <p:nvSpPr>
          <p:cNvPr id="26644" name="Slide Number Placeholder 1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8EB0CB-A981-4CB5-9DA5-F5054DCC9679}" type="slidenum">
              <a:rPr lang="en-US" altLang="zh-TW" sz="1800"/>
              <a:pPr eaLnBrk="1" hangingPunct="1"/>
              <a:t>20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21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8568952" cy="18319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8496944" cy="437281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243064" y="54868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=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56176" y="86865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i="1" dirty="0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altLang="zh-TW" sz="2000" dirty="0" smtClean="0">
                <a:solidFill>
                  <a:srgbClr val="FF0000"/>
                </a:solidFill>
                <a:sym typeface="Symbol"/>
              </a:rPr>
              <a:t>  1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6012160" y="948790"/>
            <a:ext cx="57606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5634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pPr algn="l"/>
            <a:r>
              <a:rPr lang="en-CA" altLang="zh-TW" sz="3600" b="1" dirty="0" smtClean="0"/>
              <a:t>            </a:t>
            </a:r>
            <a:r>
              <a:rPr lang="en-CA" altLang="zh-TW" sz="3600" b="1" dirty="0" err="1" smtClean="0"/>
              <a:t>Multielectron</a:t>
            </a:r>
            <a:r>
              <a:rPr lang="en-CA" altLang="zh-TW" sz="3600" b="1" dirty="0" smtClean="0"/>
              <a:t> Atoms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57188" y="1066800"/>
            <a:ext cx="6231036" cy="5148263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Nucleus charge effect</a:t>
            </a:r>
            <a:r>
              <a:rPr lang="en-US" altLang="zh-TW" sz="2400" b="1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The higher the charge of the nucleus, the higher is the attraction force on an electron and the lower the energy of the electron. Ionized energy: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H: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>
                <a:ea typeface="新細明體" charset="-120"/>
              </a:rPr>
              <a:t>1311 kJ/</a:t>
            </a:r>
            <a:r>
              <a:rPr lang="en-US" altLang="zh-TW" sz="2400" dirty="0" err="1">
                <a:ea typeface="新細明體" charset="-120"/>
              </a:rPr>
              <a:t>mol</a:t>
            </a:r>
            <a:r>
              <a:rPr lang="en-US" altLang="zh-TW" sz="2400" dirty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vs. </a:t>
            </a:r>
            <a:r>
              <a:rPr lang="en-US" altLang="zh-TW" sz="2400" dirty="0">
                <a:ea typeface="新細明體" charset="-120"/>
              </a:rPr>
              <a:t>He</a:t>
            </a:r>
            <a:r>
              <a:rPr lang="en-US" altLang="zh-TW" sz="2400" baseline="30000" dirty="0" smtClean="0">
                <a:ea typeface="新細明體" charset="-120"/>
              </a:rPr>
              <a:t>+</a:t>
            </a:r>
            <a:r>
              <a:rPr lang="en-US" altLang="zh-TW" sz="2400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5250 kJ/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Shielding effect</a:t>
            </a:r>
            <a:r>
              <a:rPr lang="en-US" altLang="zh-TW" sz="2400" b="1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Electrons shield each other from the full force of the nucleus</a:t>
            </a:r>
            <a:r>
              <a:rPr lang="en-US" altLang="zh-TW" sz="2400" dirty="0">
                <a:ea typeface="新細明體" charset="-120"/>
              </a:rPr>
              <a:t>.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He: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2372 kJ/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新細明體" charset="-120"/>
              </a:rPr>
              <a:t>vs. He</a:t>
            </a:r>
            <a:r>
              <a:rPr lang="en-US" altLang="zh-TW" sz="2400" baseline="30000" dirty="0">
                <a:ea typeface="新細明體" charset="-120"/>
              </a:rPr>
              <a:t>+</a:t>
            </a:r>
            <a:r>
              <a:rPr lang="en-US" altLang="zh-TW" sz="2400" dirty="0">
                <a:ea typeface="新細明體" charset="-120"/>
              </a:rPr>
              <a:t>: </a:t>
            </a:r>
            <a:r>
              <a:rPr lang="en-US" altLang="zh-TW" sz="2400" dirty="0">
                <a:ea typeface="新細明體" charset="-120"/>
                <a:sym typeface="Symbol"/>
              </a:rPr>
              <a:t></a:t>
            </a:r>
            <a:r>
              <a:rPr lang="en-US" altLang="zh-TW" sz="2400" dirty="0">
                <a:ea typeface="新細明體" charset="-120"/>
              </a:rPr>
              <a:t>5250 </a:t>
            </a:r>
            <a:r>
              <a:rPr lang="en-US" altLang="zh-TW" sz="2400" dirty="0" smtClean="0">
                <a:ea typeface="新細明體" charset="-120"/>
              </a:rPr>
              <a:t>k</a:t>
            </a:r>
            <a:r>
              <a:rPr lang="en-US" altLang="zh-TW" sz="2400" dirty="0">
                <a:ea typeface="新細明體" charset="-120"/>
              </a:rPr>
              <a:t>J</a:t>
            </a:r>
            <a:r>
              <a:rPr lang="en-US" altLang="zh-TW" sz="2400" dirty="0" smtClean="0">
                <a:ea typeface="新細明體" charset="-120"/>
              </a:rPr>
              <a:t>/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endParaRPr lang="en-US" altLang="zh-TW" sz="2400" dirty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The inner electrons shield the outer electrons and do so more effectively.</a:t>
            </a:r>
          </a:p>
          <a:p>
            <a:r>
              <a:rPr lang="en-US" altLang="zh-TW" sz="2400" dirty="0" smtClean="0">
                <a:ea typeface="新細明體" charset="-120"/>
              </a:rPr>
              <a:t>In a given principal shell, </a:t>
            </a:r>
            <a:r>
              <a:rPr lang="en-US" altLang="zh-TW" sz="2400" i="1" dirty="0" smtClean="0">
                <a:ea typeface="新細明體" charset="-120"/>
              </a:rPr>
              <a:t>n</a:t>
            </a:r>
            <a:r>
              <a:rPr lang="en-US" altLang="zh-TW" sz="2400" dirty="0" smtClean="0">
                <a:ea typeface="新細明體" charset="-120"/>
              </a:rPr>
              <a:t>, the lower the value of </a:t>
            </a:r>
            <a:r>
              <a:rPr lang="en-US" altLang="zh-TW" sz="2400" i="1" dirty="0" smtClean="0">
                <a:ea typeface="新細明體" charset="-120"/>
              </a:rPr>
              <a:t>l</a:t>
            </a:r>
            <a:r>
              <a:rPr lang="en-US" altLang="zh-TW" sz="2400" dirty="0" smtClean="0">
                <a:ea typeface="新細明體" charset="-120"/>
              </a:rPr>
              <a:t>, the lower will be the energy of the subshell; </a:t>
            </a:r>
            <a:r>
              <a:rPr lang="en-US" altLang="zh-TW" sz="2400" i="1" dirty="0" smtClean="0">
                <a:ea typeface="新細明體" charset="-120"/>
              </a:rPr>
              <a:t>s</a:t>
            </a:r>
            <a:r>
              <a:rPr lang="en-US" altLang="zh-TW" sz="2400" dirty="0" smtClean="0">
                <a:ea typeface="新細明體" charset="-120"/>
              </a:rPr>
              <a:t> &lt; </a:t>
            </a:r>
            <a:r>
              <a:rPr lang="en-US" altLang="zh-TW" sz="2400" i="1" dirty="0" smtClean="0">
                <a:ea typeface="新細明體" charset="-120"/>
              </a:rPr>
              <a:t>p</a:t>
            </a:r>
            <a:r>
              <a:rPr lang="en-US" altLang="zh-TW" sz="2400" dirty="0" smtClean="0">
                <a:ea typeface="新細明體" charset="-120"/>
              </a:rPr>
              <a:t> &lt; </a:t>
            </a:r>
            <a:r>
              <a:rPr lang="en-US" altLang="zh-TW" sz="2400" i="1" dirty="0" smtClean="0">
                <a:ea typeface="新細明體" charset="-120"/>
              </a:rPr>
              <a:t>d</a:t>
            </a:r>
            <a:r>
              <a:rPr lang="en-US" altLang="zh-TW" sz="2400" dirty="0" smtClean="0">
                <a:ea typeface="新細明體" charset="-120"/>
              </a:rPr>
              <a:t> &lt; </a:t>
            </a:r>
            <a:r>
              <a:rPr lang="en-US" altLang="zh-TW" sz="2400" i="1" dirty="0" smtClean="0">
                <a:ea typeface="新細明體" charset="-120"/>
              </a:rPr>
              <a:t>f</a:t>
            </a:r>
            <a:r>
              <a:rPr lang="en-US" altLang="zh-TW" sz="2400" dirty="0" smtClean="0">
                <a:ea typeface="新細明體" charset="-120"/>
              </a:rPr>
              <a:t>.</a:t>
            </a:r>
            <a:endParaRPr lang="en-CA" altLang="zh-TW" sz="2400" dirty="0" smtClean="0"/>
          </a:p>
          <a:p>
            <a:endParaRPr lang="en-CA" altLang="zh-TW" sz="2400" dirty="0" smtClean="0"/>
          </a:p>
        </p:txBody>
      </p:sp>
      <p:sp>
        <p:nvSpPr>
          <p:cNvPr id="2765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30454F-80DB-4D3A-985E-ECA977EC9A9D}" type="slidenum">
              <a:rPr lang="en-US" altLang="zh-TW" sz="1800"/>
              <a:pPr eaLnBrk="1" hangingPunct="1"/>
              <a:t>22</a:t>
            </a:fld>
            <a:endParaRPr lang="en-US" altLang="zh-TW" sz="18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9"/>
          <a:stretch/>
        </p:blipFill>
        <p:spPr>
          <a:xfrm>
            <a:off x="6638544" y="0"/>
            <a:ext cx="2505456" cy="67452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The Quantum-Mechanical Model</a:t>
            </a:r>
            <a:endParaRPr lang="en-CA" altLang="zh-TW" sz="3600" b="1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smtClean="0">
                <a:ea typeface="新細明體" charset="-120"/>
              </a:rPr>
              <a:t>Elements are classified according to their ground state electron configuration.</a:t>
            </a:r>
          </a:p>
          <a:p>
            <a:pPr>
              <a:buFontTx/>
              <a:buNone/>
            </a:pPr>
            <a:endParaRPr lang="en-CA" altLang="zh-TW" sz="240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14FED4-53DC-4397-B64F-8B2F18A887F8}" type="slidenum">
              <a:rPr lang="en-US" altLang="zh-TW" sz="1800"/>
              <a:pPr eaLnBrk="1" hangingPunct="1"/>
              <a:t>23</a:t>
            </a:fld>
            <a:endParaRPr lang="en-US" altLang="zh-TW" sz="18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1688"/>
            <a:ext cx="7704855" cy="483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Periodic Table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46125" y="6359525"/>
            <a:ext cx="6584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FF6600"/>
                </a:solidFill>
                <a:ea typeface="新細明體" charset="-120"/>
              </a:rPr>
              <a:t>Source: Davis, M. and Davis, R., Fundamentals of Chemical Reaction Engineering, McGraw-Hill, 2003</a:t>
            </a:r>
            <a:r>
              <a:rPr lang="en-US" altLang="zh-TW" sz="1200">
                <a:solidFill>
                  <a:srgbClr val="FF6600"/>
                </a:solidFill>
                <a:latin typeface="Arial" charset="0"/>
                <a:ea typeface="新細明體" charset="-120"/>
              </a:rPr>
              <a:t>.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799302-AB3C-4B39-A151-4DDD9F639226}" type="slidenum">
              <a:rPr lang="en-US" altLang="zh-TW" sz="1800"/>
              <a:pPr eaLnBrk="1" hangingPunct="1"/>
              <a:t>24</a:t>
            </a:fld>
            <a:endParaRPr lang="en-US" altLang="zh-TW" sz="180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93064" cy="5977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Atomic and Ionic Size</a:t>
            </a:r>
            <a:endParaRPr lang="en-CA" altLang="zh-TW" sz="3600" b="1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7188" y="764704"/>
            <a:ext cx="8501062" cy="5362575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Atomic size: half the distance between the nuclei of two adjacent atoms (metallic radius) or identical (covalent radius).</a:t>
            </a:r>
          </a:p>
          <a:p>
            <a:r>
              <a:rPr lang="en-US" altLang="zh-TW" sz="2400" dirty="0" smtClean="0">
                <a:ea typeface="新細明體" charset="-120"/>
              </a:rPr>
              <a:t>Affected by principal quantum number and size of the nucleus. </a:t>
            </a:r>
            <a:endParaRPr lang="en-CA" altLang="zh-TW" sz="2400" dirty="0" smtClean="0"/>
          </a:p>
        </p:txBody>
      </p:sp>
      <p:pic>
        <p:nvPicPr>
          <p:cNvPr id="30724" name="Picture 3" descr="smi53586_0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1225"/>
            <a:ext cx="7958657" cy="466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43687F-5CBE-4790-9F73-B9E9E138BB14}" type="slidenum">
              <a:rPr lang="en-US" altLang="zh-TW" sz="1800"/>
              <a:pPr eaLnBrk="1" hangingPunct="1"/>
              <a:t>25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Atomic Radius Trends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5566E0-6DDA-4FD3-B4F8-C5742F6C3D7E}" type="slidenum">
              <a:rPr lang="en-US" altLang="zh-TW" sz="1800"/>
              <a:pPr eaLnBrk="1" hangingPunct="1"/>
              <a:t>26</a:t>
            </a:fld>
            <a:endParaRPr lang="en-US" altLang="zh-TW" sz="1800"/>
          </a:p>
        </p:txBody>
      </p:sp>
      <p:pic>
        <p:nvPicPr>
          <p:cNvPr id="31749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5" y="980728"/>
            <a:ext cx="8764425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1547664" y="1844824"/>
            <a:ext cx="720080" cy="4536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47664" y="3140968"/>
            <a:ext cx="6264696" cy="756083"/>
          </a:xfrm>
          <a:prstGeom prst="rect">
            <a:avLst/>
          </a:prstGeom>
          <a:noFill/>
          <a:ln w="28575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Trends in Ionization Energy</a:t>
            </a:r>
            <a:endParaRPr lang="en-CA" altLang="zh-TW" sz="3600" b="1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5791199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Energy required to remove an electron from its atom.</a:t>
            </a: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First ionization energy</a:t>
            </a:r>
            <a:r>
              <a:rPr lang="en-US" altLang="zh-TW" sz="2400" dirty="0" smtClean="0">
                <a:solidFill>
                  <a:srgbClr val="3333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plays the key role in the chemical reactivity.</a:t>
            </a:r>
          </a:p>
          <a:p>
            <a:r>
              <a:rPr lang="en-US" altLang="zh-TW" sz="2400" dirty="0" smtClean="0">
                <a:ea typeface="新細明體" charset="-120"/>
              </a:rPr>
              <a:t>As the atomic size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decreases it takes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more energy to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remove an electron.</a:t>
            </a:r>
          </a:p>
          <a:p>
            <a:r>
              <a:rPr lang="en-US" altLang="zh-TW" sz="2400" dirty="0" smtClean="0">
                <a:ea typeface="新細明體" charset="-120"/>
              </a:rPr>
              <a:t>As the first outer core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electron is removed,  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it takes more energy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to remove </a:t>
            </a:r>
            <a:r>
              <a:rPr lang="en-US" altLang="zh-TW" sz="2400" dirty="0" smtClean="0">
                <a:solidFill>
                  <a:srgbClr val="3333FF"/>
                </a:solidFill>
                <a:ea typeface="新細明體" charset="-120"/>
              </a:rPr>
              <a:t>a second </a:t>
            </a:r>
          </a:p>
          <a:p>
            <a:pPr>
              <a:buFontTx/>
              <a:buNone/>
            </a:pPr>
            <a:r>
              <a:rPr lang="en-US" altLang="zh-TW" sz="2400" dirty="0" smtClean="0">
                <a:solidFill>
                  <a:srgbClr val="3333FF"/>
                </a:solidFill>
                <a:ea typeface="新細明體" charset="-120"/>
              </a:rPr>
              <a:t>    outer core electron.</a:t>
            </a:r>
            <a:br>
              <a:rPr lang="en-US" altLang="zh-TW" sz="2400" dirty="0" smtClean="0">
                <a:solidFill>
                  <a:srgbClr val="3333FF"/>
                </a:solidFill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0.52</a:t>
            </a:r>
            <a:r>
              <a:rPr lang="zh-TW" altLang="en-US" sz="2400" dirty="0" smtClean="0">
                <a:ea typeface="新細明體" charset="-120"/>
              </a:rPr>
              <a:t>、</a:t>
            </a:r>
            <a:r>
              <a:rPr lang="en-US" altLang="zh-TW" sz="2400" dirty="0" smtClean="0">
                <a:ea typeface="新細明體" charset="-120"/>
              </a:rPr>
              <a:t>7.3</a:t>
            </a:r>
            <a:r>
              <a:rPr lang="zh-TW" altLang="en-US" sz="2400" dirty="0" smtClean="0">
                <a:ea typeface="新細明體" charset="-120"/>
              </a:rPr>
              <a:t>、</a:t>
            </a:r>
            <a:r>
              <a:rPr lang="en-US" altLang="zh-TW" sz="2400" dirty="0" smtClean="0">
                <a:ea typeface="新細明體" charset="-120"/>
              </a:rPr>
              <a:t>12 MJ/mol.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(Li</a:t>
            </a:r>
            <a:r>
              <a:rPr lang="en-US" altLang="zh-TW" sz="2400" dirty="0" smtClean="0">
                <a:ea typeface="新細明體" charset="-120"/>
                <a:sym typeface="Symbol"/>
              </a:rPr>
              <a:t>      </a:t>
            </a:r>
            <a:r>
              <a:rPr lang="en-US" altLang="zh-TW" sz="2400" dirty="0" err="1" smtClean="0">
                <a:ea typeface="新細明體" charset="-120"/>
                <a:sym typeface="Symbol"/>
              </a:rPr>
              <a:t>Li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+        </a:t>
            </a:r>
            <a:r>
              <a:rPr lang="en-US" altLang="zh-TW" sz="2400" dirty="0" smtClean="0">
                <a:ea typeface="新細明體" charset="-120"/>
                <a:sym typeface="Symbol"/>
              </a:rPr>
              <a:t>Li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2+</a:t>
            </a:r>
            <a:r>
              <a:rPr lang="en-US" altLang="zh-TW" sz="2400" dirty="0" smtClean="0">
                <a:ea typeface="新細明體" charset="-120"/>
              </a:rPr>
              <a:t>)</a:t>
            </a:r>
            <a:endParaRPr lang="en-CA" altLang="zh-TW" sz="2400" baseline="30000" dirty="0" smtClean="0"/>
          </a:p>
          <a:p>
            <a:endParaRPr lang="en-CA" altLang="zh-TW" sz="2400" dirty="0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931052"/>
            <a:ext cx="5111530" cy="492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EC5546-40EE-4D68-BEC9-30176B634374}" type="slidenum">
              <a:rPr lang="en-US" altLang="zh-TW" sz="1800"/>
              <a:pPr eaLnBrk="1" hangingPunct="1"/>
              <a:t>27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Oxidation Number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>
                <a:ea typeface="新細明體" charset="-120"/>
              </a:rPr>
              <a:t>Positive oxidation number:</a:t>
            </a:r>
            <a:r>
              <a:rPr lang="en-US" altLang="zh-TW" sz="2400" dirty="0" smtClean="0">
                <a:ea typeface="新細明體" charset="-120"/>
              </a:rPr>
              <a:t> The number of outer electrons that an atom can give up through the ionization process.</a:t>
            </a:r>
            <a:endParaRPr lang="en-CA" altLang="zh-TW" sz="2400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28812"/>
            <a:ext cx="6320159" cy="48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C2AF07-87F1-4B8C-80D4-A87A5DB48139}" type="slidenum">
              <a:rPr lang="en-US" altLang="zh-TW" sz="1800"/>
              <a:pPr eaLnBrk="1" hangingPunct="1"/>
              <a:t>28</a:t>
            </a:fld>
            <a:endParaRPr lang="en-US" altLang="zh-TW" sz="1800"/>
          </a:p>
        </p:txBody>
      </p:sp>
      <p:sp>
        <p:nvSpPr>
          <p:cNvPr id="2" name="矩形 1"/>
          <p:cNvSpPr/>
          <p:nvPr/>
        </p:nvSpPr>
        <p:spPr bwMode="auto">
          <a:xfrm>
            <a:off x="7020272" y="3501008"/>
            <a:ext cx="1152128" cy="720080"/>
          </a:xfrm>
          <a:prstGeom prst="rect">
            <a:avLst/>
          </a:prstGeom>
          <a:noFill/>
          <a:ln w="1905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Electron Structure and Chemical Activity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Except Helium, most </a:t>
            </a:r>
            <a:r>
              <a:rPr lang="en-US" altLang="zh-TW" sz="2400" i="1" dirty="0" smtClean="0">
                <a:ea typeface="新細明體" charset="-120"/>
              </a:rPr>
              <a:t>noble gasses</a:t>
            </a:r>
            <a:r>
              <a:rPr lang="en-US" altLang="zh-TW" sz="2400" dirty="0" smtClean="0">
                <a:ea typeface="新細明體" charset="-120"/>
              </a:rPr>
              <a:t> (Ne, </a:t>
            </a:r>
            <a:r>
              <a:rPr lang="en-US" altLang="zh-TW" sz="2400" dirty="0" err="1" smtClean="0">
                <a:ea typeface="新細明體" charset="-120"/>
              </a:rPr>
              <a:t>Ar</a:t>
            </a:r>
            <a:r>
              <a:rPr lang="en-US" altLang="zh-TW" sz="2400" dirty="0" smtClean="0">
                <a:ea typeface="新細明體" charset="-120"/>
              </a:rPr>
              <a:t>, Kr, </a:t>
            </a:r>
            <a:r>
              <a:rPr lang="en-US" altLang="zh-TW" sz="2400" dirty="0" err="1" smtClean="0">
                <a:ea typeface="新細明體" charset="-120"/>
              </a:rPr>
              <a:t>Xe</a:t>
            </a:r>
            <a:r>
              <a:rPr lang="en-US" altLang="zh-TW" sz="2400" dirty="0" smtClean="0">
                <a:ea typeface="新細明體" charset="-120"/>
              </a:rPr>
              <a:t>, Rn) are chemically very stable</a:t>
            </a:r>
          </a:p>
          <a:p>
            <a:pPr marL="620713" lvl="2" indent="-344488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All have 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configuration for outermost shell.</a:t>
            </a:r>
          </a:p>
          <a:p>
            <a:pPr marL="620713" lvl="2" indent="-344488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Helium has 1s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configuration</a:t>
            </a:r>
          </a:p>
          <a:p>
            <a:pPr lvl="2">
              <a:buFont typeface="Wingdings" pitchFamily="2" charset="2"/>
              <a:buNone/>
            </a:pPr>
            <a:endParaRPr lang="en-US" altLang="zh-TW" sz="2000" dirty="0" smtClean="0"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Electropositive</a:t>
            </a:r>
            <a:r>
              <a:rPr lang="en-US" altLang="zh-TW" sz="2400" b="1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elements give electrons during chemical reactions to form </a:t>
            </a:r>
            <a:r>
              <a:rPr lang="en-US" altLang="zh-TW" sz="2400" b="1" i="1" dirty="0" err="1" smtClean="0">
                <a:solidFill>
                  <a:srgbClr val="3333FF"/>
                </a:solidFill>
                <a:ea typeface="新細明體" charset="-120"/>
              </a:rPr>
              <a:t>cations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marL="539750" lvl="2">
              <a:buFont typeface="Wingdings" pitchFamily="2" charset="2"/>
              <a:buChar char="Ø"/>
            </a:pPr>
            <a:r>
              <a:rPr lang="en-US" altLang="zh-TW" dirty="0" err="1" smtClean="0">
                <a:ea typeface="新細明體" charset="-120"/>
              </a:rPr>
              <a:t>Cations</a:t>
            </a:r>
            <a:r>
              <a:rPr lang="en-US" altLang="zh-TW" dirty="0" smtClean="0">
                <a:ea typeface="新細明體" charset="-120"/>
              </a:rPr>
              <a:t> are indicated by positive oxidation numbers</a:t>
            </a:r>
          </a:p>
          <a:p>
            <a:pPr marL="539750" lvl="2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Example:</a:t>
            </a:r>
          </a:p>
          <a:p>
            <a:pPr marL="539750" lvl="2"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                Fe    : 1s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2s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sp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3p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3d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4s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</a:t>
            </a:r>
          </a:p>
          <a:p>
            <a:pPr marL="539750" lvl="2"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                Fe</a:t>
            </a:r>
            <a:r>
              <a:rPr lang="en-US" altLang="zh-TW" baseline="30000" dirty="0" smtClean="0">
                <a:ea typeface="新細明體" charset="-120"/>
              </a:rPr>
              <a:t>2+</a:t>
            </a:r>
            <a:r>
              <a:rPr lang="en-US" altLang="zh-TW" dirty="0" smtClean="0">
                <a:ea typeface="新細明體" charset="-120"/>
              </a:rPr>
              <a:t> : 1s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2s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sp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3p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3d</a:t>
            </a:r>
            <a:r>
              <a:rPr lang="en-US" altLang="zh-TW" baseline="30000" dirty="0" smtClean="0">
                <a:ea typeface="新細明體" charset="-120"/>
              </a:rPr>
              <a:t>6</a:t>
            </a:r>
          </a:p>
          <a:p>
            <a:pPr marL="539750" lvl="2">
              <a:buFont typeface="Wingdings" pitchFamily="2" charset="2"/>
              <a:buNone/>
            </a:pPr>
            <a:r>
              <a:rPr lang="en-US" altLang="zh-TW" baseline="30000" dirty="0" smtClean="0">
                <a:ea typeface="新細明體" charset="-120"/>
              </a:rPr>
              <a:t>                                 </a:t>
            </a:r>
            <a:r>
              <a:rPr lang="en-US" altLang="zh-TW" dirty="0" smtClean="0">
                <a:ea typeface="新細明體" charset="-120"/>
              </a:rPr>
              <a:t>Fe</a:t>
            </a:r>
            <a:r>
              <a:rPr lang="en-US" altLang="zh-TW" baseline="30000" dirty="0" smtClean="0">
                <a:ea typeface="新細明體" charset="-120"/>
              </a:rPr>
              <a:t>3+</a:t>
            </a:r>
            <a:r>
              <a:rPr lang="en-US" altLang="zh-TW" dirty="0" smtClean="0">
                <a:ea typeface="新細明體" charset="-120"/>
              </a:rPr>
              <a:t> : 1s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2s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sp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3s</a:t>
            </a:r>
            <a:r>
              <a:rPr lang="en-US" altLang="zh-TW" baseline="30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 3p</a:t>
            </a:r>
            <a:r>
              <a:rPr lang="en-US" altLang="zh-TW" baseline="30000" dirty="0" smtClean="0">
                <a:ea typeface="新細明體" charset="-120"/>
              </a:rPr>
              <a:t>6</a:t>
            </a:r>
            <a:r>
              <a:rPr lang="en-US" altLang="zh-TW" dirty="0" smtClean="0">
                <a:ea typeface="新細明體" charset="-120"/>
              </a:rPr>
              <a:t> 3d</a:t>
            </a:r>
            <a:r>
              <a:rPr lang="en-US" altLang="zh-TW" baseline="30000" dirty="0" smtClean="0">
                <a:ea typeface="新細明體" charset="-120"/>
              </a:rPr>
              <a:t>5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1F6F49-E570-4FA8-8A07-A662D9F760C6}" type="slidenum">
              <a:rPr lang="en-US" altLang="zh-TW" sz="1800"/>
              <a:pPr eaLnBrk="1" hangingPunct="1"/>
              <a:t>29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3</a:t>
            </a:fld>
            <a:endParaRPr lang="en-US" altLang="zh-TW" dirty="0"/>
          </a:p>
        </p:txBody>
      </p:sp>
      <p:pic>
        <p:nvPicPr>
          <p:cNvPr id="4" name="Picture 1031" descr="has52929_f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904656" cy="47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CA" altLang="zh-TW" sz="3600" b="1" kern="0" dirty="0" smtClean="0"/>
              <a:t>A Cathode Ray Tube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55172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Joseph J. Thompson </a:t>
            </a:r>
            <a:r>
              <a:rPr lang="en-US" altLang="zh-TW" dirty="0" smtClean="0">
                <a:ea typeface="新細明體" charset="-120"/>
              </a:rPr>
              <a:t>found </a:t>
            </a:r>
            <a:r>
              <a:rPr lang="en-US" altLang="zh-TW" dirty="0" smtClean="0">
                <a:solidFill>
                  <a:srgbClr val="3333FF"/>
                </a:solidFill>
                <a:ea typeface="新細明體" charset="-120"/>
              </a:rPr>
              <a:t>electrons </a:t>
            </a:r>
            <a:r>
              <a:rPr lang="en-US" altLang="zh-TW" dirty="0" smtClean="0">
                <a:ea typeface="新細明體" charset="-120"/>
              </a:rPr>
              <a:t>and calculated the ratio of mass/ electron charge =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</a:rPr>
              <a:t>5.60 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  <a:sym typeface="Symbol"/>
              </a:rPr>
              <a:t> 10</a:t>
            </a:r>
            <a:r>
              <a:rPr lang="en-US" altLang="zh-TW" baseline="30000" dirty="0" smtClean="0">
                <a:solidFill>
                  <a:srgbClr val="FF0000"/>
                </a:solidFill>
                <a:ea typeface="新細明體" charset="-120"/>
                <a:sym typeface="Symbol"/>
              </a:rPr>
              <a:t>9 </a:t>
            </a:r>
            <a:r>
              <a:rPr lang="en-US" altLang="zh-TW" dirty="0" smtClean="0">
                <a:solidFill>
                  <a:srgbClr val="FF0000"/>
                </a:solidFill>
                <a:ea typeface="新細明體" charset="-120"/>
                <a:sym typeface="Symbol"/>
              </a:rPr>
              <a:t>g/C</a:t>
            </a:r>
            <a:r>
              <a:rPr lang="en-US" altLang="zh-TW" dirty="0" smtClean="0">
                <a:ea typeface="新細明體" charset="-120"/>
              </a:rPr>
              <a:t>.  Robert Millikan found the charge of electron to be  </a:t>
            </a:r>
            <a:r>
              <a:rPr lang="en-US" altLang="zh-TW" dirty="0" smtClean="0">
                <a:ea typeface="新細明體" charset="-120"/>
                <a:sym typeface="Symbol"/>
              </a:rPr>
              <a:t></a:t>
            </a:r>
            <a:r>
              <a:rPr lang="en-US" altLang="zh-TW" dirty="0" smtClean="0">
                <a:ea typeface="新細明體" charset="-120"/>
              </a:rPr>
              <a:t>1.60  </a:t>
            </a:r>
            <a:r>
              <a:rPr lang="en-US" altLang="zh-TW" dirty="0" smtClean="0">
                <a:ea typeface="新細明體" charset="-120"/>
                <a:sym typeface="Symbol"/>
              </a:rPr>
              <a:t> 10</a:t>
            </a:r>
            <a:r>
              <a:rPr lang="en-US" altLang="zh-TW" baseline="30000" dirty="0" smtClean="0">
                <a:ea typeface="新細明體" charset="-120"/>
                <a:sym typeface="Symbol"/>
              </a:rPr>
              <a:t>19 </a:t>
            </a:r>
            <a:r>
              <a:rPr lang="en-US" altLang="zh-TW" dirty="0" smtClean="0">
                <a:ea typeface="新細明體" charset="-120"/>
                <a:sym typeface="Symbol"/>
              </a:rPr>
              <a:t>C</a:t>
            </a:r>
            <a:r>
              <a:rPr lang="en-US" altLang="zh-TW" dirty="0" smtClean="0">
                <a:ea typeface="新細明體" charset="-120"/>
              </a:rPr>
              <a:t> . </a:t>
            </a:r>
            <a:r>
              <a:rPr lang="en-US" altLang="zh-TW" dirty="0" smtClean="0">
                <a:ea typeface="新細明體" charset="-120"/>
                <a:sym typeface="Symbol"/>
              </a:rPr>
              <a:t> Mass of  e</a:t>
            </a:r>
            <a:r>
              <a:rPr lang="en-US" altLang="zh-TW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dirty="0" smtClean="0">
                <a:ea typeface="新細明體" charset="-120"/>
                <a:sym typeface="Symbol"/>
              </a:rPr>
              <a:t> = </a:t>
            </a:r>
            <a:r>
              <a:rPr lang="en-US" altLang="zh-TW" dirty="0" smtClean="0">
                <a:ea typeface="新細明體" charset="-120"/>
              </a:rPr>
              <a:t>8.96  </a:t>
            </a:r>
            <a:r>
              <a:rPr lang="en-US" altLang="zh-TW" dirty="0" smtClean="0">
                <a:ea typeface="新細明體" charset="-120"/>
                <a:sym typeface="Symbol"/>
              </a:rPr>
              <a:t> 10</a:t>
            </a:r>
            <a:r>
              <a:rPr lang="en-US" altLang="zh-TW" baseline="30000" dirty="0" smtClean="0">
                <a:ea typeface="新細明體" charset="-120"/>
                <a:sym typeface="Symbol"/>
              </a:rPr>
              <a:t>28 </a:t>
            </a:r>
            <a:r>
              <a:rPr lang="en-US" altLang="zh-TW" dirty="0" smtClean="0">
                <a:ea typeface="新細明體" charset="-120"/>
                <a:sym typeface="Symbol"/>
              </a:rPr>
              <a:t>g.</a:t>
            </a:r>
            <a:endParaRPr lang="en-US" altLang="zh-TW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967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Electron Structure and Chemical Activity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Electronegative elements accept electrons during chemical reaction.</a:t>
            </a:r>
          </a:p>
          <a:p>
            <a:r>
              <a:rPr lang="en-US" altLang="zh-TW" sz="2400" dirty="0" smtClean="0">
                <a:ea typeface="新細明體" charset="-120"/>
              </a:rPr>
              <a:t>Some elements behave as both electronegative and electropositive.</a:t>
            </a:r>
          </a:p>
          <a:p>
            <a:r>
              <a:rPr lang="en-US" altLang="zh-TW" sz="2400" dirty="0" smtClean="0">
                <a:ea typeface="新細明體" charset="-120"/>
              </a:rPr>
              <a:t>Electronegativity is the degree to which the atom attracts electrons to itself</a:t>
            </a:r>
          </a:p>
          <a:p>
            <a:pPr marL="530225" lvl="3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 </a:t>
            </a:r>
            <a:r>
              <a:rPr lang="en-US" altLang="zh-TW" sz="2400" dirty="0" smtClean="0">
                <a:ea typeface="新細明體" charset="-120"/>
              </a:rPr>
              <a:t>Measured on a scale of 0 to 4.1</a:t>
            </a:r>
          </a:p>
          <a:p>
            <a:pPr marL="530225" lvl="3"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charset="-120"/>
              </a:rPr>
              <a:t> Example: Electronegativity of Fluorine is 4.1</a:t>
            </a:r>
          </a:p>
          <a:p>
            <a:pPr marL="530225" lvl="3">
              <a:buFont typeface="Wingdings" pitchFamily="2" charset="2"/>
              <a:buNone/>
            </a:pPr>
            <a:r>
              <a:rPr lang="en-US" altLang="zh-TW" sz="2400" dirty="0" smtClean="0">
                <a:ea typeface="新細明體" charset="-120"/>
              </a:rPr>
              <a:t>                     Electronegativity of Sodium is 1.</a:t>
            </a:r>
          </a:p>
          <a:p>
            <a:pPr lvl="3">
              <a:buFont typeface="Wingdings" pitchFamily="2" charset="2"/>
              <a:buNone/>
            </a:pPr>
            <a:endParaRPr lang="en-US" altLang="zh-TW" b="1" dirty="0" smtClean="0">
              <a:ea typeface="新細明體" charset="-120"/>
            </a:endParaRPr>
          </a:p>
          <a:p>
            <a:pPr lvl="3">
              <a:buFont typeface="Wingdings" pitchFamily="2" charset="2"/>
              <a:buNone/>
            </a:pPr>
            <a:endParaRPr lang="en-US" altLang="zh-TW" b="1" dirty="0" smtClean="0">
              <a:ea typeface="新細明體" charset="-12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1686744" y="5105400"/>
            <a:ext cx="5943600" cy="533400"/>
          </a:xfrm>
          <a:prstGeom prst="rect">
            <a:avLst/>
          </a:prstGeom>
          <a:gradFill rotWithShape="0">
            <a:gsLst>
              <a:gs pos="0">
                <a:srgbClr val="CCFFCC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zh-TW" altLang="zh-TW" sz="2000" b="1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2982144" y="510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4353744" y="510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 flipV="1">
            <a:off x="5801544" y="510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 flipV="1">
            <a:off x="7477944" y="510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1534344" y="5562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ea typeface="新細明體" charset="-120"/>
              </a:rPr>
              <a:t>0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829744" y="5562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ea typeface="新細明體" charset="-120"/>
              </a:rPr>
              <a:t>1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201344" y="5562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ea typeface="新細明體" charset="-120"/>
              </a:rPr>
              <a:t>2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5649144" y="5562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ea typeface="新細明體" charset="-120"/>
              </a:rPr>
              <a:t>3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7325544" y="556260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>
                <a:ea typeface="新細明體" charset="-120"/>
              </a:rPr>
              <a:t>4</a:t>
            </a:r>
          </a:p>
        </p:txBody>
      </p:sp>
      <p:sp>
        <p:nvSpPr>
          <p:cNvPr id="35854" name="Text Box 17"/>
          <p:cNvSpPr txBox="1">
            <a:spLocks noChangeArrowheads="1"/>
          </p:cNvSpPr>
          <p:nvPr/>
        </p:nvSpPr>
        <p:spPr bwMode="auto">
          <a:xfrm>
            <a:off x="2524944" y="5562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K</a:t>
            </a:r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2753544" y="48244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Na</a:t>
            </a:r>
          </a:p>
        </p:txBody>
      </p:sp>
      <p:sp>
        <p:nvSpPr>
          <p:cNvPr id="35856" name="Text Box 20"/>
          <p:cNvSpPr txBox="1">
            <a:spLocks noChangeArrowheads="1"/>
          </p:cNvSpPr>
          <p:nvPr/>
        </p:nvSpPr>
        <p:spPr bwMode="auto">
          <a:xfrm>
            <a:off x="5801544" y="4800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N</a:t>
            </a:r>
          </a:p>
        </p:txBody>
      </p:sp>
      <p:sp>
        <p:nvSpPr>
          <p:cNvPr id="35857" name="Text Box 21"/>
          <p:cNvSpPr txBox="1">
            <a:spLocks noChangeArrowheads="1"/>
          </p:cNvSpPr>
          <p:nvPr/>
        </p:nvSpPr>
        <p:spPr bwMode="auto">
          <a:xfrm>
            <a:off x="6563544" y="4800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O</a:t>
            </a:r>
          </a:p>
        </p:txBody>
      </p:sp>
      <p:sp>
        <p:nvSpPr>
          <p:cNvPr id="35858" name="Text Box 22"/>
          <p:cNvSpPr txBox="1">
            <a:spLocks noChangeArrowheads="1"/>
          </p:cNvSpPr>
          <p:nvPr/>
        </p:nvSpPr>
        <p:spPr bwMode="auto">
          <a:xfrm>
            <a:off x="7538269" y="4838700"/>
            <a:ext cx="325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 dirty="0" smtClean="0">
                <a:solidFill>
                  <a:srgbClr val="FF6600"/>
                </a:solidFill>
                <a:ea typeface="新細明體" charset="-120"/>
              </a:rPr>
              <a:t>F</a:t>
            </a:r>
            <a:endParaRPr lang="en-US" altLang="zh-TW" sz="1800" b="1" dirty="0">
              <a:solidFill>
                <a:srgbClr val="FF6600"/>
              </a:solidFill>
              <a:ea typeface="新細明體" charset="-120"/>
            </a:endParaRPr>
          </a:p>
        </p:txBody>
      </p:sp>
      <p:sp>
        <p:nvSpPr>
          <p:cNvPr id="35859" name="Text Box 23"/>
          <p:cNvSpPr txBox="1">
            <a:spLocks noChangeArrowheads="1"/>
          </p:cNvSpPr>
          <p:nvPr/>
        </p:nvSpPr>
        <p:spPr bwMode="auto">
          <a:xfrm>
            <a:off x="3286944" y="5562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W</a:t>
            </a:r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4125144" y="48006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Te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4963344" y="5562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Se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4353744" y="5562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FF6600"/>
                </a:solidFill>
                <a:ea typeface="新細明體" charset="-120"/>
              </a:rPr>
              <a:t>H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467544" y="5181600"/>
            <a:ext cx="105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8080"/>
                </a:solidFill>
                <a:ea typeface="新細明體" charset="-120"/>
              </a:rPr>
              <a:t>Electro-</a:t>
            </a:r>
          </a:p>
          <a:p>
            <a:pPr eaLnBrk="1" hangingPunct="1"/>
            <a:r>
              <a:rPr lang="en-US" altLang="zh-TW" sz="2000" b="1">
                <a:solidFill>
                  <a:srgbClr val="008080"/>
                </a:solidFill>
                <a:ea typeface="新細明體" charset="-120"/>
              </a:rPr>
              <a:t>positive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7687494" y="5105400"/>
            <a:ext cx="1085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FF0000"/>
                </a:solidFill>
                <a:ea typeface="新細明體" charset="-120"/>
              </a:rPr>
              <a:t>Electro-</a:t>
            </a:r>
          </a:p>
          <a:p>
            <a:pPr eaLnBrk="1" hangingPunct="1"/>
            <a:r>
              <a:rPr lang="en-US" altLang="zh-TW" sz="2000" b="1">
                <a:solidFill>
                  <a:srgbClr val="FF0000"/>
                </a:solidFill>
                <a:ea typeface="新細明體" charset="-120"/>
              </a:rPr>
              <a:t>negative</a:t>
            </a:r>
          </a:p>
          <a:p>
            <a:pPr eaLnBrk="1" hangingPunct="1"/>
            <a:endParaRPr lang="en-US" altLang="zh-TW" sz="2000" b="1">
              <a:ea typeface="新細明體" charset="-120"/>
            </a:endParaRPr>
          </a:p>
        </p:txBody>
      </p:sp>
      <p:sp>
        <p:nvSpPr>
          <p:cNvPr id="35866" name="Slide Number Placeholder 2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0C6C28-547C-4CDD-A4C1-4297600F12CF}" type="slidenum">
              <a:rPr lang="en-US" altLang="zh-TW" sz="1800"/>
              <a:pPr eaLnBrk="1" hangingPunct="1"/>
              <a:t>30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Trends in Electron Affinity</a:t>
            </a:r>
            <a:endParaRPr lang="en-CA" altLang="zh-TW" sz="3600" b="1" dirty="0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zh-TW" b="1" dirty="0" smtClean="0">
                <a:solidFill>
                  <a:srgbClr val="FF0000"/>
                </a:solidFill>
              </a:rPr>
              <a:t>Electron affinity</a:t>
            </a:r>
            <a:r>
              <a:rPr lang="en-CA" altLang="zh-TW" dirty="0" smtClean="0"/>
              <a:t>: </a:t>
            </a:r>
            <a:r>
              <a:rPr lang="en-US" altLang="zh-TW" dirty="0" smtClean="0">
                <a:ea typeface="新細明體" charset="-120"/>
              </a:rPr>
              <a:t>Tendency to accept one or more electrons and release energy.</a:t>
            </a:r>
          </a:p>
          <a:p>
            <a:r>
              <a:rPr lang="en-US" altLang="zh-TW" dirty="0" smtClean="0">
                <a:ea typeface="新細明體" charset="-120"/>
              </a:rPr>
              <a:t>Electron affinity increases (more energy is released after accepting an electron) as we move to the right across a period and decreases as we move down in a group.</a:t>
            </a:r>
          </a:p>
          <a:p>
            <a:r>
              <a:rPr lang="en-US" altLang="zh-TW" dirty="0" smtClean="0">
                <a:solidFill>
                  <a:srgbClr val="3333FF"/>
                </a:solidFill>
                <a:ea typeface="新細明體" charset="-120"/>
              </a:rPr>
              <a:t>Groups 6A and 7A have in general the highest electron affinities</a:t>
            </a:r>
            <a:r>
              <a:rPr lang="en-US" altLang="zh-TW" dirty="0" smtClean="0">
                <a:ea typeface="新細明體" charset="-120"/>
              </a:rPr>
              <a:t>. </a:t>
            </a:r>
          </a:p>
          <a:p>
            <a:pPr>
              <a:buFontTx/>
              <a:buNone/>
            </a:pPr>
            <a:endParaRPr lang="en-US" altLang="zh-TW" dirty="0" smtClean="0">
              <a:ea typeface="新細明體" charset="-120"/>
            </a:endParaRPr>
          </a:p>
          <a:p>
            <a:pPr>
              <a:buFontTx/>
              <a:buNone/>
            </a:pPr>
            <a:endParaRPr lang="en-CA" altLang="zh-TW" dirty="0" smtClean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537D65-27ED-47A8-AF80-C85A4A65AFBA}" type="slidenum">
              <a:rPr lang="en-US" altLang="zh-TW" sz="1800"/>
              <a:pPr eaLnBrk="1" hangingPunct="1"/>
              <a:t>31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32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" y="116632"/>
            <a:ext cx="8970535" cy="568863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39552" y="6021288"/>
            <a:ext cx="794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Fig. 2.14  The electronegativity variations in the periodic table.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975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Metals, Metalloids, and Nonmetals</a:t>
            </a:r>
            <a:endParaRPr lang="en-CA" altLang="zh-TW" sz="3600" b="1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01013" cy="5386536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Reactive metals</a:t>
            </a:r>
            <a:r>
              <a:rPr lang="en-US" altLang="zh-TW" sz="2400" b="1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 (or simply metals): Electro positive materials, have the natural tendency of losing electrons and in the process form </a:t>
            </a:r>
            <a:r>
              <a:rPr lang="en-US" altLang="zh-TW" sz="2400" dirty="0" err="1" smtClean="0">
                <a:ea typeface="新細明體" charset="-120"/>
              </a:rPr>
              <a:t>cations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Reactive nonmetals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(or simply nonmetals): Electronegative, they have the natural tendency of accepting electrons and in the process form anions.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Metalloids</a:t>
            </a:r>
            <a:r>
              <a:rPr lang="en-US" altLang="zh-TW" sz="2400" b="1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Can behave either in a metallic or a nonmetallic manner. </a:t>
            </a:r>
          </a:p>
          <a:p>
            <a:pPr lvl="1"/>
            <a:r>
              <a:rPr lang="en-US" altLang="zh-TW" sz="2000" dirty="0" smtClean="0">
                <a:ea typeface="新細明體" charset="-120"/>
              </a:rPr>
              <a:t>Examples:</a:t>
            </a:r>
          </a:p>
          <a:p>
            <a:pPr lvl="1"/>
            <a:r>
              <a:rPr lang="en-US" altLang="zh-TW" sz="2000" dirty="0" smtClean="0">
                <a:ea typeface="新細明體" charset="-120"/>
              </a:rPr>
              <a:t>In group 4A, the carbon and the next two members, silicon and germanium, are metalloids while tin and lead, are metals. </a:t>
            </a:r>
          </a:p>
          <a:p>
            <a:pPr lvl="1"/>
            <a:r>
              <a:rPr lang="en-US" altLang="zh-TW" sz="2000" dirty="0" smtClean="0">
                <a:ea typeface="新細明體" charset="-120"/>
              </a:rPr>
              <a:t>In group 5A, nitrogen and phosphorous are nonmetals, arsenic and antimony are metalloids, and finally bismuth is a metal. </a:t>
            </a:r>
            <a:endParaRPr lang="en-CA" altLang="zh-TW" sz="2000" dirty="0" smtClean="0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401C90-4E79-47B7-9181-E96EA87BAC0B}" type="slidenum">
              <a:rPr lang="en-US" altLang="zh-TW" sz="1800"/>
              <a:pPr eaLnBrk="1" hangingPunct="1"/>
              <a:t>33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Primary Bonds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28625" y="1066800"/>
            <a:ext cx="8715375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Bonding with other atoms, the potential energy of each bonding atom is lowered resulting in a more stable state.</a:t>
            </a:r>
          </a:p>
          <a:p>
            <a:r>
              <a:rPr lang="en-US" altLang="zh-TW" sz="2400" dirty="0" smtClean="0">
                <a:ea typeface="新細明體" charset="-120"/>
              </a:rPr>
              <a:t>Three  primary bonding combinations : 1) metal-nonmetal, 2) nonmetal-nonmetal, and 3) metal-metal.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Ionic bonds</a:t>
            </a:r>
            <a:r>
              <a:rPr lang="en-US" altLang="zh-TW" sz="2400" dirty="0" smtClean="0">
                <a:ea typeface="新細明體" charset="-120"/>
              </a:rPr>
              <a:t>: Strong atomic bonds due to transfer of electrons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Covalent bonds</a:t>
            </a:r>
            <a:r>
              <a:rPr lang="en-US" altLang="zh-TW" sz="2400" dirty="0" smtClean="0">
                <a:ea typeface="新細明體" charset="-120"/>
              </a:rPr>
              <a:t>: Large interactive force due to sharing of electrons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Metallic bonds</a:t>
            </a:r>
            <a:r>
              <a:rPr lang="en-US" altLang="zh-TW" sz="2400" dirty="0" smtClean="0">
                <a:ea typeface="新細明體" charset="-120"/>
              </a:rPr>
              <a:t>: Non-directional bonds formed by sharing of electrons</a:t>
            </a: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Permanent dipole bonds</a:t>
            </a:r>
            <a:r>
              <a:rPr lang="en-US" altLang="zh-TW" sz="2400" dirty="0" smtClean="0">
                <a:solidFill>
                  <a:srgbClr val="3333FF"/>
                </a:solidFill>
                <a:ea typeface="新細明體" charset="-120"/>
              </a:rPr>
              <a:t>:</a:t>
            </a:r>
            <a:r>
              <a:rPr lang="en-US" altLang="zh-TW" sz="2400" dirty="0" smtClean="0">
                <a:ea typeface="新細明體" charset="-120"/>
              </a:rPr>
              <a:t> Weak intermolecular bonds due to attraction between the ends of permanent dipoles.</a:t>
            </a: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Fluctuating dipole bonds</a:t>
            </a:r>
            <a:r>
              <a:rPr lang="en-US" altLang="zh-TW" sz="2400" dirty="0" smtClean="0">
                <a:ea typeface="新細明體" charset="-120"/>
              </a:rPr>
              <a:t>: Very weak electric dipole bonds due to asymmetric distribution of electron densities.</a:t>
            </a:r>
          </a:p>
          <a:p>
            <a:endParaRPr lang="en-CA" altLang="zh-TW" sz="2400" dirty="0" smtClean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CAEECB8-FE8B-4017-953E-29008DEF2AC7}" type="slidenum">
              <a:rPr lang="en-US" altLang="zh-TW" sz="1800"/>
              <a:pPr eaLnBrk="1" hangingPunct="1"/>
              <a:t>34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Ionic Bonding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410200"/>
          </a:xfrm>
        </p:spPr>
        <p:txBody>
          <a:bodyPr/>
          <a:lstStyle/>
          <a:p>
            <a:r>
              <a:rPr lang="en-US" altLang="zh-TW" sz="2500" dirty="0" smtClean="0">
                <a:ea typeface="新細明體" charset="-120"/>
              </a:rPr>
              <a:t>Ionic bonding is due to </a:t>
            </a:r>
            <a:r>
              <a:rPr lang="en-US" altLang="zh-TW" sz="2500" dirty="0" smtClean="0">
                <a:solidFill>
                  <a:srgbClr val="0000FF"/>
                </a:solidFill>
                <a:ea typeface="新細明體" charset="-120"/>
              </a:rPr>
              <a:t>electrostatic force of attraction </a:t>
            </a:r>
            <a:r>
              <a:rPr lang="en-US" altLang="zh-TW" sz="2500" dirty="0" smtClean="0">
                <a:ea typeface="新細明體" charset="-120"/>
              </a:rPr>
              <a:t>between </a:t>
            </a:r>
            <a:r>
              <a:rPr lang="en-US" altLang="zh-TW" sz="2500" dirty="0" err="1" smtClean="0">
                <a:ea typeface="新細明體" charset="-120"/>
              </a:rPr>
              <a:t>cations</a:t>
            </a:r>
            <a:r>
              <a:rPr lang="en-US" altLang="zh-TW" sz="2500" dirty="0" smtClean="0">
                <a:ea typeface="新細明體" charset="-120"/>
              </a:rPr>
              <a:t> and anions.</a:t>
            </a:r>
          </a:p>
          <a:p>
            <a:r>
              <a:rPr lang="en-US" altLang="zh-TW" sz="2500" dirty="0" smtClean="0">
                <a:ea typeface="新細明體" charset="-120"/>
              </a:rPr>
              <a:t>It can form between metallic and nonmetallic elements.</a:t>
            </a:r>
          </a:p>
          <a:p>
            <a:r>
              <a:rPr lang="en-US" altLang="zh-TW" sz="2500" dirty="0" smtClean="0">
                <a:solidFill>
                  <a:srgbClr val="0000FF"/>
                </a:solidFill>
                <a:ea typeface="新細明體" charset="-120"/>
              </a:rPr>
              <a:t>Electrons are transferred </a:t>
            </a:r>
            <a:r>
              <a:rPr lang="en-US" altLang="zh-TW" sz="2500" dirty="0" smtClean="0">
                <a:ea typeface="新細明體" charset="-120"/>
              </a:rPr>
              <a:t>from electropositive to electronegative atoms.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590800" y="3429000"/>
            <a:ext cx="1524000" cy="53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/>
              <a:t>Electropositive</a:t>
            </a:r>
          </a:p>
          <a:p>
            <a:pPr algn="ctr">
              <a:defRPr/>
            </a:pPr>
            <a:r>
              <a:rPr lang="en-US" sz="1800" b="1" dirty="0"/>
              <a:t>Element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181600" y="3429000"/>
            <a:ext cx="1524000" cy="53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/>
              <a:t>Electronegative</a:t>
            </a:r>
          </a:p>
          <a:p>
            <a:pPr algn="ctr">
              <a:defRPr/>
            </a:pPr>
            <a:r>
              <a:rPr lang="en-US" sz="1800" b="1"/>
              <a:t>Atom</a:t>
            </a:r>
          </a:p>
        </p:txBody>
      </p:sp>
      <p:sp>
        <p:nvSpPr>
          <p:cNvPr id="33798" name="AutoShape 8"/>
          <p:cNvSpPr>
            <a:spLocks noChangeArrowheads="1"/>
          </p:cNvSpPr>
          <p:nvPr/>
        </p:nvSpPr>
        <p:spPr bwMode="auto">
          <a:xfrm>
            <a:off x="3581400" y="4038600"/>
            <a:ext cx="2209800" cy="457200"/>
          </a:xfrm>
          <a:prstGeom prst="curvedUpArrow">
            <a:avLst>
              <a:gd name="adj1" fmla="val 96667"/>
              <a:gd name="adj2" fmla="val 193333"/>
              <a:gd name="adj3" fmla="val 33333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4114800" y="35052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>
                <a:ea typeface="新細明體" charset="-120"/>
              </a:rPr>
              <a:t>Electron </a:t>
            </a:r>
          </a:p>
          <a:p>
            <a:pPr eaLnBrk="1" hangingPunct="1"/>
            <a:r>
              <a:rPr lang="en-US" altLang="zh-TW" sz="1800" b="1">
                <a:ea typeface="新細明體" charset="-120"/>
              </a:rPr>
              <a:t>Transfer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3048000" y="4038600"/>
            <a:ext cx="333375" cy="838200"/>
          </a:xfrm>
          <a:prstGeom prst="downArrow">
            <a:avLst>
              <a:gd name="adj1" fmla="val 50000"/>
              <a:gd name="adj2" fmla="val 6285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9945" name="AutoShape 11"/>
          <p:cNvSpPr>
            <a:spLocks noChangeArrowheads="1"/>
          </p:cNvSpPr>
          <p:nvPr/>
        </p:nvSpPr>
        <p:spPr bwMode="auto">
          <a:xfrm>
            <a:off x="5867400" y="4038600"/>
            <a:ext cx="333375" cy="838200"/>
          </a:xfrm>
          <a:prstGeom prst="downArrow">
            <a:avLst>
              <a:gd name="adj1" fmla="val 50000"/>
              <a:gd name="adj2" fmla="val 6285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438400" y="4953000"/>
            <a:ext cx="12192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Cation</a:t>
            </a:r>
          </a:p>
          <a:p>
            <a:pPr algn="ctr">
              <a:defRPr/>
            </a:pPr>
            <a:r>
              <a:rPr lang="en-US" sz="2000" b="1" dirty="0" smtClean="0"/>
              <a:t>+</a:t>
            </a: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e</a:t>
            </a:r>
            <a:r>
              <a:rPr lang="en-US" sz="2000" b="1" dirty="0" smtClean="0"/>
              <a:t> </a:t>
            </a:r>
            <a:r>
              <a:rPr lang="en-US" sz="2000" b="1" dirty="0"/>
              <a:t>charge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715000" y="4953000"/>
            <a:ext cx="1219200" cy="609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/>
              <a:t>Anion</a:t>
            </a:r>
          </a:p>
          <a:p>
            <a:pPr algn="ctr">
              <a:defRPr/>
            </a:pPr>
            <a:r>
              <a:rPr lang="en-US" sz="2000" b="1" dirty="0" smtClean="0">
                <a:sym typeface="Symbol"/>
              </a:rPr>
              <a:t></a:t>
            </a: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e</a:t>
            </a:r>
            <a:r>
              <a:rPr lang="en-US" sz="2000" b="1" dirty="0" smtClean="0"/>
              <a:t> </a:t>
            </a:r>
            <a:r>
              <a:rPr lang="en-US" sz="2000" b="1" dirty="0"/>
              <a:t>charge</a:t>
            </a:r>
          </a:p>
        </p:txBody>
      </p:sp>
      <p:sp>
        <p:nvSpPr>
          <p:cNvPr id="33804" name="AutoShape 19" descr="Dashed upward diagonal"/>
          <p:cNvSpPr>
            <a:spLocks noChangeArrowheads="1"/>
          </p:cNvSpPr>
          <p:nvPr/>
        </p:nvSpPr>
        <p:spPr bwMode="auto">
          <a:xfrm>
            <a:off x="3657600" y="5029200"/>
            <a:ext cx="2057400" cy="457200"/>
          </a:xfrm>
          <a:prstGeom prst="leftRightArrow">
            <a:avLst>
              <a:gd name="adj1" fmla="val 50000"/>
              <a:gd name="adj2" fmla="val 9000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3805" name="AutoShape 20"/>
          <p:cNvSpPr>
            <a:spLocks noChangeArrowheads="1"/>
          </p:cNvSpPr>
          <p:nvPr/>
        </p:nvSpPr>
        <p:spPr bwMode="auto">
          <a:xfrm>
            <a:off x="4572000" y="53340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3806" name="Rectangle 21"/>
          <p:cNvSpPr>
            <a:spLocks noChangeArrowheads="1"/>
          </p:cNvSpPr>
          <p:nvPr/>
        </p:nvSpPr>
        <p:spPr bwMode="auto">
          <a:xfrm>
            <a:off x="3657600" y="6019800"/>
            <a:ext cx="2286000" cy="457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b="1"/>
              <a:t>IONIC BOND</a:t>
            </a:r>
          </a:p>
        </p:txBody>
      </p:sp>
      <p:sp>
        <p:nvSpPr>
          <p:cNvPr id="39951" name="Text Box 22"/>
          <p:cNvSpPr txBox="1">
            <a:spLocks noChangeArrowheads="1"/>
          </p:cNvSpPr>
          <p:nvPr/>
        </p:nvSpPr>
        <p:spPr bwMode="auto">
          <a:xfrm>
            <a:off x="4038600" y="4572000"/>
            <a:ext cx="141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1800" b="1">
                <a:ea typeface="新細明體" charset="-120"/>
              </a:rPr>
              <a:t>Electrostatic</a:t>
            </a:r>
          </a:p>
          <a:p>
            <a:pPr algn="ctr" eaLnBrk="1" hangingPunct="1"/>
            <a:r>
              <a:rPr lang="en-US" altLang="zh-TW" sz="1800" b="1">
                <a:ea typeface="新細明體" charset="-120"/>
              </a:rPr>
              <a:t>Attraction</a:t>
            </a:r>
          </a:p>
        </p:txBody>
      </p:sp>
      <p:sp>
        <p:nvSpPr>
          <p:cNvPr id="39953" name="Slide Number Placeholder 1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3325E6-0560-430D-B0B6-D4CE6612EB4C}" type="slidenum">
              <a:rPr lang="en-US" altLang="zh-TW" sz="1800"/>
              <a:pPr eaLnBrk="1" hangingPunct="1"/>
              <a:t>35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Ionic Bonds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zh-TW" sz="2400" dirty="0" smtClean="0"/>
              <a:t>Large difference in electronegativity.</a:t>
            </a:r>
          </a:p>
          <a:p>
            <a:r>
              <a:rPr lang="en-CA" altLang="zh-TW" sz="2400" dirty="0" smtClean="0"/>
              <a:t>W</a:t>
            </a:r>
            <a:r>
              <a:rPr lang="en-US" altLang="zh-TW" sz="2400" dirty="0" smtClean="0">
                <a:ea typeface="新細明體" charset="-120"/>
              </a:rPr>
              <a:t>hen a metal forms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a </a:t>
            </a:r>
            <a:r>
              <a:rPr lang="en-US" altLang="zh-TW" sz="2400" dirty="0" err="1" smtClean="0">
                <a:solidFill>
                  <a:srgbClr val="0000FF"/>
                </a:solidFill>
                <a:ea typeface="新細明體" charset="-120"/>
              </a:rPr>
              <a:t>cation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its radius reduces </a:t>
            </a:r>
            <a:r>
              <a:rPr lang="en-US" altLang="zh-TW" sz="2400" dirty="0" smtClean="0">
                <a:ea typeface="新細明體" charset="-120"/>
              </a:rPr>
              <a:t>and when a nonmetal forms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an anion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its radius increases</a:t>
            </a:r>
            <a:r>
              <a:rPr lang="en-US" altLang="zh-TW" sz="2400" dirty="0" smtClean="0">
                <a:ea typeface="新細明體" charset="-120"/>
              </a:rPr>
              <a:t>. </a:t>
            </a:r>
            <a:r>
              <a:rPr lang="en-CA" altLang="zh-TW" sz="2400" dirty="0" smtClean="0"/>
              <a:t> 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286000"/>
            <a:ext cx="65008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2178844" y="6072188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新細明體" charset="-120"/>
              </a:rPr>
              <a:t>The electronegativity variations</a:t>
            </a:r>
            <a:endParaRPr lang="en-CA" altLang="zh-TW" dirty="0"/>
          </a:p>
        </p:txBody>
      </p:sp>
      <p:sp>
        <p:nvSpPr>
          <p:cNvPr id="4096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0CAD27-A6EB-4184-9E41-122A82F25FBB}" type="slidenum">
              <a:rPr lang="en-US" altLang="zh-TW" sz="1800"/>
              <a:pPr eaLnBrk="1" hangingPunct="1"/>
              <a:t>36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403648" y="3573016"/>
            <a:ext cx="6378880" cy="324036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37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5"/>
          <a:stretch/>
        </p:blipFill>
        <p:spPr>
          <a:xfrm>
            <a:off x="0" y="620688"/>
            <a:ext cx="7004649" cy="324036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Ionic Bonding – </a:t>
            </a:r>
            <a:r>
              <a:rPr lang="en-US" altLang="zh-TW" sz="3600" b="1" kern="0" dirty="0" err="1" smtClean="0">
                <a:ea typeface="新細明體" charset="-120"/>
              </a:rPr>
              <a:t>LiF</a:t>
            </a:r>
            <a:r>
              <a:rPr lang="en-US" altLang="zh-TW" sz="3600" b="1" kern="0" dirty="0" smtClean="0">
                <a:ea typeface="新細明體" charset="-120"/>
              </a:rPr>
              <a:t> Example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115616" y="166073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3333FF"/>
                </a:solidFill>
              </a:rPr>
              <a:t>r = 0.157 nm</a:t>
            </a:r>
            <a:endParaRPr lang="zh-TW" altLang="en-US" sz="2000" dirty="0">
              <a:solidFill>
                <a:srgbClr val="3333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0791" y="478359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3333FF"/>
                </a:solidFill>
              </a:rPr>
              <a:t>r = 0.060 nm</a:t>
            </a:r>
            <a:endParaRPr lang="zh-TW" altLang="en-US" sz="2000" dirty="0">
              <a:solidFill>
                <a:srgbClr val="3333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72000" y="166073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3333FF"/>
                </a:solidFill>
              </a:rPr>
              <a:t>r = 0.071 nm</a:t>
            </a:r>
            <a:endParaRPr lang="zh-TW" altLang="en-US" sz="2000" dirty="0">
              <a:solidFill>
                <a:srgbClr val="3333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94299" y="4783594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3333FF"/>
                </a:solidFill>
              </a:rPr>
              <a:t>r = 0.136 nm</a:t>
            </a:r>
            <a:endParaRPr lang="zh-TW" altLang="en-US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1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  <a:ln/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Ionic Force for Ion Pair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75" y="857250"/>
            <a:ext cx="8143875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Nucleus of one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ion attracts electron of another ion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The electron clouds of ion repulse each other </a:t>
            </a:r>
            <a:r>
              <a:rPr lang="en-US" altLang="zh-TW" sz="2400" dirty="0" smtClean="0">
                <a:ea typeface="新細明體" charset="-120"/>
              </a:rPr>
              <a:t>when they are sufficiently close.</a:t>
            </a:r>
          </a:p>
          <a:p>
            <a:r>
              <a:rPr lang="en-US" altLang="zh-TW" sz="2400" dirty="0" smtClean="0">
                <a:ea typeface="新細明體" charset="-120"/>
              </a:rPr>
              <a:t>These two forces will balance each other when the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</a:rPr>
              <a:t>equilibrium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</a:rPr>
              <a:t>interionic distance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,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</a:rPr>
              <a:t>a</a:t>
            </a:r>
            <a:r>
              <a:rPr lang="en-US" altLang="zh-TW" sz="2400" baseline="-25000" dirty="0" smtClean="0">
                <a:solidFill>
                  <a:srgbClr val="0000FF"/>
                </a:solidFill>
                <a:ea typeface="新細明體" charset="-120"/>
              </a:rPr>
              <a:t>0</a:t>
            </a:r>
            <a:r>
              <a:rPr lang="en-US" altLang="zh-TW" sz="2400" dirty="0" smtClean="0">
                <a:ea typeface="新細明體" charset="-120"/>
              </a:rPr>
              <a:t>, is reached and a bond is formed.</a:t>
            </a:r>
            <a:endParaRPr lang="en-US" altLang="zh-TW" sz="2400" b="1" dirty="0" smtClean="0">
              <a:ea typeface="新細明體" charset="-120"/>
            </a:endParaRPr>
          </a:p>
        </p:txBody>
      </p:sp>
      <p:pic>
        <p:nvPicPr>
          <p:cNvPr id="77829" name="Picture 7" descr="smi53586_02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75000"/>
            <a:ext cx="43576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5257800" y="4316413"/>
            <a:ext cx="3886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3333FF"/>
                </a:solidFill>
                <a:ea typeface="新細明體" charset="-120"/>
              </a:rPr>
              <a:t>Fig. 2.16  </a:t>
            </a:r>
            <a:r>
              <a:rPr lang="en-US" altLang="zh-TW" sz="2000" dirty="0" smtClean="0">
                <a:ea typeface="新細明體" charset="-120"/>
              </a:rPr>
              <a:t>Force </a:t>
            </a:r>
            <a:r>
              <a:rPr lang="en-US" altLang="zh-TW" sz="2000" dirty="0">
                <a:ea typeface="新細明體" charset="-120"/>
              </a:rPr>
              <a:t>versus separation</a:t>
            </a:r>
          </a:p>
          <a:p>
            <a:pPr eaLnBrk="1" hangingPunct="1"/>
            <a:r>
              <a:rPr lang="en-US" altLang="zh-TW" sz="2000" dirty="0" smtClean="0">
                <a:ea typeface="新細明體" charset="-120"/>
              </a:rPr>
              <a:t>distance </a:t>
            </a:r>
            <a:r>
              <a:rPr lang="en-US" altLang="zh-TW" sz="2000" dirty="0">
                <a:ea typeface="新細明體" charset="-120"/>
              </a:rPr>
              <a:t>for a pair of </a:t>
            </a:r>
            <a:r>
              <a:rPr lang="en-US" altLang="zh-TW" sz="2000" dirty="0" smtClean="0">
                <a:ea typeface="新細明體" charset="-120"/>
              </a:rPr>
              <a:t>oppositely </a:t>
            </a:r>
            <a:r>
              <a:rPr lang="en-US" altLang="zh-TW" sz="2000" dirty="0">
                <a:ea typeface="新細明體" charset="-120"/>
              </a:rPr>
              <a:t>charged ions</a:t>
            </a:r>
          </a:p>
        </p:txBody>
      </p:sp>
      <p:sp>
        <p:nvSpPr>
          <p:cNvPr id="77832" name="Slide Number Placeholder 9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55061CF-011D-4269-8526-0E4180A7C430}" type="slidenum">
              <a:rPr lang="en-US" altLang="zh-TW" sz="1800" b="1">
                <a:ea typeface="新細明體" charset="-120"/>
              </a:rPr>
              <a:pPr algn="r" eaLnBrk="1" hangingPunct="1"/>
              <a:t>38</a:t>
            </a:fld>
            <a:endParaRPr lang="en-US" altLang="zh-TW" sz="1800" b="1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Ion Force for Ion Pair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469776" y="1066800"/>
            <a:ext cx="820668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Z</a:t>
            </a:r>
            <a:r>
              <a:rPr lang="en-US" altLang="zh-TW" sz="2000" baseline="-25000" dirty="0" smtClean="0">
                <a:ea typeface="新細明體" charset="-120"/>
              </a:rPr>
              <a:t>1</a:t>
            </a:r>
            <a:r>
              <a:rPr lang="en-US" altLang="zh-TW" sz="2000" dirty="0" smtClean="0">
                <a:ea typeface="新細明體" charset="-120"/>
              </a:rPr>
              <a:t>, Z</a:t>
            </a:r>
            <a:r>
              <a:rPr lang="en-US" altLang="zh-TW" sz="2000" baseline="-25000" dirty="0" smtClean="0">
                <a:ea typeface="新細明體" charset="-120"/>
              </a:rPr>
              <a:t>2</a:t>
            </a:r>
            <a:r>
              <a:rPr lang="en-US" altLang="zh-TW" sz="2000" dirty="0" smtClean="0">
                <a:ea typeface="新細明體" charset="-120"/>
              </a:rPr>
              <a:t> = Number of electrons removed or added during ion formation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e = Electron charge,  </a:t>
            </a:r>
            <a:r>
              <a:rPr lang="en-US" altLang="zh-TW" sz="2000" i="1" dirty="0" smtClean="0">
                <a:ea typeface="新細明體" charset="-120"/>
              </a:rPr>
              <a:t>a</a:t>
            </a:r>
            <a:r>
              <a:rPr lang="en-US" altLang="zh-TW" sz="2000" dirty="0" smtClean="0">
                <a:ea typeface="新細明體" charset="-120"/>
              </a:rPr>
              <a:t> = Interionic separation distance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ε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=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Permittivity of free space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(8.85 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  <a:sym typeface="Symbol"/>
              </a:rPr>
              <a:t>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 10</a:t>
            </a:r>
            <a:r>
              <a:rPr lang="en-US" altLang="zh-TW" sz="2000" baseline="300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000" baseline="30000" dirty="0" smtClean="0">
                <a:ea typeface="新細明體" charset="-120"/>
                <a:cs typeface="Times New Roman" pitchFamily="18" charset="0"/>
              </a:rPr>
              <a:t>12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 C</a:t>
            </a:r>
            <a:r>
              <a:rPr lang="en-US" altLang="zh-TW" sz="2000" baseline="30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/N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  <a:sym typeface="Symbol"/>
              </a:rPr>
              <a:t>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m</a:t>
            </a:r>
            <a:r>
              <a:rPr lang="en-US" altLang="zh-TW" sz="2000" baseline="30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000" dirty="0" smtClean="0">
                <a:ea typeface="新細明體" charset="-120"/>
                <a:cs typeface="Times New Roman" pitchFamily="18" charset="0"/>
              </a:rPr>
              <a:t>) </a:t>
            </a:r>
            <a:r>
              <a:rPr lang="zh-TW" altLang="en-US" sz="2000" dirty="0" smtClean="0">
                <a:solidFill>
                  <a:srgbClr val="FF0000"/>
                </a:solidFill>
                <a:ea typeface="新細明體" charset="-120"/>
                <a:cs typeface="Times New Roman" pitchFamily="18" charset="0"/>
              </a:rPr>
              <a:t>真空電容率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ε</a:t>
            </a:r>
            <a:r>
              <a:rPr lang="en-US" altLang="zh-TW" sz="2000" b="1" baseline="-25000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  <a:sym typeface="Symbol" panose="05050102010706020507" pitchFamily="18" charset="2"/>
              </a:rPr>
              <a:t></a:t>
            </a:r>
            <a:r>
              <a:rPr lang="en-US" altLang="zh-TW" sz="2000" b="1" baseline="-25000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  <a:sym typeface="Symbol" panose="05050102010706020507" pitchFamily="18" charset="2"/>
              </a:rPr>
              <a:t>c</a:t>
            </a:r>
            <a:r>
              <a:rPr lang="en-US" altLang="zh-TW" sz="2000" b="1" baseline="-25000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000" b="1" baseline="30000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000" b="1" dirty="0" smtClean="0">
                <a:solidFill>
                  <a:schemeClr val="accent1">
                    <a:lumMod val="50000"/>
                  </a:schemeClr>
                </a:solidFill>
                <a:ea typeface="新細明體" charset="-120"/>
                <a:cs typeface="Times New Roman" pitchFamily="18" charset="0"/>
              </a:rPr>
              <a:t>=1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(n and b are constants)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ea typeface="新細明體" charset="-120"/>
              </a:rPr>
              <a:t> </a:t>
            </a: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36095"/>
              </p:ext>
            </p:extLst>
          </p:nvPr>
        </p:nvGraphicFramePr>
        <p:xfrm>
          <a:off x="492397" y="836712"/>
          <a:ext cx="4367635" cy="103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方程式" r:id="rId3" imgW="1930320" imgH="457200" progId="Equation.3">
                  <p:embed/>
                </p:oleObj>
              </mc:Choice>
              <mc:Fallback>
                <p:oleObj name="方程式" r:id="rId3" imgW="1930320" imgH="4572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97" y="836712"/>
                        <a:ext cx="4367635" cy="1031126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943240"/>
              </p:ext>
            </p:extLst>
          </p:nvPr>
        </p:nvGraphicFramePr>
        <p:xfrm>
          <a:off x="539552" y="3284984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5" imgW="1091726" imgH="545863" progId="Equation.3">
                  <p:embed/>
                </p:oleObj>
              </mc:Choice>
              <mc:Fallback>
                <p:oleObj name="Equation" r:id="rId5" imgW="1091726" imgH="545863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84984"/>
                        <a:ext cx="2133600" cy="1066800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16503"/>
              </p:ext>
            </p:extLst>
          </p:nvPr>
        </p:nvGraphicFramePr>
        <p:xfrm>
          <a:off x="539552" y="5096669"/>
          <a:ext cx="2590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4" name="Equation" r:id="rId7" imgW="1562100" imgH="584200" progId="Equation.3">
                  <p:embed/>
                </p:oleObj>
              </mc:Choice>
              <mc:Fallback>
                <p:oleObj name="Equation" r:id="rId7" imgW="1562100" imgH="5842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96669"/>
                        <a:ext cx="2590800" cy="96837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8" descr="smi53586_021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825190" cy="355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E48CE7-6C2B-4FEC-BF30-835CFCE4DABD}" type="slidenum">
              <a:rPr lang="en-US" altLang="zh-TW" sz="1800"/>
              <a:pPr eaLnBrk="1" hangingPunct="1"/>
              <a:t>39</a:t>
            </a:fld>
            <a:endParaRPr lang="en-US" altLang="zh-TW" sz="180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44208" y="3140968"/>
            <a:ext cx="25922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3333FF"/>
                </a:solidFill>
                <a:ea typeface="新細明體" charset="-120"/>
              </a:rPr>
              <a:t>Fig. 2.17  </a:t>
            </a:r>
            <a:r>
              <a:rPr lang="en-US" altLang="zh-TW" sz="2000" dirty="0" smtClean="0">
                <a:ea typeface="新細明體" charset="-120"/>
              </a:rPr>
              <a:t>The energy variations during ionic bonding. </a:t>
            </a:r>
            <a:endParaRPr lang="en-US" altLang="zh-TW" sz="2000" dirty="0">
              <a:ea typeface="新細明體" charset="-12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95465"/>
              </p:ext>
            </p:extLst>
          </p:nvPr>
        </p:nvGraphicFramePr>
        <p:xfrm>
          <a:off x="6228184" y="4869160"/>
          <a:ext cx="2589747" cy="98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方程式" r:id="rId10" imgW="1206360" imgH="457200" progId="Equation.3">
                  <p:embed/>
                </p:oleObj>
              </mc:Choice>
              <mc:Fallback>
                <p:oleObj name="方程式" r:id="rId10" imgW="1206360" imgH="4572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869160"/>
                        <a:ext cx="2589747" cy="980405"/>
                      </a:xfrm>
                      <a:prstGeom prst="rect">
                        <a:avLst/>
                      </a:pr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029200"/>
          </a:xfrm>
        </p:spPr>
        <p:txBody>
          <a:bodyPr/>
          <a:lstStyle/>
          <a:p>
            <a:r>
              <a:rPr lang="en-CA" altLang="zh-TW" sz="2800" b="1" dirty="0" smtClean="0">
                <a:solidFill>
                  <a:srgbClr val="FF0000"/>
                </a:solidFill>
              </a:rPr>
              <a:t>Rutherford experiment</a:t>
            </a:r>
            <a:r>
              <a:rPr lang="en-CA" altLang="zh-TW" sz="2800" dirty="0" smtClean="0"/>
              <a:t>: Bombarded a very thin foil of gold with positively charged </a:t>
            </a:r>
            <a:r>
              <a:rPr lang="en-CA" altLang="zh-TW" sz="2800" dirty="0" smtClean="0">
                <a:sym typeface="Symbol"/>
              </a:rPr>
              <a:t></a:t>
            </a:r>
            <a:r>
              <a:rPr lang="en-CA" altLang="zh-TW" sz="2800" dirty="0" smtClean="0"/>
              <a:t> particles.  </a:t>
            </a:r>
            <a:r>
              <a:rPr lang="en-CA" altLang="zh-TW" sz="2800" b="1" dirty="0" smtClean="0">
                <a:solidFill>
                  <a:srgbClr val="0070C0"/>
                </a:solidFill>
              </a:rPr>
              <a:t>(Animation)</a:t>
            </a:r>
          </a:p>
          <a:p>
            <a:pPr marL="628650" lvl="4" indent="-323850" eaLnBrk="1" hangingPunct="1">
              <a:buFont typeface="Wingdings" pitchFamily="2" charset="2"/>
              <a:buChar char="Ø"/>
            </a:pPr>
            <a:r>
              <a:rPr lang="en-CA" altLang="zh-TW" sz="2800" dirty="0" smtClean="0"/>
              <a:t>Most of atom must be made up of </a:t>
            </a:r>
            <a:r>
              <a:rPr lang="en-CA" altLang="zh-TW" sz="2800" dirty="0" smtClean="0">
                <a:solidFill>
                  <a:srgbClr val="3333FF"/>
                </a:solidFill>
              </a:rPr>
              <a:t>empty space</a:t>
            </a:r>
            <a:r>
              <a:rPr lang="en-CA" altLang="zh-TW" sz="2800" dirty="0" smtClean="0"/>
              <a:t>.</a:t>
            </a:r>
            <a:endParaRPr lang="en-US" altLang="zh-TW" sz="2800" dirty="0" smtClean="0">
              <a:ea typeface="新細明體" pitchFamily="18" charset="-120"/>
            </a:endParaRPr>
          </a:p>
          <a:p>
            <a:pPr marL="628650" lvl="4" indent="-323850" eaLnBrk="1" hangingPunct="1">
              <a:buFont typeface="Wingdings" pitchFamily="2" charset="2"/>
              <a:buChar char="Ø"/>
            </a:pPr>
            <a:r>
              <a:rPr lang="en-CA" altLang="zh-TW" sz="2800" dirty="0" smtClean="0"/>
              <a:t>A small neighborhood at center of the atom, the nucleus, houses </a:t>
            </a:r>
            <a:r>
              <a:rPr lang="en-CA" altLang="zh-TW" sz="2800" dirty="0" smtClean="0">
                <a:solidFill>
                  <a:srgbClr val="3333FF"/>
                </a:solidFill>
              </a:rPr>
              <a:t>positively charged particles </a:t>
            </a:r>
            <a:r>
              <a:rPr lang="en-CA" altLang="zh-TW" sz="2800" dirty="0" smtClean="0"/>
              <a:t>of  its own.</a:t>
            </a:r>
          </a:p>
          <a:p>
            <a:r>
              <a:rPr lang="en-CA" altLang="zh-TW" sz="2800" b="1" dirty="0" smtClean="0">
                <a:solidFill>
                  <a:srgbClr val="3333FF"/>
                </a:solidFill>
              </a:rPr>
              <a:t>Protons</a:t>
            </a:r>
            <a:r>
              <a:rPr lang="en-CA" altLang="zh-TW" sz="2800" dirty="0" smtClean="0"/>
              <a:t>: +</a:t>
            </a:r>
            <a:r>
              <a:rPr lang="en-US" altLang="zh-TW" sz="2800" dirty="0" smtClean="0">
                <a:ea typeface="新細明體" charset="-120"/>
              </a:rPr>
              <a:t>1.60  </a:t>
            </a:r>
            <a:r>
              <a:rPr lang="en-US" altLang="zh-TW" sz="2800" dirty="0" smtClean="0">
                <a:ea typeface="新細明體" charset="-120"/>
                <a:sym typeface="Symbol"/>
              </a:rPr>
              <a:t> 10</a:t>
            </a:r>
            <a:r>
              <a:rPr lang="en-US" altLang="zh-TW" sz="2800" baseline="30000" dirty="0" smtClean="0">
                <a:ea typeface="新細明體" charset="-120"/>
                <a:sym typeface="Symbol"/>
              </a:rPr>
              <a:t>19 </a:t>
            </a:r>
            <a:r>
              <a:rPr lang="en-US" altLang="zh-TW" sz="2800" dirty="0" smtClean="0">
                <a:ea typeface="新細明體" charset="-120"/>
                <a:sym typeface="Symbol"/>
              </a:rPr>
              <a:t>C, </a:t>
            </a:r>
            <a:r>
              <a:rPr lang="en-US" altLang="zh-TW" sz="2800" dirty="0" smtClean="0">
                <a:ea typeface="新細明體" charset="-120"/>
              </a:rPr>
              <a:t>1.672  </a:t>
            </a:r>
            <a:r>
              <a:rPr lang="en-US" altLang="zh-TW" sz="2800" dirty="0" smtClean="0">
                <a:ea typeface="新細明體" charset="-120"/>
                <a:sym typeface="Symbol"/>
              </a:rPr>
              <a:t> 10</a:t>
            </a:r>
            <a:r>
              <a:rPr lang="en-US" altLang="zh-TW" sz="2800" baseline="30000" dirty="0" smtClean="0">
                <a:ea typeface="新細明體" charset="-120"/>
                <a:sym typeface="Symbol"/>
              </a:rPr>
              <a:t>24 </a:t>
            </a:r>
            <a:r>
              <a:rPr lang="en-US" altLang="zh-TW" sz="2800" dirty="0" smtClean="0">
                <a:ea typeface="新細明體" charset="-120"/>
                <a:sym typeface="Symbol"/>
              </a:rPr>
              <a:t>g.</a:t>
            </a:r>
            <a:endParaRPr lang="en-US" altLang="zh-TW" sz="2800" dirty="0" smtClean="0">
              <a:ea typeface="新細明體" charset="-120"/>
            </a:endParaRPr>
          </a:p>
          <a:p>
            <a:r>
              <a:rPr lang="en-CA" altLang="zh-TW" sz="2800" dirty="0" smtClean="0"/>
              <a:t>Atoms are electrically neutral, they must be have an equal number of electrons and protons. Atom mass is larger the mass of protons alone.</a:t>
            </a:r>
          </a:p>
          <a:p>
            <a:r>
              <a:rPr lang="en-CA" altLang="zh-TW" sz="2800" b="1" dirty="0" smtClean="0">
                <a:solidFill>
                  <a:srgbClr val="FF0000"/>
                </a:solidFill>
              </a:rPr>
              <a:t>Chadwick</a:t>
            </a:r>
            <a:r>
              <a:rPr lang="en-CA" altLang="zh-TW" sz="2800" dirty="0" smtClean="0"/>
              <a:t> provided the first evidence of neutron.</a:t>
            </a:r>
          </a:p>
          <a:p>
            <a:r>
              <a:rPr lang="en-CA" altLang="zh-TW" sz="2800" b="1" dirty="0" smtClean="0">
                <a:solidFill>
                  <a:srgbClr val="3333FF"/>
                </a:solidFill>
              </a:rPr>
              <a:t>Neutrons</a:t>
            </a:r>
            <a:r>
              <a:rPr lang="en-CA" altLang="zh-TW" sz="2800" dirty="0" smtClean="0"/>
              <a:t>: </a:t>
            </a:r>
            <a:r>
              <a:rPr lang="en-US" altLang="zh-TW" sz="2800" dirty="0" smtClean="0"/>
              <a:t>No electrical charge</a:t>
            </a:r>
            <a:r>
              <a:rPr lang="en-US" altLang="zh-TW" sz="2800" dirty="0" smtClean="0">
                <a:ea typeface="新細明體" charset="-120"/>
                <a:sym typeface="Symbol"/>
              </a:rPr>
              <a:t>, </a:t>
            </a:r>
            <a:r>
              <a:rPr lang="en-US" altLang="zh-TW" sz="2800" dirty="0" smtClean="0">
                <a:ea typeface="新細明體" charset="-120"/>
              </a:rPr>
              <a:t>1.674  </a:t>
            </a:r>
            <a:r>
              <a:rPr lang="en-US" altLang="zh-TW" sz="2800" dirty="0" smtClean="0">
                <a:ea typeface="新細明體" charset="-120"/>
                <a:sym typeface="Symbol"/>
              </a:rPr>
              <a:t> 10</a:t>
            </a:r>
            <a:r>
              <a:rPr lang="en-US" altLang="zh-TW" sz="2800" baseline="30000" dirty="0" smtClean="0">
                <a:ea typeface="新細明體" charset="-120"/>
                <a:sym typeface="Symbol"/>
              </a:rPr>
              <a:t>24 </a:t>
            </a:r>
            <a:r>
              <a:rPr lang="en-US" altLang="zh-TW" sz="2800" dirty="0" smtClean="0">
                <a:ea typeface="新細明體" charset="-120"/>
                <a:sym typeface="Symbol"/>
              </a:rPr>
              <a:t>g.</a:t>
            </a:r>
            <a:endParaRPr lang="en-CA" altLang="zh-TW" sz="2800" dirty="0" smtClean="0"/>
          </a:p>
        </p:txBody>
      </p:sp>
      <p:sp>
        <p:nvSpPr>
          <p:cNvPr id="14340" name="Content Placeholder 3"/>
          <p:cNvSpPr>
            <a:spLocks noGrp="1"/>
          </p:cNvSpPr>
          <p:nvPr>
            <p:ph sz="quarter" idx="12"/>
          </p:nvPr>
        </p:nvSpPr>
        <p:spPr>
          <a:xfrm>
            <a:off x="1785938" y="0"/>
            <a:ext cx="5000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endParaRPr lang="en-CA" altLang="zh-TW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4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800" dirty="0">
                <a:solidFill>
                  <a:srgbClr val="FFFF00"/>
                </a:solidFill>
                <a:latin typeface="Arial" charset="0"/>
              </a:rPr>
              <a:t>Copyright © The McGraw-Hill Companies, Inc. Permission required for reproduction or display</a:t>
            </a:r>
          </a:p>
          <a:p>
            <a:pPr eaLnBrk="1" hangingPunct="1"/>
            <a:endParaRPr lang="en-US" altLang="zh-TW" sz="8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History of Atom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Interionic Force - 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02624" cy="5602560"/>
          </a:xfrm>
        </p:spPr>
        <p:txBody>
          <a:bodyPr/>
          <a:lstStyle/>
          <a:p>
            <a:r>
              <a:rPr lang="en-US" altLang="zh-TW" sz="2800" dirty="0" smtClean="0">
                <a:ea typeface="新細明體" charset="-120"/>
              </a:rPr>
              <a:t>Force of attraction between Na</a:t>
            </a:r>
            <a:r>
              <a:rPr lang="en-US" altLang="zh-TW" sz="2800" baseline="30000" dirty="0" smtClean="0">
                <a:ea typeface="新細明體" charset="-120"/>
              </a:rPr>
              <a:t>+</a:t>
            </a:r>
            <a:r>
              <a:rPr lang="en-US" altLang="zh-TW" sz="2800" dirty="0" smtClean="0">
                <a:ea typeface="新細明體" charset="-120"/>
              </a:rPr>
              <a:t> and Cl</a:t>
            </a:r>
            <a:r>
              <a:rPr lang="en-US" altLang="zh-TW" sz="28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800" dirty="0" smtClean="0">
                <a:ea typeface="新細明體" charset="-120"/>
              </a:rPr>
              <a:t> ions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Z</a:t>
            </a:r>
            <a:r>
              <a:rPr lang="en-US" altLang="zh-TW" sz="2400" baseline="-25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 = +1 for Na</a:t>
            </a:r>
            <a:r>
              <a:rPr lang="en-US" altLang="zh-TW" sz="2400" baseline="30000" dirty="0" smtClean="0">
                <a:ea typeface="新細明體" charset="-120"/>
              </a:rPr>
              <a:t>+</a:t>
            </a:r>
            <a:r>
              <a:rPr lang="en-US" altLang="zh-TW" sz="2400" dirty="0" smtClean="0">
                <a:ea typeface="新細明體" charset="-120"/>
              </a:rPr>
              <a:t>,  Z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=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 for Cl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  <a:sym typeface="Symbol"/>
              </a:rPr>
              <a:t>,</a:t>
            </a:r>
            <a:r>
              <a:rPr lang="en-US" altLang="zh-TW" sz="2400" dirty="0" smtClean="0">
                <a:ea typeface="新細明體" charset="-120"/>
              </a:rPr>
              <a:t>    e = 1.60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10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</a:rPr>
              <a:t>19</a:t>
            </a:r>
            <a:r>
              <a:rPr lang="en-US" altLang="zh-TW" sz="2400" dirty="0" smtClean="0">
                <a:ea typeface="新細明體" charset="-120"/>
              </a:rPr>
              <a:t> C,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ε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8.85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10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>12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C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/N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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m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>2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,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/>
            </a:r>
            <a:b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</a:br>
            <a:r>
              <a:rPr lang="en-US" altLang="zh-TW" sz="2400" i="1" dirty="0" smtClean="0">
                <a:ea typeface="新細明體" charset="-120"/>
                <a:cs typeface="Times New Roman" pitchFamily="18" charset="0"/>
              </a:rPr>
              <a:t>a</a:t>
            </a:r>
            <a:r>
              <a:rPr lang="en-US" altLang="zh-TW" sz="2400" baseline="-25000" dirty="0" smtClean="0">
                <a:ea typeface="新細明體" charset="-120"/>
                <a:cs typeface="Times New Roman" pitchFamily="18" charset="0"/>
              </a:rPr>
              <a:t>0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= Sum of Radii of Na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>+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and Cl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ions 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        = 0.095 nm + 0.181 nm = 2.76 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10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  <a:sym typeface="Symbol"/>
              </a:rPr>
              <a:t></a:t>
            </a:r>
            <a:r>
              <a:rPr lang="en-US" altLang="zh-TW" sz="2400" baseline="30000" dirty="0" smtClean="0">
                <a:ea typeface="新細明體" charset="-120"/>
                <a:cs typeface="Times New Roman" pitchFamily="18" charset="0"/>
              </a:rPr>
              <a:t>10</a:t>
            </a:r>
            <a:r>
              <a:rPr lang="en-US" altLang="zh-TW" sz="2400" dirty="0" smtClean="0">
                <a:ea typeface="新細明體" charset="-120"/>
                <a:cs typeface="Times New Roman" pitchFamily="18" charset="0"/>
              </a:rPr>
              <a:t> m.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 sz="2400" dirty="0" smtClean="0">
              <a:solidFill>
                <a:srgbClr val="FF6600"/>
              </a:solidFill>
              <a:ea typeface="新細明體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 sz="2400" dirty="0" smtClean="0">
              <a:solidFill>
                <a:srgbClr val="FF6600"/>
              </a:solidFill>
              <a:ea typeface="新細明體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 sz="2400" dirty="0" smtClean="0">
              <a:solidFill>
                <a:srgbClr val="FF6600"/>
              </a:solidFill>
              <a:ea typeface="新細明體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58971"/>
              </p:ext>
            </p:extLst>
          </p:nvPr>
        </p:nvGraphicFramePr>
        <p:xfrm>
          <a:off x="522288" y="5599113"/>
          <a:ext cx="84550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方程式" r:id="rId3" imgW="5117760" imgH="533160" progId="Equation.3">
                  <p:embed/>
                </p:oleObj>
              </mc:Choice>
              <mc:Fallback>
                <p:oleObj name="方程式" r:id="rId3" imgW="5117760" imgH="53316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5599113"/>
                        <a:ext cx="8455025" cy="8826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 descr="C:\Documents and Settings\Naveen\Desktop\Mcgraw\nac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2098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81400" y="4191000"/>
            <a:ext cx="588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  <a:ea typeface="新細明體" charset="-120"/>
              </a:rPr>
              <a:t>Na</a:t>
            </a:r>
            <a:r>
              <a:rPr lang="en-US" altLang="zh-TW" sz="2000" b="1" baseline="30000">
                <a:solidFill>
                  <a:schemeClr val="bg1"/>
                </a:solidFill>
                <a:ea typeface="新細明體" charset="-120"/>
              </a:rPr>
              <a:t>+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4114800"/>
            <a:ext cx="535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chemeClr val="bg1"/>
                </a:solidFill>
                <a:ea typeface="新細明體" charset="-120"/>
              </a:rPr>
              <a:t>Cl</a:t>
            </a:r>
            <a:r>
              <a:rPr lang="en-US" altLang="zh-TW" sz="2000" b="1" baseline="30000" dirty="0" smtClean="0">
                <a:solidFill>
                  <a:schemeClr val="bg1"/>
                </a:solidFill>
                <a:ea typeface="新細明體" charset="-120"/>
                <a:sym typeface="Symbol"/>
              </a:rPr>
              <a:t></a:t>
            </a:r>
            <a:endParaRPr lang="en-US" altLang="zh-TW" sz="2000" b="1" baseline="300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886200" y="4572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953000" y="44958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886200" y="5257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572000" y="5257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191000" y="5029200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i="1" dirty="0">
                <a:solidFill>
                  <a:srgbClr val="FF6600"/>
                </a:solidFill>
                <a:ea typeface="新細明體" charset="-120"/>
              </a:rPr>
              <a:t>a</a:t>
            </a:r>
            <a:r>
              <a:rPr lang="en-US" altLang="zh-TW" sz="2000" b="1" baseline="-25000" dirty="0">
                <a:solidFill>
                  <a:srgbClr val="FF6600"/>
                </a:solidFill>
                <a:ea typeface="新細明體" charset="-120"/>
              </a:rPr>
              <a:t>0</a:t>
            </a:r>
          </a:p>
        </p:txBody>
      </p:sp>
      <p:sp>
        <p:nvSpPr>
          <p:cNvPr id="6158" name="Slide Number Placeholder 1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BFE43F-A283-415C-AF7E-5CB15338DD44}" type="slidenum">
              <a:rPr lang="en-US" altLang="zh-TW" sz="1800"/>
              <a:pPr eaLnBrk="1" hangingPunct="1"/>
              <a:t>40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Interionic Energies for Ion Pairs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36104"/>
            <a:ext cx="7772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Net potential energy for a pair of oppositely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charged ions = </a:t>
            </a:r>
            <a:br>
              <a:rPr lang="en-US" altLang="zh-TW" sz="2400" dirty="0" smtClean="0">
                <a:ea typeface="新細明體" charset="-120"/>
              </a:rPr>
            </a:b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TW" sz="2400" baseline="-25000" dirty="0" err="1" smtClean="0">
                <a:solidFill>
                  <a:srgbClr val="0000FF"/>
                </a:solidFill>
                <a:ea typeface="新細明體" charset="-120"/>
              </a:rPr>
              <a:t>net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 is minimum </a:t>
            </a:r>
            <a:r>
              <a:rPr lang="en-US" altLang="zh-TW" sz="2400" dirty="0" smtClean="0">
                <a:ea typeface="新細明體" charset="-120"/>
              </a:rPr>
              <a:t>when ions are at equilibrium separation distance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0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4360912" y="3075533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4360912" y="3380333"/>
            <a:ext cx="121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5580112" y="3075533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6217691" y="3128962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6211416" y="3357562"/>
            <a:ext cx="30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V="1">
            <a:off x="6522491" y="3128962"/>
            <a:ext cx="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4340845" y="3356992"/>
            <a:ext cx="1311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charset="-120"/>
              </a:rPr>
              <a:t>Attraction</a:t>
            </a:r>
          </a:p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charset="-120"/>
              </a:rPr>
              <a:t>Energy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5868144" y="3369186"/>
            <a:ext cx="13192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0000FF"/>
                </a:solidFill>
                <a:ea typeface="新細明體" charset="-120"/>
              </a:rPr>
              <a:t>Repulsion</a:t>
            </a:r>
          </a:p>
          <a:p>
            <a:pPr algn="ctr" eaLnBrk="1" hangingPunct="1"/>
            <a:r>
              <a:rPr lang="en-US" altLang="zh-TW" sz="2000" b="1" dirty="0">
                <a:solidFill>
                  <a:srgbClr val="0000FF"/>
                </a:solidFill>
                <a:ea typeface="新細明體" charset="-120"/>
              </a:rPr>
              <a:t>Energy</a:t>
            </a:r>
          </a:p>
        </p:txBody>
      </p:sp>
      <p:sp>
        <p:nvSpPr>
          <p:cNvPr id="7181" name="AutoShape 17"/>
          <p:cNvSpPr>
            <a:spLocks noChangeArrowheads="1"/>
          </p:cNvSpPr>
          <p:nvPr/>
        </p:nvSpPr>
        <p:spPr bwMode="auto">
          <a:xfrm>
            <a:off x="4798045" y="4042792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7182" name="AutoShape 18"/>
          <p:cNvSpPr>
            <a:spLocks noChangeArrowheads="1"/>
          </p:cNvSpPr>
          <p:nvPr/>
        </p:nvSpPr>
        <p:spPr bwMode="auto">
          <a:xfrm>
            <a:off x="6249145" y="4046551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4417045" y="4652392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charset="-120"/>
              </a:rPr>
              <a:t>Energy</a:t>
            </a:r>
          </a:p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charset="-120"/>
              </a:rPr>
              <a:t>Released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5944345" y="4656151"/>
            <a:ext cx="1243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0000FF"/>
                </a:solidFill>
                <a:ea typeface="新細明體" charset="-120"/>
              </a:rPr>
              <a:t>Energy</a:t>
            </a:r>
          </a:p>
          <a:p>
            <a:pPr algn="ctr" eaLnBrk="1" hangingPunct="1"/>
            <a:r>
              <a:rPr lang="en-US" altLang="zh-TW" sz="2000" b="1" dirty="0">
                <a:solidFill>
                  <a:srgbClr val="0000FF"/>
                </a:solidFill>
                <a:ea typeface="新細明體" charset="-120"/>
              </a:rPr>
              <a:t>Absorbed</a:t>
            </a:r>
          </a:p>
        </p:txBody>
      </p:sp>
      <p:sp>
        <p:nvSpPr>
          <p:cNvPr id="7186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21ACC0-64A3-4B72-A830-1C283D802D12}" type="slidenum">
              <a:rPr lang="en-US" altLang="zh-TW" sz="1800"/>
              <a:pPr eaLnBrk="1" hangingPunct="1"/>
              <a:t>41</a:t>
            </a:fld>
            <a:endParaRPr lang="en-US" altLang="zh-TW" sz="180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068087"/>
              </p:ext>
            </p:extLst>
          </p:nvPr>
        </p:nvGraphicFramePr>
        <p:xfrm>
          <a:off x="3125788" y="1681163"/>
          <a:ext cx="35544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方程式" r:id="rId3" imgW="1180800" imgH="469800" progId="Equation.3">
                  <p:embed/>
                </p:oleObj>
              </mc:Choice>
              <mc:Fallback>
                <p:oleObj name="方程式" r:id="rId3" imgW="1180800" imgH="469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788" y="1681163"/>
                        <a:ext cx="3554412" cy="1412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Ion Arrangements in Ionic Solids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Ionic bonds are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Non Directional</a:t>
            </a:r>
            <a:r>
              <a:rPr lang="en-US" altLang="zh-TW" sz="2400" b="1" i="1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Geometric arrangements are present in solids to maintain electric neutrality.</a:t>
            </a:r>
          </a:p>
          <a:p>
            <a:pPr marL="620713" lvl="2" indent="-344488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Example: in </a:t>
            </a:r>
            <a:r>
              <a:rPr lang="en-US" altLang="zh-TW" sz="2000" dirty="0" err="1" smtClean="0">
                <a:ea typeface="新細明體" charset="-120"/>
              </a:rPr>
              <a:t>NaCl</a:t>
            </a:r>
            <a:r>
              <a:rPr lang="en-US" altLang="zh-TW" sz="2000" dirty="0" smtClean="0">
                <a:ea typeface="新細明體" charset="-120"/>
              </a:rPr>
              <a:t>, six Cl</a:t>
            </a:r>
            <a:r>
              <a:rPr lang="en-US" altLang="zh-TW" sz="20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000" dirty="0" smtClean="0">
                <a:ea typeface="新細明體" charset="-120"/>
              </a:rPr>
              <a:t> ions pack around central Na</a:t>
            </a:r>
            <a:r>
              <a:rPr lang="en-US" altLang="zh-TW" sz="2000" baseline="30000" dirty="0" smtClean="0">
                <a:ea typeface="新細明體" charset="-120"/>
              </a:rPr>
              <a:t>+</a:t>
            </a:r>
            <a:r>
              <a:rPr lang="en-US" altLang="zh-TW" sz="2000" dirty="0" smtClean="0">
                <a:ea typeface="新細明體" charset="-120"/>
              </a:rPr>
              <a:t> Ions.</a:t>
            </a:r>
          </a:p>
          <a:p>
            <a:pPr lvl="2">
              <a:buFont typeface="Wingdings" pitchFamily="2" charset="2"/>
              <a:buNone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 lvl="2">
              <a:buFont typeface="Wingdings" pitchFamily="2" charset="2"/>
              <a:buChar char="Ø"/>
            </a:pPr>
            <a:endParaRPr lang="en-US" altLang="zh-TW" sz="18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As the ratio of </a:t>
            </a:r>
            <a:r>
              <a:rPr lang="en-US" altLang="zh-TW" sz="2400" dirty="0" err="1" smtClean="0">
                <a:ea typeface="新細明體" charset="-120"/>
              </a:rPr>
              <a:t>cation</a:t>
            </a:r>
            <a:r>
              <a:rPr lang="en-US" altLang="zh-TW" sz="2400" dirty="0" smtClean="0">
                <a:ea typeface="新細明體" charset="-120"/>
              </a:rPr>
              <a:t> to anion radius decreases, fewer anion surround central </a:t>
            </a:r>
            <a:r>
              <a:rPr lang="en-US" altLang="zh-TW" sz="2400" dirty="0" err="1" smtClean="0">
                <a:ea typeface="新細明體" charset="-120"/>
              </a:rPr>
              <a:t>cation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096000" y="3021013"/>
            <a:ext cx="1585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dirty="0">
                <a:ea typeface="新細明體" charset="-120"/>
              </a:rPr>
              <a:t>Ionic packing</a:t>
            </a:r>
          </a:p>
          <a:p>
            <a:pPr algn="ctr" eaLnBrk="1" hangingPunct="1"/>
            <a:r>
              <a:rPr lang="en-US" altLang="zh-TW" sz="2000" dirty="0">
                <a:ea typeface="新細明體" charset="-120"/>
              </a:rPr>
              <a:t>In </a:t>
            </a:r>
            <a:r>
              <a:rPr lang="en-US" altLang="zh-TW" sz="2000" dirty="0" err="1">
                <a:ea typeface="新細明體" charset="-120"/>
              </a:rPr>
              <a:t>NaCl</a:t>
            </a:r>
            <a:r>
              <a:rPr lang="en-US" altLang="zh-TW" sz="2000" dirty="0">
                <a:ea typeface="新細明體" charset="-120"/>
              </a:rPr>
              <a:t> </a:t>
            </a:r>
          </a:p>
          <a:p>
            <a:pPr algn="ctr" eaLnBrk="1" hangingPunct="1"/>
            <a:r>
              <a:rPr lang="en-US" altLang="zh-TW" sz="2000" dirty="0">
                <a:ea typeface="新細明體" charset="-120"/>
              </a:rPr>
              <a:t>and </a:t>
            </a:r>
            <a:r>
              <a:rPr lang="en-US" altLang="zh-TW" sz="2000" dirty="0" err="1">
                <a:ea typeface="新細明體" charset="-120"/>
              </a:rPr>
              <a:t>CsCl</a:t>
            </a:r>
            <a:endParaRPr lang="en-US" altLang="zh-TW" sz="2000" dirty="0">
              <a:ea typeface="新細明體" charset="-120"/>
            </a:endParaRPr>
          </a:p>
        </p:txBody>
      </p:sp>
      <p:pic>
        <p:nvPicPr>
          <p:cNvPr id="44040" name="Picture 9" descr="smi53586_02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86063"/>
            <a:ext cx="4313634" cy="2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99592" y="5010557"/>
            <a:ext cx="258275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 dirty="0" err="1" smtClean="0">
                <a:ea typeface="新細明體" charset="-120"/>
              </a:rPr>
              <a:t>CsCl</a:t>
            </a:r>
            <a:r>
              <a:rPr lang="en-US" altLang="zh-TW" sz="1800" b="1" dirty="0" smtClean="0">
                <a:ea typeface="新細明體" charset="-120"/>
              </a:rPr>
              <a:t>, 0.169 vs. 0.181 nm</a:t>
            </a:r>
            <a:endParaRPr lang="en-US" altLang="zh-TW" sz="1800" b="1" dirty="0">
              <a:ea typeface="新細明體" charset="-12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491880" y="5013176"/>
            <a:ext cx="260840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1800" b="1" dirty="0" err="1" smtClean="0">
                <a:ea typeface="新細明體" charset="-120"/>
              </a:rPr>
              <a:t>NaCl</a:t>
            </a:r>
            <a:r>
              <a:rPr lang="en-US" altLang="zh-TW" sz="1800" b="1" dirty="0" smtClean="0">
                <a:ea typeface="新細明體" charset="-120"/>
              </a:rPr>
              <a:t>, 0.095 vs. 0.181 nm</a:t>
            </a:r>
            <a:endParaRPr lang="en-US" altLang="zh-TW" sz="1800" b="1" dirty="0">
              <a:ea typeface="新細明體" charset="-12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6248400" y="4114800"/>
            <a:ext cx="1366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dirty="0">
                <a:ea typeface="新細明體" charset="-120"/>
              </a:rPr>
              <a:t>Figure 2.18</a:t>
            </a:r>
          </a:p>
        </p:txBody>
      </p:sp>
      <p:sp>
        <p:nvSpPr>
          <p:cNvPr id="44042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800009-B327-4CE7-8F74-F0AE9D97AF20}" type="slidenum">
              <a:rPr lang="en-US" altLang="zh-TW" sz="1800"/>
              <a:pPr eaLnBrk="1" hangingPunct="1"/>
              <a:t>42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Bonding Energies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066800"/>
            <a:ext cx="8136904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Lattice energies and melting points of </a:t>
            </a:r>
            <a:r>
              <a:rPr lang="en-US" altLang="zh-TW" sz="2800" dirty="0" err="1" smtClean="0">
                <a:ea typeface="新細明體" charset="-120"/>
              </a:rPr>
              <a:t>ionically</a:t>
            </a:r>
            <a:r>
              <a:rPr lang="en-US" altLang="zh-TW" sz="2800" dirty="0" smtClean="0">
                <a:ea typeface="新細明體" charset="-120"/>
              </a:rPr>
              <a:t> bonded solids are 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high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Lattice energy decreases when size of ion increases</a:t>
            </a:r>
            <a:r>
              <a:rPr lang="en-US" altLang="zh-TW" sz="28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ea typeface="新細明體" charset="-120"/>
              </a:rPr>
              <a:t>Multiple bonding electrons increase lattice energy.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marL="723900" lvl="2" indent="-447675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Example:</a:t>
            </a: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</a:t>
            </a:r>
            <a:r>
              <a:rPr lang="en-US" altLang="zh-TW" dirty="0" err="1" smtClean="0">
                <a:ea typeface="新細明體" charset="-120"/>
              </a:rPr>
              <a:t>NaCl</a:t>
            </a:r>
            <a:r>
              <a:rPr lang="en-US" altLang="zh-TW" dirty="0" smtClean="0">
                <a:ea typeface="新細明體" charset="-120"/>
              </a:rPr>
              <a:t> 	Lattice energy =  766 kJ/</a:t>
            </a:r>
            <a:r>
              <a:rPr lang="en-US" altLang="zh-TW" dirty="0" err="1" smtClean="0">
                <a:ea typeface="新細明體" charset="-120"/>
              </a:rPr>
              <a:t>mol</a:t>
            </a:r>
            <a:endParaRPr lang="en-US" altLang="zh-TW" dirty="0" smtClean="0">
              <a:ea typeface="新細明體" charset="-120"/>
            </a:endParaRP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 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         	Melting point = 801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</a:t>
            </a:r>
            <a:r>
              <a:rPr lang="en-US" altLang="zh-TW" dirty="0" err="1" smtClean="0">
                <a:ea typeface="新細明體" charset="-120"/>
              </a:rPr>
              <a:t>CsCl</a:t>
            </a:r>
            <a:r>
              <a:rPr lang="en-US" altLang="zh-TW" dirty="0" smtClean="0">
                <a:ea typeface="新細明體" charset="-120"/>
              </a:rPr>
              <a:t> 	Lattice energy = 649 kJ/</a:t>
            </a:r>
            <a:r>
              <a:rPr lang="en-US" altLang="zh-TW" dirty="0" err="1" smtClean="0">
                <a:ea typeface="新細明體" charset="-120"/>
              </a:rPr>
              <a:t>mol</a:t>
            </a:r>
            <a:endParaRPr lang="en-US" altLang="zh-TW" dirty="0" smtClean="0">
              <a:ea typeface="新細明體" charset="-120"/>
            </a:endParaRP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         	Melting Point = 646</a:t>
            </a:r>
            <a:r>
              <a:rPr lang="en-US" altLang="zh-TW" dirty="0">
                <a:ea typeface="新細明體" charset="-120"/>
                <a:sym typeface="Symbol"/>
              </a:rPr>
              <a:t>  </a:t>
            </a:r>
            <a:r>
              <a:rPr lang="en-US" altLang="zh-TW" dirty="0" smtClean="0">
                <a:ea typeface="新細明體" charset="-120"/>
              </a:rPr>
              <a:t>C</a:t>
            </a: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</a:t>
            </a:r>
            <a:r>
              <a:rPr lang="en-US" altLang="zh-TW" dirty="0" err="1" smtClean="0">
                <a:ea typeface="新細明體" charset="-120"/>
              </a:rPr>
              <a:t>BaO</a:t>
            </a:r>
            <a:r>
              <a:rPr lang="en-US" altLang="zh-TW" dirty="0" smtClean="0">
                <a:ea typeface="新細明體" charset="-120"/>
              </a:rPr>
              <a:t> 	Lattice energy =   3127 kJ/</a:t>
            </a:r>
            <a:r>
              <a:rPr lang="en-US" altLang="zh-TW" dirty="0" err="1" smtClean="0">
                <a:ea typeface="新細明體" charset="-120"/>
              </a:rPr>
              <a:t>mol</a:t>
            </a:r>
            <a:endParaRPr lang="en-US" altLang="zh-TW" dirty="0" smtClean="0">
              <a:ea typeface="新細明體" charset="-120"/>
            </a:endParaRPr>
          </a:p>
          <a:p>
            <a:pPr marL="723900" lvl="2" indent="-447675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>
                <a:ea typeface="新細明體" charset="-120"/>
              </a:rPr>
              <a:t>                	Melting point  = 1923</a:t>
            </a:r>
            <a:r>
              <a:rPr lang="en-US" altLang="zh-TW" dirty="0">
                <a:ea typeface="新細明體" charset="-120"/>
                <a:sym typeface="Symbol"/>
              </a:rPr>
              <a:t> </a:t>
            </a:r>
            <a:r>
              <a:rPr lang="en-US" altLang="zh-TW" dirty="0" smtClean="0">
                <a:ea typeface="新細明體" charset="-120"/>
                <a:sym typeface="Symbol"/>
              </a:rPr>
              <a:t></a:t>
            </a:r>
            <a:r>
              <a:rPr lang="en-US" altLang="zh-TW" dirty="0" smtClean="0">
                <a:ea typeface="新細明體" charset="-120"/>
              </a:rPr>
              <a:t>C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47FEC9-DA23-4C1B-B1A3-9C759A5C121F}" type="slidenum">
              <a:rPr lang="en-US" altLang="zh-TW" sz="1800"/>
              <a:pPr eaLnBrk="1" hangingPunct="1"/>
              <a:t>43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Bonding Energy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291138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Consider production of </a:t>
            </a:r>
            <a:r>
              <a:rPr lang="en-US" altLang="zh-TW" sz="2400" dirty="0" err="1" smtClean="0">
                <a:ea typeface="新細明體" charset="-120"/>
              </a:rPr>
              <a:t>LiF</a:t>
            </a:r>
            <a:r>
              <a:rPr lang="en-US" altLang="zh-TW" sz="2400" dirty="0" smtClean="0">
                <a:ea typeface="新細明體" charset="-120"/>
              </a:rPr>
              <a:t>: result in the release of about 617 kJ/mole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heat of formation</a:t>
            </a:r>
            <a:r>
              <a:rPr lang="en-US" altLang="zh-TW" sz="2400" dirty="0" smtClean="0">
                <a:ea typeface="新細明體" charset="-120"/>
              </a:rPr>
              <a:t>). </a:t>
            </a:r>
          </a:p>
          <a:p>
            <a:r>
              <a:rPr lang="en-US" altLang="zh-TW" sz="2400" b="1" dirty="0" smtClean="0">
                <a:ea typeface="新細明體" charset="-120"/>
              </a:rPr>
              <a:t>Step 1. </a:t>
            </a:r>
            <a:r>
              <a:rPr lang="en-US" altLang="zh-TW" sz="2400" dirty="0" smtClean="0">
                <a:ea typeface="新細明體" charset="-120"/>
              </a:rPr>
              <a:t>Converting solid Li to gaseous Li (1s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2s</a:t>
            </a:r>
            <a:r>
              <a:rPr lang="en-US" altLang="zh-TW" sz="2400" baseline="30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): 161 kJ/mole of energy.	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Li</a:t>
            </a:r>
            <a:r>
              <a:rPr lang="en-US" altLang="zh-TW" sz="2400" baseline="-25000" dirty="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Li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endParaRPr lang="en-CA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ea typeface="新細明體" charset="-120"/>
              </a:rPr>
              <a:t>Step 2</a:t>
            </a:r>
            <a:r>
              <a:rPr lang="en-US" altLang="zh-TW" sz="2400" dirty="0" smtClean="0">
                <a:ea typeface="新細明體" charset="-120"/>
              </a:rPr>
              <a:t>. Converting the F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molecule to F atoms: 79.5 kJ/mol.       		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endParaRPr lang="en-US" altLang="zh-TW" sz="2400" baseline="-25000" dirty="0" smtClean="0">
              <a:solidFill>
                <a:srgbClr val="FF0000"/>
              </a:solidFill>
              <a:ea typeface="新細明體" charset="-120"/>
            </a:endParaRPr>
          </a:p>
          <a:p>
            <a:r>
              <a:rPr lang="en-US" altLang="zh-TW" sz="2400" b="1" dirty="0" smtClean="0">
                <a:ea typeface="新細明體" charset="-120"/>
              </a:rPr>
              <a:t>Step 3. </a:t>
            </a:r>
            <a:r>
              <a:rPr lang="en-US" altLang="zh-TW" sz="2400" dirty="0" smtClean="0">
                <a:ea typeface="新細明體" charset="-120"/>
              </a:rPr>
              <a:t>Removing the 2s</a:t>
            </a:r>
            <a:r>
              <a:rPr lang="en-US" altLang="zh-TW" sz="2400" baseline="30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 electron of Li to form a cation, Li</a:t>
            </a:r>
            <a:r>
              <a:rPr lang="en-US" altLang="zh-TW" sz="2400" baseline="30000" dirty="0" smtClean="0">
                <a:ea typeface="新細明體" charset="-120"/>
              </a:rPr>
              <a:t>+</a:t>
            </a:r>
            <a:r>
              <a:rPr lang="en-US" altLang="zh-TW" sz="2400" dirty="0" smtClean="0">
                <a:ea typeface="新細明體" charset="-120"/>
              </a:rPr>
              <a:t>: 520 kJ/mole.  	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Li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Li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baseline="30000" dirty="0" smtClean="0">
                <a:solidFill>
                  <a:srgbClr val="FF0000"/>
                </a:solidFill>
                <a:ea typeface="新細明體" charset="-120"/>
              </a:rPr>
              <a:t>+</a:t>
            </a:r>
            <a:endParaRPr lang="en-CA" altLang="zh-TW" sz="2400" dirty="0" smtClean="0"/>
          </a:p>
          <a:p>
            <a:r>
              <a:rPr lang="en-US" altLang="zh-TW" sz="2400" b="1" dirty="0" smtClean="0">
                <a:ea typeface="新細明體" charset="-120"/>
              </a:rPr>
              <a:t>Step 4. </a:t>
            </a:r>
            <a:r>
              <a:rPr lang="en-US" altLang="zh-TW" sz="2400" dirty="0" smtClean="0">
                <a:ea typeface="新細明體" charset="-120"/>
              </a:rPr>
              <a:t>Transferring or adding an electron to the F atom to form an anion, F</a:t>
            </a:r>
            <a:r>
              <a:rPr lang="en-US" altLang="zh-TW" sz="2400" baseline="300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328 kJ/mol. 	</a:t>
            </a:r>
            <a:r>
              <a:rPr lang="en-US" altLang="zh-TW" sz="2400" dirty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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baseline="30000" dirty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</a:t>
            </a:r>
            <a:endParaRPr lang="en-CA" altLang="zh-TW" sz="2400" dirty="0" smtClean="0"/>
          </a:p>
          <a:p>
            <a:r>
              <a:rPr lang="en-US" altLang="zh-TW" sz="2400" b="1" dirty="0" smtClean="0">
                <a:ea typeface="新細明體" charset="-120"/>
              </a:rPr>
              <a:t>Step 5. </a:t>
            </a:r>
            <a:r>
              <a:rPr lang="en-US" altLang="zh-TW" sz="2400" dirty="0" smtClean="0">
                <a:ea typeface="新細明體" charset="-120"/>
              </a:rPr>
              <a:t>Formation of an ionic solid from gaseous ions: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lattice energy</a:t>
            </a:r>
            <a:r>
              <a:rPr lang="en-US" altLang="zh-TW" sz="2400" b="1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ea typeface="新細明體" charset="-120"/>
              </a:rPr>
              <a:t>unknown. 	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Li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baseline="30000" dirty="0" smtClean="0">
                <a:solidFill>
                  <a:srgbClr val="FF0000"/>
                </a:solidFill>
                <a:ea typeface="新細明體" charset="-120"/>
              </a:rPr>
              <a:t>+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+ </a:t>
            </a:r>
            <a:r>
              <a:rPr lang="en-US" altLang="zh-TW" sz="2400" dirty="0" err="1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charset="-120"/>
              </a:rPr>
              <a:t>g</a:t>
            </a:r>
            <a:r>
              <a:rPr lang="en-US" altLang="zh-TW" sz="2400" baseline="300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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 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  <a:sym typeface="Symbol" panose="05050102010706020507" pitchFamily="18" charset="2"/>
              </a:rPr>
              <a:t>Li</a:t>
            </a:r>
            <a:r>
              <a:rPr lang="en-US" altLang="zh-TW" sz="2400" dirty="0" err="1" smtClean="0">
                <a:solidFill>
                  <a:srgbClr val="FF0000"/>
                </a:solidFill>
                <a:ea typeface="新細明體" charset="-120"/>
              </a:rPr>
              <a:t>F</a:t>
            </a:r>
            <a:r>
              <a:rPr lang="en-US" altLang="zh-TW" sz="2400" baseline="-25000" dirty="0" err="1" smtClean="0">
                <a:solidFill>
                  <a:srgbClr val="FF0000"/>
                </a:solidFill>
                <a:ea typeface="新細明體" charset="-120"/>
              </a:rPr>
              <a:t>s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Unknown </a:t>
            </a:r>
            <a:r>
              <a:rPr lang="en-US" altLang="zh-TW" sz="2400" dirty="0">
                <a:ea typeface="新細明體" charset="-120"/>
              </a:rPr>
              <a:t>=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617 kJ – [161 kJ + 79.5 kJ + 520 kJ – 328 kJ] =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1050 kJ (Hess Law)</a:t>
            </a:r>
            <a:endParaRPr lang="en-CA" altLang="zh-TW" sz="2400" dirty="0" smtClean="0"/>
          </a:p>
          <a:p>
            <a:pPr>
              <a:buFontTx/>
              <a:buNone/>
            </a:pPr>
            <a:endParaRPr lang="en-CA" altLang="zh-TW" sz="2400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6ED794-FFED-459E-A229-3DB4B09E4DF5}" type="slidenum">
              <a:rPr lang="en-US" altLang="zh-TW" sz="1800"/>
              <a:pPr eaLnBrk="1" hangingPunct="1"/>
              <a:t>44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762000"/>
          </a:xfrm>
          <a:ln/>
        </p:spPr>
        <p:txBody>
          <a:bodyPr/>
          <a:lstStyle/>
          <a:p>
            <a:r>
              <a:rPr lang="en-CA" altLang="zh-TW" sz="3600" b="1" dirty="0" smtClean="0"/>
              <a:t>Lattice Energy, Material Properties</a:t>
            </a:r>
          </a:p>
        </p:txBody>
      </p:sp>
      <p:sp>
        <p:nvSpPr>
          <p:cNvPr id="78851" name="Content Placeholder 8"/>
          <p:cNvSpPr>
            <a:spLocks noGrp="1"/>
          </p:cNvSpPr>
          <p:nvPr>
            <p:ph idx="4294967295"/>
          </p:nvPr>
        </p:nvSpPr>
        <p:spPr>
          <a:xfrm>
            <a:off x="685800" y="785794"/>
            <a:ext cx="7772400" cy="5029200"/>
          </a:xfrm>
        </p:spPr>
        <p:txBody>
          <a:bodyPr/>
          <a:lstStyle/>
          <a:p>
            <a:r>
              <a:rPr lang="en-CA" altLang="zh-TW" sz="2400" dirty="0" smtClean="0"/>
              <a:t>Ionic solids are hard, rigid and strong and brittle. </a:t>
            </a:r>
          </a:p>
          <a:p>
            <a:r>
              <a:rPr lang="en-CA" altLang="zh-TW" sz="2400" dirty="0" smtClean="0">
                <a:solidFill>
                  <a:srgbClr val="0000FF"/>
                </a:solidFill>
              </a:rPr>
              <a:t>Excellent insulators</a:t>
            </a:r>
            <a:r>
              <a:rPr lang="en-CA" altLang="zh-TW" sz="2400" dirty="0" smtClean="0"/>
              <a:t>.</a:t>
            </a: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4807947"/>
            <a:ext cx="7215211" cy="19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Slide Number Placeholder 13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ED82317-B90F-45CF-B98E-FD97EBAC6DC4}" type="slidenum">
              <a:rPr lang="en-US" altLang="zh-TW" sz="1800" b="1">
                <a:ea typeface="新細明體" charset="-120"/>
              </a:rPr>
              <a:pPr algn="r" eaLnBrk="1" hangingPunct="1"/>
              <a:t>45</a:t>
            </a:fld>
            <a:endParaRPr lang="en-US" altLang="zh-TW" sz="1800" b="1">
              <a:ea typeface="新細明體" charset="-120"/>
            </a:endParaRP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5" y="1214422"/>
            <a:ext cx="5441482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Covalent Bonding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In covalent bonding, outer s and p electrons are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shared between two atoms</a:t>
            </a:r>
            <a:r>
              <a:rPr lang="en-US" altLang="zh-TW" sz="2400" dirty="0" smtClean="0">
                <a:ea typeface="新細明體" charset="-120"/>
              </a:rPr>
              <a:t> to obtain noble gas configuration.</a:t>
            </a:r>
          </a:p>
          <a:p>
            <a:r>
              <a:rPr lang="en-US" altLang="zh-TW" sz="2400" dirty="0" smtClean="0">
                <a:ea typeface="新細明體" charset="-120"/>
              </a:rPr>
              <a:t>Takes place between elements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with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small differences </a:t>
            </a:r>
            <a:b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sz="2400" i="1" dirty="0" err="1" smtClean="0">
                <a:solidFill>
                  <a:srgbClr val="0000FF"/>
                </a:solidFill>
                <a:ea typeface="新細明體" charset="-120"/>
              </a:rPr>
              <a:t>electronegativity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and close by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in periodic table. </a:t>
            </a:r>
          </a:p>
          <a:p>
            <a:r>
              <a:rPr lang="en-US" altLang="zh-TW" sz="2400" dirty="0" smtClean="0">
                <a:ea typeface="新細明體" charset="-120"/>
              </a:rPr>
              <a:t>In hydrogen, a bond is formed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between 2 atoms by sharing 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their 1s</a:t>
            </a:r>
            <a:r>
              <a:rPr lang="en-US" altLang="zh-TW" sz="2400" baseline="30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 electrons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  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508125" y="5200650"/>
            <a:ext cx="165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 dirty="0">
                <a:solidFill>
                  <a:srgbClr val="0000FF"/>
                </a:solidFill>
                <a:ea typeface="新細明體" charset="-120"/>
              </a:rPr>
              <a:t>H</a:t>
            </a:r>
            <a:r>
              <a:rPr lang="en-US" altLang="zh-TW" sz="3200" b="1" dirty="0">
                <a:ea typeface="新細明體" charset="-120"/>
              </a:rPr>
              <a:t>    +  </a:t>
            </a:r>
            <a:r>
              <a:rPr lang="en-US" altLang="zh-TW" sz="3200" b="1" dirty="0">
                <a:solidFill>
                  <a:srgbClr val="0000FF"/>
                </a:solidFill>
                <a:ea typeface="新細明體" charset="-120"/>
              </a:rPr>
              <a:t>H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114800" y="5486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2000" b="1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038600" y="5181600"/>
            <a:ext cx="112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 dirty="0">
                <a:solidFill>
                  <a:srgbClr val="0000FF"/>
                </a:solidFill>
                <a:ea typeface="新細明體" charset="-120"/>
              </a:rPr>
              <a:t>H</a:t>
            </a:r>
            <a:r>
              <a:rPr lang="en-US" altLang="zh-TW" sz="3200" b="1" dirty="0">
                <a:ea typeface="新細明體" charset="-120"/>
              </a:rPr>
              <a:t>   </a:t>
            </a:r>
            <a:r>
              <a:rPr lang="en-US" altLang="zh-TW" sz="3200" b="1" dirty="0" err="1">
                <a:solidFill>
                  <a:srgbClr val="0000FF"/>
                </a:solidFill>
                <a:ea typeface="新細明體" charset="-120"/>
              </a:rPr>
              <a:t>H</a:t>
            </a:r>
            <a:endParaRPr lang="en-US" altLang="zh-TW" sz="3200" b="1" dirty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1981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048000" y="5410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4958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495800" y="5486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276600" y="5334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zh-TW" altLang="zh-TW" sz="2000" b="1">
              <a:solidFill>
                <a:srgbClr val="FFCC00"/>
              </a:solidFill>
            </a:endParaRP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2133600" y="56388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2819400" y="5638800"/>
            <a:ext cx="304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057400" y="5943600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1800" b="1">
                <a:ea typeface="新細明體" charset="-120"/>
              </a:rPr>
              <a:t>1s</a:t>
            </a:r>
            <a:r>
              <a:rPr lang="en-US" altLang="zh-TW" sz="1800" b="1" baseline="30000">
                <a:ea typeface="新細明體" charset="-120"/>
              </a:rPr>
              <a:t>1</a:t>
            </a:r>
          </a:p>
          <a:p>
            <a:pPr algn="ctr" eaLnBrk="1" hangingPunct="1"/>
            <a:r>
              <a:rPr lang="en-US" altLang="zh-TW" sz="1800" b="1">
                <a:ea typeface="新細明體" charset="-120"/>
              </a:rPr>
              <a:t>Electrons</a:t>
            </a:r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4419600" y="5181600"/>
            <a:ext cx="304800" cy="533400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zh-TW" altLang="zh-TW" sz="2000" b="1">
              <a:solidFill>
                <a:srgbClr val="FFCC00"/>
              </a:solidFill>
            </a:endParaRP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V="1">
            <a:off x="4648200" y="50292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572000" y="4572000"/>
            <a:ext cx="102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1800" b="1">
                <a:ea typeface="新細明體" charset="-120"/>
              </a:rPr>
              <a:t>Electron</a:t>
            </a:r>
          </a:p>
          <a:p>
            <a:pPr algn="ctr" eaLnBrk="1" hangingPunct="1"/>
            <a:r>
              <a:rPr lang="en-US" altLang="zh-TW" sz="1800" b="1">
                <a:ea typeface="新細明體" charset="-120"/>
              </a:rPr>
              <a:t>Pair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4114800" y="5638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4114800" y="5867400"/>
            <a:ext cx="99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5105400" y="5638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4648200" y="58674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4114800" y="5943600"/>
            <a:ext cx="116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1800" b="1">
                <a:ea typeface="新細明體" charset="-120"/>
              </a:rPr>
              <a:t>Hydrogen</a:t>
            </a:r>
          </a:p>
          <a:p>
            <a:pPr algn="ctr" eaLnBrk="1" hangingPunct="1"/>
            <a:r>
              <a:rPr lang="en-US" altLang="zh-TW" sz="1800" b="1">
                <a:ea typeface="新細明體" charset="-120"/>
              </a:rPr>
              <a:t>Molecule</a:t>
            </a:r>
          </a:p>
        </p:txBody>
      </p:sp>
      <p:pic>
        <p:nvPicPr>
          <p:cNvPr id="48151" name="Picture 23" descr="C:\Documents and Settings\Naveen\Desktop\Mcgraw\covalent-hy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62484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  <a:ea typeface="新細明體" charset="-120"/>
              </a:rPr>
              <a:t>H</a:t>
            </a:r>
          </a:p>
        </p:txBody>
      </p: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7620000" y="51816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  <a:ea typeface="新細明體" charset="-120"/>
              </a:rPr>
              <a:t>H</a:t>
            </a:r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H="1" flipV="1">
            <a:off x="6934200" y="3200400"/>
            <a:ext cx="1524000" cy="1295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155" name="Text Box 27"/>
          <p:cNvSpPr txBox="1">
            <a:spLocks noChangeArrowheads="1"/>
          </p:cNvSpPr>
          <p:nvPr/>
        </p:nvSpPr>
        <p:spPr bwMode="auto">
          <a:xfrm>
            <a:off x="6089650" y="4495800"/>
            <a:ext cx="305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1800" b="1">
                <a:ea typeface="新細明體" charset="-120"/>
              </a:rPr>
              <a:t>Overlapping Electron Clouds</a:t>
            </a:r>
          </a:p>
        </p:txBody>
      </p:sp>
      <p:sp>
        <p:nvSpPr>
          <p:cNvPr id="48157" name="Slide Number Placeholder 2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3C313-7D13-4C4B-8D42-74B023619056}" type="slidenum">
              <a:rPr lang="en-US" altLang="zh-TW" sz="1800"/>
              <a:pPr eaLnBrk="1" hangingPunct="1"/>
              <a:t>46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47</a:t>
            </a:fld>
            <a:endParaRPr lang="en-US" altLang="zh-TW"/>
          </a:p>
        </p:txBody>
      </p:sp>
      <p:pic>
        <p:nvPicPr>
          <p:cNvPr id="3" name="圖片 2" descr="has52929_f0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18852"/>
            <a:ext cx="8361516" cy="528641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71472" y="5766355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0463" indent="-1160463"/>
            <a:r>
              <a:rPr lang="en-US" altLang="zh-TW" b="1" dirty="0" smtClean="0">
                <a:solidFill>
                  <a:srgbClr val="0000FF"/>
                </a:solidFill>
              </a:rPr>
              <a:t>Fig. 2.20</a:t>
            </a:r>
            <a:r>
              <a:rPr lang="en-US" altLang="zh-TW" dirty="0" smtClean="0"/>
              <a:t>	  (a) The potential energy diagram and (b) schematic showing the H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 molecule and their intramolecular forces. </a:t>
            </a:r>
            <a:endParaRPr lang="zh-TW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dirty="0"/>
              <a:t>Covalent </a:t>
            </a:r>
            <a:r>
              <a:rPr lang="en-US" altLang="zh-TW" sz="3600" b="1" dirty="0" smtClean="0"/>
              <a:t>Bonding Between Hydrogen Atoms</a:t>
            </a:r>
            <a:endParaRPr lang="en-US" altLang="zh-TW" sz="3600" b="1" kern="0" dirty="0" smtClean="0">
              <a:ea typeface="新細明體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Covalent Bonding - Examples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36104"/>
            <a:ext cx="835578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In case of F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O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and N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covalent bonding is formed by sharing p electrons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Fluorine gas (outer orbital – 2s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2p</a:t>
            </a:r>
            <a:r>
              <a:rPr lang="en-US" altLang="zh-TW" sz="2400" baseline="30000" dirty="0" smtClean="0">
                <a:ea typeface="新細明體" charset="-120"/>
              </a:rPr>
              <a:t>5</a:t>
            </a:r>
            <a:r>
              <a:rPr lang="en-US" altLang="zh-TW" sz="2400" dirty="0" smtClean="0">
                <a:ea typeface="新細明體" charset="-120"/>
              </a:rPr>
              <a:t>)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share one p electron </a:t>
            </a:r>
            <a:r>
              <a:rPr lang="en-US" altLang="zh-TW" sz="2400" dirty="0" smtClean="0">
                <a:ea typeface="新細明體" charset="-120"/>
              </a:rPr>
              <a:t>to attain noble gas configuration.</a:t>
            </a: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新細明體" charset="-120"/>
              </a:rPr>
              <a:t>              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Oxygen (Outer orbital - 2s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2p</a:t>
            </a:r>
            <a:r>
              <a:rPr lang="en-US" altLang="zh-TW" sz="2400" baseline="30000" dirty="0" smtClean="0">
                <a:ea typeface="新細明體" charset="-120"/>
              </a:rPr>
              <a:t>4</a:t>
            </a:r>
            <a:r>
              <a:rPr lang="en-US" altLang="zh-TW" sz="2400" dirty="0" smtClean="0">
                <a:ea typeface="新細明體" charset="-120"/>
              </a:rPr>
              <a:t>) atoms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share two p electrons</a:t>
            </a:r>
          </a:p>
          <a:p>
            <a:pPr>
              <a:lnSpc>
                <a:spcPct val="90000"/>
              </a:lnSpc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0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Nitrogen (Outer orbital - 2s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 2p</a:t>
            </a:r>
            <a:r>
              <a:rPr lang="en-US" altLang="zh-TW" sz="2400" baseline="30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) atoms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share three p electrons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dirty="0" smtClean="0">
              <a:ea typeface="新細明體" charset="-12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1973708" y="2914650"/>
            <a:ext cx="1622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F    +   F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4885183" y="2895600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F   F</a:t>
            </a:r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183718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4237483" y="32305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chemeClr val="bg1"/>
                </a:solidFill>
                <a:ea typeface="新細明體" charset="-120"/>
              </a:rPr>
              <a:t>H</a:t>
            </a:r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1837183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1" name="Oval 10"/>
          <p:cNvSpPr>
            <a:spLocks noChangeArrowheads="1"/>
          </p:cNvSpPr>
          <p:nvPr/>
        </p:nvSpPr>
        <p:spPr bwMode="auto">
          <a:xfrm>
            <a:off x="1989583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2" name="Oval 11"/>
          <p:cNvSpPr>
            <a:spLocks noChangeArrowheads="1"/>
          </p:cNvSpPr>
          <p:nvPr/>
        </p:nvSpPr>
        <p:spPr bwMode="auto">
          <a:xfrm>
            <a:off x="2218183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3" name="Oval 12"/>
          <p:cNvSpPr>
            <a:spLocks noChangeArrowheads="1"/>
          </p:cNvSpPr>
          <p:nvPr/>
        </p:nvSpPr>
        <p:spPr bwMode="auto">
          <a:xfrm>
            <a:off x="1989583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4" name="Oval 13"/>
          <p:cNvSpPr>
            <a:spLocks noChangeArrowheads="1"/>
          </p:cNvSpPr>
          <p:nvPr/>
        </p:nvSpPr>
        <p:spPr bwMode="auto">
          <a:xfrm>
            <a:off x="2218183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5" name="Oval 14"/>
          <p:cNvSpPr>
            <a:spLocks noChangeArrowheads="1"/>
          </p:cNvSpPr>
          <p:nvPr/>
        </p:nvSpPr>
        <p:spPr bwMode="auto">
          <a:xfrm>
            <a:off x="2370583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6" name="Oval 29"/>
          <p:cNvSpPr>
            <a:spLocks noChangeArrowheads="1"/>
          </p:cNvSpPr>
          <p:nvPr/>
        </p:nvSpPr>
        <p:spPr bwMode="auto">
          <a:xfrm>
            <a:off x="3056383" y="3048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7" name="Oval 30"/>
          <p:cNvSpPr>
            <a:spLocks noChangeArrowheads="1"/>
          </p:cNvSpPr>
          <p:nvPr/>
        </p:nvSpPr>
        <p:spPr bwMode="auto">
          <a:xfrm>
            <a:off x="3056383" y="3276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8" name="Oval 31"/>
          <p:cNvSpPr>
            <a:spLocks noChangeArrowheads="1"/>
          </p:cNvSpPr>
          <p:nvPr/>
        </p:nvSpPr>
        <p:spPr bwMode="auto">
          <a:xfrm>
            <a:off x="3208783" y="3429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9" name="Oval 32"/>
          <p:cNvSpPr>
            <a:spLocks noChangeArrowheads="1"/>
          </p:cNvSpPr>
          <p:nvPr/>
        </p:nvSpPr>
        <p:spPr bwMode="auto">
          <a:xfrm>
            <a:off x="3437383" y="34290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0" name="Oval 33"/>
          <p:cNvSpPr>
            <a:spLocks noChangeArrowheads="1"/>
          </p:cNvSpPr>
          <p:nvPr/>
        </p:nvSpPr>
        <p:spPr bwMode="auto">
          <a:xfrm>
            <a:off x="3208783" y="2895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1" name="Oval 34"/>
          <p:cNvSpPr>
            <a:spLocks noChangeArrowheads="1"/>
          </p:cNvSpPr>
          <p:nvPr/>
        </p:nvSpPr>
        <p:spPr bwMode="auto">
          <a:xfrm>
            <a:off x="3437383" y="28956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2" name="Oval 35"/>
          <p:cNvSpPr>
            <a:spLocks noChangeArrowheads="1"/>
          </p:cNvSpPr>
          <p:nvPr/>
        </p:nvSpPr>
        <p:spPr bwMode="auto">
          <a:xfrm>
            <a:off x="3589783" y="31242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3" name="Oval 36"/>
          <p:cNvSpPr>
            <a:spLocks noChangeArrowheads="1"/>
          </p:cNvSpPr>
          <p:nvPr/>
        </p:nvSpPr>
        <p:spPr bwMode="auto">
          <a:xfrm>
            <a:off x="4732783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4" name="Oval 37"/>
          <p:cNvSpPr>
            <a:spLocks noChangeArrowheads="1"/>
          </p:cNvSpPr>
          <p:nvPr/>
        </p:nvSpPr>
        <p:spPr bwMode="auto">
          <a:xfrm>
            <a:off x="4732783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5" name="Oval 38"/>
          <p:cNvSpPr>
            <a:spLocks noChangeArrowheads="1"/>
          </p:cNvSpPr>
          <p:nvPr/>
        </p:nvSpPr>
        <p:spPr bwMode="auto">
          <a:xfrm>
            <a:off x="4885183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6" name="Oval 39"/>
          <p:cNvSpPr>
            <a:spLocks noChangeArrowheads="1"/>
          </p:cNvSpPr>
          <p:nvPr/>
        </p:nvSpPr>
        <p:spPr bwMode="auto">
          <a:xfrm>
            <a:off x="5113783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7" name="Oval 40"/>
          <p:cNvSpPr>
            <a:spLocks noChangeArrowheads="1"/>
          </p:cNvSpPr>
          <p:nvPr/>
        </p:nvSpPr>
        <p:spPr bwMode="auto">
          <a:xfrm>
            <a:off x="4885183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8" name="Oval 41"/>
          <p:cNvSpPr>
            <a:spLocks noChangeArrowheads="1"/>
          </p:cNvSpPr>
          <p:nvPr/>
        </p:nvSpPr>
        <p:spPr bwMode="auto">
          <a:xfrm>
            <a:off x="5113783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79" name="Oval 42"/>
          <p:cNvSpPr>
            <a:spLocks noChangeArrowheads="1"/>
          </p:cNvSpPr>
          <p:nvPr/>
        </p:nvSpPr>
        <p:spPr bwMode="auto">
          <a:xfrm>
            <a:off x="5266183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0" name="Oval 50"/>
          <p:cNvSpPr>
            <a:spLocks noChangeArrowheads="1"/>
          </p:cNvSpPr>
          <p:nvPr/>
        </p:nvSpPr>
        <p:spPr bwMode="auto">
          <a:xfrm>
            <a:off x="5418583" y="2819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1" name="Oval 51"/>
          <p:cNvSpPr>
            <a:spLocks noChangeArrowheads="1"/>
          </p:cNvSpPr>
          <p:nvPr/>
        </p:nvSpPr>
        <p:spPr bwMode="auto">
          <a:xfrm>
            <a:off x="5875783" y="3200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2" name="Oval 52"/>
          <p:cNvSpPr>
            <a:spLocks noChangeArrowheads="1"/>
          </p:cNvSpPr>
          <p:nvPr/>
        </p:nvSpPr>
        <p:spPr bwMode="auto">
          <a:xfrm>
            <a:off x="5494783" y="3352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3" name="Oval 53"/>
          <p:cNvSpPr>
            <a:spLocks noChangeArrowheads="1"/>
          </p:cNvSpPr>
          <p:nvPr/>
        </p:nvSpPr>
        <p:spPr bwMode="auto">
          <a:xfrm>
            <a:off x="5723383" y="3352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4" name="Oval 54"/>
          <p:cNvSpPr>
            <a:spLocks noChangeArrowheads="1"/>
          </p:cNvSpPr>
          <p:nvPr/>
        </p:nvSpPr>
        <p:spPr bwMode="auto">
          <a:xfrm>
            <a:off x="5647183" y="2819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5" name="Oval 55"/>
          <p:cNvSpPr>
            <a:spLocks noChangeArrowheads="1"/>
          </p:cNvSpPr>
          <p:nvPr/>
        </p:nvSpPr>
        <p:spPr bwMode="auto">
          <a:xfrm>
            <a:off x="5875783" y="2971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6" name="Oval 56"/>
          <p:cNvSpPr>
            <a:spLocks noChangeArrowheads="1"/>
          </p:cNvSpPr>
          <p:nvPr/>
        </p:nvSpPr>
        <p:spPr bwMode="auto">
          <a:xfrm>
            <a:off x="5266183" y="3200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87" name="Text Box 57"/>
          <p:cNvSpPr txBox="1">
            <a:spLocks noChangeArrowheads="1"/>
          </p:cNvSpPr>
          <p:nvPr/>
        </p:nvSpPr>
        <p:spPr bwMode="auto">
          <a:xfrm>
            <a:off x="6713983" y="2819400"/>
            <a:ext cx="984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 F  F</a:t>
            </a:r>
          </a:p>
        </p:txBody>
      </p:sp>
      <p:sp>
        <p:nvSpPr>
          <p:cNvPr id="39972" name="AutoShape 58"/>
          <p:cNvSpPr>
            <a:spLocks noChangeArrowheads="1"/>
          </p:cNvSpPr>
          <p:nvPr/>
        </p:nvSpPr>
        <p:spPr bwMode="auto">
          <a:xfrm>
            <a:off x="3894583" y="3048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9973" name="AutoShape 59"/>
          <p:cNvSpPr>
            <a:spLocks noChangeArrowheads="1"/>
          </p:cNvSpPr>
          <p:nvPr/>
        </p:nvSpPr>
        <p:spPr bwMode="auto">
          <a:xfrm>
            <a:off x="6104383" y="2971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0" name="Line 60"/>
          <p:cNvSpPr>
            <a:spLocks noChangeShapeType="1"/>
          </p:cNvSpPr>
          <p:nvPr/>
        </p:nvSpPr>
        <p:spPr bwMode="auto">
          <a:xfrm>
            <a:off x="7171183" y="3124200"/>
            <a:ext cx="15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5" name="Text Box 61"/>
          <p:cNvSpPr txBox="1">
            <a:spLocks noChangeArrowheads="1"/>
          </p:cNvSpPr>
          <p:nvPr/>
        </p:nvSpPr>
        <p:spPr bwMode="auto">
          <a:xfrm>
            <a:off x="6104383" y="3276600"/>
            <a:ext cx="28167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Bond </a:t>
            </a:r>
            <a:r>
              <a:rPr lang="en-US" sz="1800" b="1" dirty="0" smtClean="0"/>
              <a:t>Energy = 160 kJ/mol</a:t>
            </a:r>
            <a:endParaRPr lang="en-US" sz="1800" b="1" dirty="0"/>
          </a:p>
        </p:txBody>
      </p:sp>
      <p:sp>
        <p:nvSpPr>
          <p:cNvPr id="49192" name="Text Box 62"/>
          <p:cNvSpPr txBox="1">
            <a:spLocks noChangeArrowheads="1"/>
          </p:cNvSpPr>
          <p:nvPr/>
        </p:nvSpPr>
        <p:spPr bwMode="auto">
          <a:xfrm>
            <a:off x="1913383" y="4343400"/>
            <a:ext cx="1555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O   +  O</a:t>
            </a:r>
          </a:p>
        </p:txBody>
      </p:sp>
      <p:sp>
        <p:nvSpPr>
          <p:cNvPr id="49193" name="Oval 63"/>
          <p:cNvSpPr>
            <a:spLocks noChangeArrowheads="1"/>
          </p:cNvSpPr>
          <p:nvPr/>
        </p:nvSpPr>
        <p:spPr bwMode="auto">
          <a:xfrm>
            <a:off x="1837183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4" name="Oval 64"/>
          <p:cNvSpPr>
            <a:spLocks noChangeArrowheads="1"/>
          </p:cNvSpPr>
          <p:nvPr/>
        </p:nvSpPr>
        <p:spPr bwMode="auto">
          <a:xfrm>
            <a:off x="1837183" y="4648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5" name="Oval 66"/>
          <p:cNvSpPr>
            <a:spLocks noChangeArrowheads="1"/>
          </p:cNvSpPr>
          <p:nvPr/>
        </p:nvSpPr>
        <p:spPr bwMode="auto">
          <a:xfrm>
            <a:off x="2065783" y="4800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6" name="Oval 67"/>
          <p:cNvSpPr>
            <a:spLocks noChangeArrowheads="1"/>
          </p:cNvSpPr>
          <p:nvPr/>
        </p:nvSpPr>
        <p:spPr bwMode="auto">
          <a:xfrm>
            <a:off x="1989583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7" name="Oval 68"/>
          <p:cNvSpPr>
            <a:spLocks noChangeArrowheads="1"/>
          </p:cNvSpPr>
          <p:nvPr/>
        </p:nvSpPr>
        <p:spPr bwMode="auto">
          <a:xfrm>
            <a:off x="2218183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8" name="Oval 69"/>
          <p:cNvSpPr>
            <a:spLocks noChangeArrowheads="1"/>
          </p:cNvSpPr>
          <p:nvPr/>
        </p:nvSpPr>
        <p:spPr bwMode="auto">
          <a:xfrm>
            <a:off x="2370583" y="4572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99" name="Oval 77"/>
          <p:cNvSpPr>
            <a:spLocks noChangeArrowheads="1"/>
          </p:cNvSpPr>
          <p:nvPr/>
        </p:nvSpPr>
        <p:spPr bwMode="auto">
          <a:xfrm>
            <a:off x="3361183" y="44958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0" name="Oval 78"/>
          <p:cNvSpPr>
            <a:spLocks noChangeArrowheads="1"/>
          </p:cNvSpPr>
          <p:nvPr/>
        </p:nvSpPr>
        <p:spPr bwMode="auto">
          <a:xfrm>
            <a:off x="2827783" y="45720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1" name="Oval 79"/>
          <p:cNvSpPr>
            <a:spLocks noChangeArrowheads="1"/>
          </p:cNvSpPr>
          <p:nvPr/>
        </p:nvSpPr>
        <p:spPr bwMode="auto">
          <a:xfrm>
            <a:off x="3056383" y="48006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2" name="Oval 80"/>
          <p:cNvSpPr>
            <a:spLocks noChangeArrowheads="1"/>
          </p:cNvSpPr>
          <p:nvPr/>
        </p:nvSpPr>
        <p:spPr bwMode="auto">
          <a:xfrm>
            <a:off x="2980183" y="43434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3" name="Oval 81"/>
          <p:cNvSpPr>
            <a:spLocks noChangeArrowheads="1"/>
          </p:cNvSpPr>
          <p:nvPr/>
        </p:nvSpPr>
        <p:spPr bwMode="auto">
          <a:xfrm>
            <a:off x="3208783" y="43434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4" name="Oval 82"/>
          <p:cNvSpPr>
            <a:spLocks noChangeArrowheads="1"/>
          </p:cNvSpPr>
          <p:nvPr/>
        </p:nvSpPr>
        <p:spPr bwMode="auto">
          <a:xfrm>
            <a:off x="3361183" y="4724400"/>
            <a:ext cx="152400" cy="1524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39989" name="AutoShape 83"/>
          <p:cNvSpPr>
            <a:spLocks noChangeArrowheads="1"/>
          </p:cNvSpPr>
          <p:nvPr/>
        </p:nvSpPr>
        <p:spPr bwMode="auto">
          <a:xfrm>
            <a:off x="3894583" y="4495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6" name="Text Box 84"/>
          <p:cNvSpPr txBox="1">
            <a:spLocks noChangeArrowheads="1"/>
          </p:cNvSpPr>
          <p:nvPr/>
        </p:nvSpPr>
        <p:spPr bwMode="auto">
          <a:xfrm>
            <a:off x="4961383" y="4343400"/>
            <a:ext cx="1323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 dirty="0">
                <a:ea typeface="新細明體" charset="-120"/>
              </a:rPr>
              <a:t>O     </a:t>
            </a:r>
            <a:r>
              <a:rPr lang="en-US" altLang="zh-TW" sz="3200" b="1" dirty="0" err="1">
                <a:ea typeface="新細明體" charset="-120"/>
              </a:rPr>
              <a:t>O</a:t>
            </a:r>
            <a:endParaRPr lang="en-US" altLang="zh-TW" sz="3200" b="1" dirty="0">
              <a:ea typeface="新細明體" charset="-120"/>
            </a:endParaRPr>
          </a:p>
        </p:txBody>
      </p:sp>
      <p:sp>
        <p:nvSpPr>
          <p:cNvPr id="49207" name="Oval 85"/>
          <p:cNvSpPr>
            <a:spLocks noChangeArrowheads="1"/>
          </p:cNvSpPr>
          <p:nvPr/>
        </p:nvSpPr>
        <p:spPr bwMode="auto">
          <a:xfrm>
            <a:off x="4885183" y="4495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8" name="Oval 86"/>
          <p:cNvSpPr>
            <a:spLocks noChangeArrowheads="1"/>
          </p:cNvSpPr>
          <p:nvPr/>
        </p:nvSpPr>
        <p:spPr bwMode="auto">
          <a:xfrm>
            <a:off x="4885183" y="4724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09" name="Oval 87"/>
          <p:cNvSpPr>
            <a:spLocks noChangeArrowheads="1"/>
          </p:cNvSpPr>
          <p:nvPr/>
        </p:nvSpPr>
        <p:spPr bwMode="auto">
          <a:xfrm>
            <a:off x="5418583" y="4724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0" name="Oval 88"/>
          <p:cNvSpPr>
            <a:spLocks noChangeArrowheads="1"/>
          </p:cNvSpPr>
          <p:nvPr/>
        </p:nvSpPr>
        <p:spPr bwMode="auto">
          <a:xfrm>
            <a:off x="5037583" y="4343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1" name="Oval 89"/>
          <p:cNvSpPr>
            <a:spLocks noChangeArrowheads="1"/>
          </p:cNvSpPr>
          <p:nvPr/>
        </p:nvSpPr>
        <p:spPr bwMode="auto">
          <a:xfrm>
            <a:off x="5266183" y="4343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2" name="Oval 90"/>
          <p:cNvSpPr>
            <a:spLocks noChangeArrowheads="1"/>
          </p:cNvSpPr>
          <p:nvPr/>
        </p:nvSpPr>
        <p:spPr bwMode="auto">
          <a:xfrm>
            <a:off x="5418583" y="4495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3" name="Oval 91"/>
          <p:cNvSpPr>
            <a:spLocks noChangeArrowheads="1"/>
          </p:cNvSpPr>
          <p:nvPr/>
        </p:nvSpPr>
        <p:spPr bwMode="auto">
          <a:xfrm>
            <a:off x="5647183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4" name="Oval 92"/>
          <p:cNvSpPr>
            <a:spLocks noChangeArrowheads="1"/>
          </p:cNvSpPr>
          <p:nvPr/>
        </p:nvSpPr>
        <p:spPr bwMode="auto">
          <a:xfrm>
            <a:off x="5647183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5" name="Oval 93"/>
          <p:cNvSpPr>
            <a:spLocks noChangeArrowheads="1"/>
          </p:cNvSpPr>
          <p:nvPr/>
        </p:nvSpPr>
        <p:spPr bwMode="auto">
          <a:xfrm>
            <a:off x="6180583" y="4724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6" name="Oval 94"/>
          <p:cNvSpPr>
            <a:spLocks noChangeArrowheads="1"/>
          </p:cNvSpPr>
          <p:nvPr/>
        </p:nvSpPr>
        <p:spPr bwMode="auto">
          <a:xfrm>
            <a:off x="5799583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7" name="Oval 95"/>
          <p:cNvSpPr>
            <a:spLocks noChangeArrowheads="1"/>
          </p:cNvSpPr>
          <p:nvPr/>
        </p:nvSpPr>
        <p:spPr bwMode="auto">
          <a:xfrm>
            <a:off x="6028183" y="4343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18" name="Oval 96"/>
          <p:cNvSpPr>
            <a:spLocks noChangeArrowheads="1"/>
          </p:cNvSpPr>
          <p:nvPr/>
        </p:nvSpPr>
        <p:spPr bwMode="auto">
          <a:xfrm>
            <a:off x="6180583" y="4495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0003" name="AutoShape 97"/>
          <p:cNvSpPr>
            <a:spLocks noChangeArrowheads="1"/>
          </p:cNvSpPr>
          <p:nvPr/>
        </p:nvSpPr>
        <p:spPr bwMode="auto">
          <a:xfrm>
            <a:off x="6485383" y="4495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0" name="Text Box 98"/>
          <p:cNvSpPr txBox="1">
            <a:spLocks noChangeArrowheads="1"/>
          </p:cNvSpPr>
          <p:nvPr/>
        </p:nvSpPr>
        <p:spPr bwMode="auto">
          <a:xfrm>
            <a:off x="7323583" y="4343400"/>
            <a:ext cx="1250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O = O</a:t>
            </a:r>
          </a:p>
        </p:txBody>
      </p:sp>
      <p:sp>
        <p:nvSpPr>
          <p:cNvPr id="49221" name="Text Box 99"/>
          <p:cNvSpPr txBox="1">
            <a:spLocks noChangeArrowheads="1"/>
          </p:cNvSpPr>
          <p:nvPr/>
        </p:nvSpPr>
        <p:spPr bwMode="auto">
          <a:xfrm>
            <a:off x="2065783" y="5486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3200" b="1"/>
          </a:p>
        </p:txBody>
      </p:sp>
      <p:sp>
        <p:nvSpPr>
          <p:cNvPr id="49222" name="Text Box 100"/>
          <p:cNvSpPr txBox="1">
            <a:spLocks noChangeArrowheads="1"/>
          </p:cNvSpPr>
          <p:nvPr/>
        </p:nvSpPr>
        <p:spPr bwMode="auto">
          <a:xfrm>
            <a:off x="1913383" y="5943600"/>
            <a:ext cx="181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N   +   N  </a:t>
            </a:r>
          </a:p>
        </p:txBody>
      </p:sp>
      <p:sp>
        <p:nvSpPr>
          <p:cNvPr id="40007" name="Rectangle 101"/>
          <p:cNvSpPr>
            <a:spLocks noChangeArrowheads="1"/>
          </p:cNvSpPr>
          <p:nvPr/>
        </p:nvSpPr>
        <p:spPr bwMode="auto">
          <a:xfrm>
            <a:off x="6219699" y="6372036"/>
            <a:ext cx="28167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Bond </a:t>
            </a:r>
            <a:r>
              <a:rPr lang="en-US" sz="1800" b="1" dirty="0" smtClean="0"/>
              <a:t>Energy = 945 kJ/mol</a:t>
            </a:r>
            <a:endParaRPr lang="en-US" sz="1800" b="1" dirty="0"/>
          </a:p>
        </p:txBody>
      </p:sp>
      <p:sp>
        <p:nvSpPr>
          <p:cNvPr id="49224" name="Oval 102"/>
          <p:cNvSpPr>
            <a:spLocks noChangeArrowheads="1"/>
          </p:cNvSpPr>
          <p:nvPr/>
        </p:nvSpPr>
        <p:spPr bwMode="auto">
          <a:xfrm>
            <a:off x="1837183" y="60198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5" name="Oval 103"/>
          <p:cNvSpPr>
            <a:spLocks noChangeArrowheads="1"/>
          </p:cNvSpPr>
          <p:nvPr/>
        </p:nvSpPr>
        <p:spPr bwMode="auto">
          <a:xfrm>
            <a:off x="1837183" y="6248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6" name="Oval 104"/>
          <p:cNvSpPr>
            <a:spLocks noChangeArrowheads="1"/>
          </p:cNvSpPr>
          <p:nvPr/>
        </p:nvSpPr>
        <p:spPr bwMode="auto">
          <a:xfrm>
            <a:off x="2065783" y="64008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7" name="Oval 105"/>
          <p:cNvSpPr>
            <a:spLocks noChangeArrowheads="1"/>
          </p:cNvSpPr>
          <p:nvPr/>
        </p:nvSpPr>
        <p:spPr bwMode="auto">
          <a:xfrm>
            <a:off x="2065783" y="5867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8" name="Oval 106"/>
          <p:cNvSpPr>
            <a:spLocks noChangeArrowheads="1"/>
          </p:cNvSpPr>
          <p:nvPr/>
        </p:nvSpPr>
        <p:spPr bwMode="auto">
          <a:xfrm>
            <a:off x="2294383" y="61722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29" name="Oval 107"/>
          <p:cNvSpPr>
            <a:spLocks noChangeArrowheads="1"/>
          </p:cNvSpPr>
          <p:nvPr/>
        </p:nvSpPr>
        <p:spPr bwMode="auto">
          <a:xfrm>
            <a:off x="3437383" y="6019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0" name="Oval 108"/>
          <p:cNvSpPr>
            <a:spLocks noChangeArrowheads="1"/>
          </p:cNvSpPr>
          <p:nvPr/>
        </p:nvSpPr>
        <p:spPr bwMode="auto">
          <a:xfrm>
            <a:off x="2980183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1" name="Oval 109"/>
          <p:cNvSpPr>
            <a:spLocks noChangeArrowheads="1"/>
          </p:cNvSpPr>
          <p:nvPr/>
        </p:nvSpPr>
        <p:spPr bwMode="auto">
          <a:xfrm>
            <a:off x="3208783" y="6400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2" name="Oval 110"/>
          <p:cNvSpPr>
            <a:spLocks noChangeArrowheads="1"/>
          </p:cNvSpPr>
          <p:nvPr/>
        </p:nvSpPr>
        <p:spPr bwMode="auto">
          <a:xfrm>
            <a:off x="3208783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3" name="Oval 111"/>
          <p:cNvSpPr>
            <a:spLocks noChangeArrowheads="1"/>
          </p:cNvSpPr>
          <p:nvPr/>
        </p:nvSpPr>
        <p:spPr bwMode="auto">
          <a:xfrm>
            <a:off x="3437383" y="6248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0018" name="AutoShape 112"/>
          <p:cNvSpPr>
            <a:spLocks noChangeArrowheads="1"/>
          </p:cNvSpPr>
          <p:nvPr/>
        </p:nvSpPr>
        <p:spPr bwMode="auto">
          <a:xfrm>
            <a:off x="3818383" y="6096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5" name="Text Box 113"/>
          <p:cNvSpPr txBox="1">
            <a:spLocks noChangeArrowheads="1"/>
          </p:cNvSpPr>
          <p:nvPr/>
        </p:nvSpPr>
        <p:spPr bwMode="auto">
          <a:xfrm>
            <a:off x="5037583" y="5867400"/>
            <a:ext cx="158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N    N    </a:t>
            </a:r>
          </a:p>
        </p:txBody>
      </p:sp>
      <p:sp>
        <p:nvSpPr>
          <p:cNvPr id="49236" name="Oval 114"/>
          <p:cNvSpPr>
            <a:spLocks noChangeArrowheads="1"/>
          </p:cNvSpPr>
          <p:nvPr/>
        </p:nvSpPr>
        <p:spPr bwMode="auto">
          <a:xfrm>
            <a:off x="4961383" y="5943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7" name="Oval 115"/>
          <p:cNvSpPr>
            <a:spLocks noChangeArrowheads="1"/>
          </p:cNvSpPr>
          <p:nvPr/>
        </p:nvSpPr>
        <p:spPr bwMode="auto">
          <a:xfrm>
            <a:off x="4961383" y="61722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8" name="Oval 116"/>
          <p:cNvSpPr>
            <a:spLocks noChangeArrowheads="1"/>
          </p:cNvSpPr>
          <p:nvPr/>
        </p:nvSpPr>
        <p:spPr bwMode="auto">
          <a:xfrm>
            <a:off x="6180583" y="5943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39" name="Oval 117"/>
          <p:cNvSpPr>
            <a:spLocks noChangeArrowheads="1"/>
          </p:cNvSpPr>
          <p:nvPr/>
        </p:nvSpPr>
        <p:spPr bwMode="auto">
          <a:xfrm>
            <a:off x="6180583" y="6172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0" name="Oval 118"/>
          <p:cNvSpPr>
            <a:spLocks noChangeArrowheads="1"/>
          </p:cNvSpPr>
          <p:nvPr/>
        </p:nvSpPr>
        <p:spPr bwMode="auto">
          <a:xfrm>
            <a:off x="5418583" y="5867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1" name="Oval 119"/>
          <p:cNvSpPr>
            <a:spLocks noChangeArrowheads="1"/>
          </p:cNvSpPr>
          <p:nvPr/>
        </p:nvSpPr>
        <p:spPr bwMode="auto">
          <a:xfrm>
            <a:off x="5418583" y="60960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2" name="Oval 120"/>
          <p:cNvSpPr>
            <a:spLocks noChangeArrowheads="1"/>
          </p:cNvSpPr>
          <p:nvPr/>
        </p:nvSpPr>
        <p:spPr bwMode="auto">
          <a:xfrm>
            <a:off x="5418583" y="6324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3" name="Oval 121"/>
          <p:cNvSpPr>
            <a:spLocks noChangeArrowheads="1"/>
          </p:cNvSpPr>
          <p:nvPr/>
        </p:nvSpPr>
        <p:spPr bwMode="auto">
          <a:xfrm>
            <a:off x="5647183" y="5867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4" name="Oval 122"/>
          <p:cNvSpPr>
            <a:spLocks noChangeArrowheads="1"/>
          </p:cNvSpPr>
          <p:nvPr/>
        </p:nvSpPr>
        <p:spPr bwMode="auto">
          <a:xfrm>
            <a:off x="5647183" y="6096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5" name="Oval 123"/>
          <p:cNvSpPr>
            <a:spLocks noChangeArrowheads="1"/>
          </p:cNvSpPr>
          <p:nvPr/>
        </p:nvSpPr>
        <p:spPr bwMode="auto">
          <a:xfrm>
            <a:off x="5647183" y="6324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0030" name="AutoShape 124"/>
          <p:cNvSpPr>
            <a:spLocks noChangeArrowheads="1"/>
          </p:cNvSpPr>
          <p:nvPr/>
        </p:nvSpPr>
        <p:spPr bwMode="auto">
          <a:xfrm>
            <a:off x="6485383" y="6019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247" name="Text Box 125"/>
          <p:cNvSpPr txBox="1">
            <a:spLocks noChangeArrowheads="1"/>
          </p:cNvSpPr>
          <p:nvPr/>
        </p:nvSpPr>
        <p:spPr bwMode="auto">
          <a:xfrm>
            <a:off x="7399783" y="5786454"/>
            <a:ext cx="1279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 dirty="0">
                <a:ea typeface="新細明體" charset="-120"/>
              </a:rPr>
              <a:t>N     </a:t>
            </a:r>
            <a:r>
              <a:rPr lang="en-US" altLang="zh-TW" sz="3200" b="1" dirty="0" err="1">
                <a:ea typeface="新細明體" charset="-120"/>
              </a:rPr>
              <a:t>N</a:t>
            </a:r>
            <a:endParaRPr lang="en-US" altLang="zh-TW" sz="3200" b="1" dirty="0">
              <a:ea typeface="新細明體" charset="-120"/>
            </a:endParaRPr>
          </a:p>
        </p:txBody>
      </p:sp>
      <p:sp>
        <p:nvSpPr>
          <p:cNvPr id="49248" name="Line 126"/>
          <p:cNvSpPr>
            <a:spLocks noChangeShapeType="1"/>
          </p:cNvSpPr>
          <p:nvPr/>
        </p:nvSpPr>
        <p:spPr bwMode="auto">
          <a:xfrm>
            <a:off x="7856983" y="600076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249" name="Line 127"/>
          <p:cNvSpPr>
            <a:spLocks noChangeShapeType="1"/>
          </p:cNvSpPr>
          <p:nvPr/>
        </p:nvSpPr>
        <p:spPr bwMode="auto">
          <a:xfrm>
            <a:off x="7856983" y="607696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250" name="Line 128"/>
          <p:cNvSpPr>
            <a:spLocks noChangeShapeType="1"/>
          </p:cNvSpPr>
          <p:nvPr/>
        </p:nvSpPr>
        <p:spPr bwMode="auto">
          <a:xfrm>
            <a:off x="7856983" y="6153168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035" name="Rectangle 129"/>
          <p:cNvSpPr>
            <a:spLocks noChangeArrowheads="1"/>
          </p:cNvSpPr>
          <p:nvPr/>
        </p:nvSpPr>
        <p:spPr bwMode="auto">
          <a:xfrm>
            <a:off x="6156176" y="4953000"/>
            <a:ext cx="28167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/>
              <a:t>Bond </a:t>
            </a:r>
            <a:r>
              <a:rPr lang="en-US" sz="1800" b="1" dirty="0" smtClean="0"/>
              <a:t>Energy = 498 kJ/mol</a:t>
            </a:r>
            <a:endParaRPr lang="en-US" sz="1800" b="1" dirty="0"/>
          </a:p>
        </p:txBody>
      </p:sp>
      <p:sp>
        <p:nvSpPr>
          <p:cNvPr id="49253" name="Slide Number Placeholder 10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E0AF14-627D-46F1-B20F-AA2AE06476CE}" type="slidenum">
              <a:rPr lang="en-US" altLang="zh-TW" sz="1800"/>
              <a:pPr eaLnBrk="1" hangingPunct="1"/>
              <a:t>48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9144000" cy="808038"/>
          </a:xfrm>
          <a:ln/>
        </p:spPr>
        <p:txBody>
          <a:bodyPr/>
          <a:lstStyle/>
          <a:p>
            <a:r>
              <a:rPr lang="en-CA" altLang="zh-TW" sz="3600" b="1" dirty="0" smtClean="0"/>
              <a:t>Bond Length, Bond order and Bond Energy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>
          <a:xfrm>
            <a:off x="214282" y="980728"/>
            <a:ext cx="4214812" cy="5029200"/>
          </a:xfrm>
        </p:spPr>
        <p:txBody>
          <a:bodyPr/>
          <a:lstStyle/>
          <a:p>
            <a:pPr marL="363538" indent="-363538"/>
            <a:r>
              <a:rPr lang="en-US" altLang="zh-TW" sz="2400" dirty="0" smtClean="0">
                <a:ea typeface="新細明體" charset="-120"/>
              </a:rPr>
              <a:t>Covalent bonds are </a:t>
            </a:r>
            <a:r>
              <a:rPr lang="en-US" altLang="zh-TW" sz="2400" b="1" dirty="0" err="1" smtClean="0">
                <a:solidFill>
                  <a:srgbClr val="3333FF"/>
                </a:solidFill>
                <a:ea typeface="新細明體" charset="-120"/>
              </a:rPr>
              <a:t>direc-tional</a:t>
            </a:r>
            <a:r>
              <a:rPr lang="en-US" altLang="zh-TW" sz="2400" dirty="0" smtClean="0">
                <a:ea typeface="新細明體" charset="-120"/>
              </a:rPr>
              <a:t>. Shape, Neighbors.</a:t>
            </a:r>
          </a:p>
          <a:p>
            <a:pPr marL="363538" indent="-363538"/>
            <a:r>
              <a:rPr lang="en-US" altLang="zh-TW" sz="2400" dirty="0" smtClean="0">
                <a:ea typeface="新細明體" charset="-120"/>
              </a:rPr>
              <a:t>For a given pair of atoms, with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higher bond order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the bond length will decrease</a:t>
            </a:r>
            <a:r>
              <a:rPr lang="en-US" altLang="zh-TW" sz="2400" dirty="0" smtClean="0">
                <a:ea typeface="新細明體" charset="-120"/>
              </a:rPr>
              <a:t>; as bond length decreases,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bond energy will increase</a:t>
            </a:r>
            <a:r>
              <a:rPr lang="en-US" altLang="zh-TW" sz="2400" dirty="0" smtClean="0">
                <a:ea typeface="新細明體" charset="-120"/>
              </a:rPr>
              <a:t> (F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, N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) </a:t>
            </a:r>
          </a:p>
          <a:p>
            <a:r>
              <a:rPr lang="en-US" altLang="zh-TW" sz="2400" b="1" dirty="0" err="1" smtClean="0">
                <a:solidFill>
                  <a:srgbClr val="0000FF"/>
                </a:solidFill>
                <a:ea typeface="新細明體" charset="-120"/>
              </a:rPr>
              <a:t>Nonpolar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 bonds</a:t>
            </a:r>
            <a:r>
              <a:rPr lang="en-US" altLang="zh-TW" sz="2400" dirty="0" smtClean="0">
                <a:ea typeface="新細明體" charset="-120"/>
              </a:rPr>
              <a:t>: sharing of the bonding electrons is between the atoms and the bonds.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Polar covalent bond</a:t>
            </a:r>
            <a:r>
              <a:rPr lang="en-US" altLang="zh-TW" sz="2400" dirty="0" smtClean="0">
                <a:ea typeface="新細明體" charset="-120"/>
              </a:rPr>
              <a:t>: sharing of  the bonding electrons is unequal  (</a:t>
            </a:r>
            <a:r>
              <a:rPr lang="en-US" altLang="zh-TW" sz="2400" dirty="0" err="1" smtClean="0">
                <a:ea typeface="新細明體" charset="-120"/>
              </a:rPr>
              <a:t>HBr</a:t>
            </a:r>
            <a:r>
              <a:rPr lang="en-US" altLang="zh-TW" sz="2400" dirty="0" smtClean="0">
                <a:ea typeface="新細明體" charset="-120"/>
              </a:rPr>
              <a:t>, HF</a:t>
            </a:r>
            <a:r>
              <a:rPr lang="en-US" altLang="zh-TW" sz="2400" dirty="0">
                <a:ea typeface="新細明體" charset="-120"/>
              </a:rPr>
              <a:t>).</a:t>
            </a:r>
            <a:endParaRPr lang="en-CA" altLang="zh-TW" sz="2400" dirty="0" smtClean="0"/>
          </a:p>
        </p:txBody>
      </p:sp>
      <p:sp>
        <p:nvSpPr>
          <p:cNvPr id="79878" name="Slide Number Placeholder 6"/>
          <p:cNvSpPr txBox="1">
            <a:spLocks noGrp="1"/>
          </p:cNvSpPr>
          <p:nvPr/>
        </p:nvSpPr>
        <p:spPr bwMode="auto">
          <a:xfrm>
            <a:off x="0" y="6400800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FDDF12C-C42B-4063-823C-3BD91D8F49C8}" type="slidenum">
              <a:rPr lang="en-US" altLang="zh-TW" sz="1800" b="1">
                <a:ea typeface="新細明體" charset="-120"/>
              </a:rPr>
              <a:pPr algn="r" eaLnBrk="1" hangingPunct="1"/>
              <a:t>49</a:t>
            </a:fld>
            <a:endParaRPr lang="en-US" altLang="zh-TW" sz="1800" b="1">
              <a:ea typeface="新細明體" charset="-120"/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928670"/>
            <a:ext cx="4625639" cy="59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6308725"/>
            <a:ext cx="3887788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Structure of Atoms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945508" y="1066800"/>
            <a:ext cx="3138488" cy="1282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ATOM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Basic Unit of an Element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Diameter :  10 </a:t>
            </a:r>
            <a:r>
              <a:rPr lang="en-US" altLang="zh-TW" sz="2000" b="1" baseline="30000" dirty="0">
                <a:ea typeface="新細明體" charset="-120"/>
              </a:rPr>
              <a:t>–10</a:t>
            </a:r>
            <a:r>
              <a:rPr lang="en-US" altLang="zh-TW" sz="2000" b="1" dirty="0">
                <a:ea typeface="新細明體" charset="-120"/>
              </a:rPr>
              <a:t> </a:t>
            </a:r>
            <a:r>
              <a:rPr lang="en-US" altLang="zh-TW" sz="2000" b="1" dirty="0" smtClean="0">
                <a:ea typeface="新細明體" charset="-120"/>
              </a:rPr>
              <a:t>m</a:t>
            </a:r>
            <a:endParaRPr lang="en-US" altLang="zh-TW" sz="2000" b="1" dirty="0">
              <a:ea typeface="新細明體" charset="-120"/>
            </a:endParaRP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Neutrally Charged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07505" y="2667000"/>
            <a:ext cx="3142804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Nucleus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Diameter: </a:t>
            </a:r>
            <a:r>
              <a:rPr lang="en-US" altLang="zh-TW" sz="2000" b="1" dirty="0">
                <a:ea typeface="新細明體" charset="-120"/>
              </a:rPr>
              <a:t>10 </a:t>
            </a:r>
            <a:r>
              <a:rPr lang="en-US" altLang="zh-TW" sz="2000" b="1" baseline="30000" dirty="0">
                <a:ea typeface="新細明體" charset="-120"/>
              </a:rPr>
              <a:t>–14</a:t>
            </a:r>
            <a:r>
              <a:rPr lang="en-US" altLang="zh-TW" sz="2000" b="1" dirty="0">
                <a:ea typeface="新細明體" charset="-120"/>
              </a:rPr>
              <a:t> m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Accounts for almost all mass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Positive Charge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5913116" y="2636838"/>
            <a:ext cx="2979364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Electron Cloud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Mass: </a:t>
            </a:r>
            <a:r>
              <a:rPr lang="en-US" altLang="zh-TW" sz="2000" b="1" dirty="0">
                <a:ea typeface="新細明體" charset="-120"/>
              </a:rPr>
              <a:t>9.109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10 </a:t>
            </a:r>
            <a:r>
              <a:rPr lang="en-US" altLang="zh-TW" sz="2000" b="1" baseline="30000" dirty="0">
                <a:ea typeface="新細明體" charset="-120"/>
              </a:rPr>
              <a:t>–28</a:t>
            </a:r>
            <a:r>
              <a:rPr lang="en-US" altLang="zh-TW" sz="2000" b="1" dirty="0">
                <a:ea typeface="新細明體" charset="-120"/>
              </a:rPr>
              <a:t> g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Charge: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</a:t>
            </a:r>
            <a:r>
              <a:rPr lang="en-US" altLang="zh-TW" sz="2000" b="1" dirty="0" smtClean="0">
                <a:ea typeface="新細明體" charset="-120"/>
              </a:rPr>
              <a:t>1.602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10</a:t>
            </a:r>
            <a:r>
              <a:rPr lang="en-US" altLang="zh-TW" sz="2000" b="1" baseline="30000" dirty="0">
                <a:ea typeface="新細明體" charset="-120"/>
              </a:rPr>
              <a:t> </a:t>
            </a:r>
            <a:r>
              <a:rPr lang="en-US" altLang="zh-TW" sz="2000" b="1" baseline="30000" dirty="0" smtClean="0">
                <a:ea typeface="新細明體" charset="-120"/>
              </a:rPr>
              <a:t>–19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C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Accounts for all volume</a:t>
            </a: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659508" y="5029200"/>
            <a:ext cx="28575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Proton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Mass: </a:t>
            </a:r>
            <a:r>
              <a:rPr lang="en-US" altLang="zh-TW" sz="2000" b="1" dirty="0">
                <a:ea typeface="新細明體" charset="-120"/>
              </a:rPr>
              <a:t>1.673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10 </a:t>
            </a:r>
            <a:r>
              <a:rPr lang="en-US" altLang="zh-TW" sz="2000" b="1" baseline="30000" dirty="0">
                <a:ea typeface="新細明體" charset="-120"/>
              </a:rPr>
              <a:t>–24</a:t>
            </a:r>
            <a:r>
              <a:rPr lang="en-US" altLang="zh-TW" sz="2000" b="1" dirty="0">
                <a:ea typeface="新細明體" charset="-120"/>
              </a:rPr>
              <a:t> g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Charge: </a:t>
            </a:r>
            <a:r>
              <a:rPr lang="en-US" altLang="zh-TW" sz="2000" b="1" dirty="0">
                <a:ea typeface="新細明體" charset="-120"/>
              </a:rPr>
              <a:t>1.602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10 </a:t>
            </a:r>
            <a:r>
              <a:rPr lang="en-US" altLang="zh-TW" sz="2000" b="1" baseline="30000" dirty="0">
                <a:ea typeface="新細明體" charset="-120"/>
              </a:rPr>
              <a:t>–19</a:t>
            </a:r>
            <a:r>
              <a:rPr lang="en-US" altLang="zh-TW" sz="2000" b="1" dirty="0">
                <a:ea typeface="新細明體" charset="-120"/>
              </a:rPr>
              <a:t> C</a:t>
            </a:r>
          </a:p>
        </p:txBody>
      </p:sp>
      <p:sp>
        <p:nvSpPr>
          <p:cNvPr id="15367" name="Rectangle 15"/>
          <p:cNvSpPr>
            <a:spLocks noChangeArrowheads="1"/>
          </p:cNvSpPr>
          <p:nvPr/>
        </p:nvSpPr>
        <p:spPr bwMode="auto">
          <a:xfrm>
            <a:off x="3936108" y="5029200"/>
            <a:ext cx="2719388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Neutron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Mass: </a:t>
            </a:r>
            <a:r>
              <a:rPr lang="en-US" altLang="zh-TW" sz="2000" b="1" dirty="0">
                <a:ea typeface="新細明體" charset="-120"/>
              </a:rPr>
              <a:t>1.675 </a:t>
            </a:r>
            <a:r>
              <a:rPr lang="en-US" altLang="zh-TW" sz="2000" b="1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b="1" dirty="0" smtClean="0">
                <a:ea typeface="新細明體" charset="-120"/>
              </a:rPr>
              <a:t> </a:t>
            </a:r>
            <a:r>
              <a:rPr lang="en-US" altLang="zh-TW" sz="2000" b="1" dirty="0">
                <a:ea typeface="新細明體" charset="-120"/>
              </a:rPr>
              <a:t>10 </a:t>
            </a:r>
            <a:r>
              <a:rPr lang="en-US" altLang="zh-TW" sz="2000" b="1" baseline="30000" dirty="0">
                <a:ea typeface="新細明體" charset="-120"/>
              </a:rPr>
              <a:t>–24</a:t>
            </a:r>
            <a:r>
              <a:rPr lang="en-US" altLang="zh-TW" sz="2000" b="1" dirty="0">
                <a:ea typeface="新細明體" charset="-120"/>
              </a:rPr>
              <a:t> g</a:t>
            </a:r>
          </a:p>
          <a:p>
            <a:pPr algn="ctr" eaLnBrk="1" hangingPunct="1"/>
            <a:r>
              <a:rPr lang="en-US" altLang="zh-TW" sz="2000" b="1" dirty="0">
                <a:ea typeface="新細明體" charset="-120"/>
              </a:rPr>
              <a:t>Neutral Charge</a:t>
            </a:r>
          </a:p>
        </p:txBody>
      </p:sp>
      <p:pic>
        <p:nvPicPr>
          <p:cNvPr id="15368" name="Picture 22" descr="C:\Documents and Settings\Naveen\Desktop\xxx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08" y="2438400"/>
            <a:ext cx="25146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24"/>
          <p:cNvSpPr>
            <a:spLocks noChangeShapeType="1"/>
          </p:cNvSpPr>
          <p:nvPr/>
        </p:nvSpPr>
        <p:spPr bwMode="auto">
          <a:xfrm flipH="1">
            <a:off x="1802508" y="17526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1802508" y="1752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3" name="Line 28"/>
          <p:cNvSpPr>
            <a:spLocks noChangeShapeType="1"/>
          </p:cNvSpPr>
          <p:nvPr/>
        </p:nvSpPr>
        <p:spPr bwMode="auto">
          <a:xfrm>
            <a:off x="1802508" y="38862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4" name="Line 29"/>
          <p:cNvSpPr>
            <a:spLocks noChangeShapeType="1"/>
          </p:cNvSpPr>
          <p:nvPr/>
        </p:nvSpPr>
        <p:spPr bwMode="auto">
          <a:xfrm>
            <a:off x="1802508" y="3886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537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05263"/>
            <a:ext cx="2352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Slide Number Placeholder 1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3E7517-5C59-4BD0-BD71-8F7FA2012302}" type="slidenum">
              <a:rPr lang="en-US" altLang="zh-TW" sz="1800"/>
              <a:pPr eaLnBrk="1" hangingPunct="1"/>
              <a:t>5</a:t>
            </a:fld>
            <a:endParaRPr lang="en-US" altLang="zh-TW" sz="1800" dirty="0"/>
          </a:p>
        </p:txBody>
      </p:sp>
      <p:sp>
        <p:nvSpPr>
          <p:cNvPr id="15381" name="Line 24"/>
          <p:cNvSpPr>
            <a:spLocks noChangeShapeType="1"/>
          </p:cNvSpPr>
          <p:nvPr/>
        </p:nvSpPr>
        <p:spPr bwMode="auto">
          <a:xfrm flipH="1">
            <a:off x="6083996" y="17002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82" name="Line 27"/>
          <p:cNvSpPr>
            <a:spLocks noChangeShapeType="1"/>
          </p:cNvSpPr>
          <p:nvPr/>
        </p:nvSpPr>
        <p:spPr bwMode="auto">
          <a:xfrm>
            <a:off x="7236521" y="17002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Covalent Bonding in Carbon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Carbon</a:t>
            </a:r>
            <a:r>
              <a:rPr lang="en-US" altLang="zh-TW" sz="2400" dirty="0" smtClean="0">
                <a:ea typeface="新細明體" charset="-120"/>
              </a:rPr>
              <a:t> has electronic configuration 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1s</a:t>
            </a:r>
            <a:r>
              <a:rPr lang="en-US" altLang="zh-TW" sz="2400" b="1" baseline="30000" dirty="0" smtClean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2s</a:t>
            </a:r>
            <a:r>
              <a:rPr lang="en-US" altLang="zh-TW" sz="2400" b="1" baseline="30000" dirty="0" smtClean="0">
                <a:solidFill>
                  <a:srgbClr val="0000FF"/>
                </a:solidFill>
                <a:ea typeface="新細明體" charset="-120"/>
              </a:rPr>
              <a:t>2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2p</a:t>
            </a:r>
            <a:r>
              <a:rPr lang="en-US" altLang="zh-TW" sz="2400" b="1" baseline="30000" dirty="0" smtClean="0">
                <a:solidFill>
                  <a:srgbClr val="0000FF"/>
                </a:solidFill>
                <a:ea typeface="新細明體" charset="-120"/>
              </a:rPr>
              <a:t>2</a:t>
            </a: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endParaRPr lang="en-US" altLang="zh-TW" sz="2400" baseline="30000" dirty="0" smtClean="0">
              <a:ea typeface="新細明體" charset="-120"/>
            </a:endParaRPr>
          </a:p>
          <a:p>
            <a:r>
              <a:rPr lang="en-US" altLang="zh-TW" sz="2400" b="1" i="1" dirty="0" smtClean="0">
                <a:solidFill>
                  <a:srgbClr val="FF0000"/>
                </a:solidFill>
                <a:ea typeface="新細明體" charset="-120"/>
              </a:rPr>
              <a:t>Hybridization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causes one of the 2s </a:t>
            </a:r>
            <a:r>
              <a:rPr lang="en-US" altLang="zh-TW" sz="2400" dirty="0" err="1" smtClean="0">
                <a:ea typeface="新細明體" charset="-120"/>
              </a:rPr>
              <a:t>orbitals</a:t>
            </a:r>
            <a:r>
              <a:rPr lang="en-US" altLang="zh-TW" sz="2400" dirty="0" smtClean="0">
                <a:ea typeface="新細明體" charset="-120"/>
              </a:rPr>
              <a:t> promoted to 2p orbital. Result            </a:t>
            </a:r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four sp</a:t>
            </a:r>
            <a:r>
              <a:rPr lang="en-US" altLang="zh-TW" sz="2400" b="1" baseline="30000" dirty="0" smtClean="0">
                <a:solidFill>
                  <a:srgbClr val="3333FF"/>
                </a:solidFill>
                <a:ea typeface="新細明體" charset="-120"/>
              </a:rPr>
              <a:t>3</a:t>
            </a:r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 </a:t>
            </a:r>
            <a:r>
              <a:rPr lang="en-US" altLang="zh-TW" sz="2400" b="1" dirty="0" err="1" smtClean="0">
                <a:solidFill>
                  <a:srgbClr val="3333FF"/>
                </a:solidFill>
                <a:ea typeface="新細明體" charset="-120"/>
              </a:rPr>
              <a:t>orbitals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buFontTx/>
              <a:buNone/>
            </a:pPr>
            <a:r>
              <a:rPr lang="en-US" altLang="zh-TW" dirty="0" smtClean="0">
                <a:ea typeface="新細明體" charset="-120"/>
              </a:rPr>
              <a:t>                </a:t>
            </a:r>
            <a:endParaRPr lang="en-US" altLang="zh-TW" sz="2000" dirty="0" smtClean="0">
              <a:ea typeface="新細明體" charset="-12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286000" y="23622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124200" y="23622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962400" y="23622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25908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4290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10"/>
          <p:cNvSpPr>
            <a:spLocks noChangeShapeType="1"/>
          </p:cNvSpPr>
          <p:nvPr/>
        </p:nvSpPr>
        <p:spPr bwMode="auto">
          <a:xfrm>
            <a:off x="42672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0" name="Rectangle 11"/>
          <p:cNvSpPr>
            <a:spLocks noChangeArrowheads="1"/>
          </p:cNvSpPr>
          <p:nvPr/>
        </p:nvSpPr>
        <p:spPr bwMode="auto">
          <a:xfrm>
            <a:off x="4800600" y="23622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11" name="Rectangle 12"/>
          <p:cNvSpPr>
            <a:spLocks noChangeArrowheads="1"/>
          </p:cNvSpPr>
          <p:nvPr/>
        </p:nvSpPr>
        <p:spPr bwMode="auto">
          <a:xfrm>
            <a:off x="5638800" y="23622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12" name="Line 13"/>
          <p:cNvSpPr>
            <a:spLocks noChangeShapeType="1"/>
          </p:cNvSpPr>
          <p:nvPr/>
        </p:nvSpPr>
        <p:spPr bwMode="auto">
          <a:xfrm>
            <a:off x="51054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4"/>
          <p:cNvSpPr>
            <a:spLocks noChangeShapeType="1"/>
          </p:cNvSpPr>
          <p:nvPr/>
        </p:nvSpPr>
        <p:spPr bwMode="auto">
          <a:xfrm>
            <a:off x="5943600" y="2362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4" name="Text Box 16"/>
          <p:cNvSpPr txBox="1">
            <a:spLocks noChangeArrowheads="1"/>
          </p:cNvSpPr>
          <p:nvPr/>
        </p:nvSpPr>
        <p:spPr bwMode="auto">
          <a:xfrm>
            <a:off x="3048000" y="1828800"/>
            <a:ext cx="3130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ea typeface="新細明體" charset="-120"/>
              </a:rPr>
              <a:t>Ground State arrangement</a:t>
            </a:r>
          </a:p>
        </p:txBody>
      </p:sp>
      <p:sp>
        <p:nvSpPr>
          <p:cNvPr id="51215" name="Line 17"/>
          <p:cNvSpPr>
            <a:spLocks noChangeShapeType="1"/>
          </p:cNvSpPr>
          <p:nvPr/>
        </p:nvSpPr>
        <p:spPr bwMode="auto">
          <a:xfrm flipV="1">
            <a:off x="24384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6" name="Line 18"/>
          <p:cNvSpPr>
            <a:spLocks noChangeShapeType="1"/>
          </p:cNvSpPr>
          <p:nvPr/>
        </p:nvSpPr>
        <p:spPr bwMode="auto">
          <a:xfrm>
            <a:off x="27432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7" name="Line 19"/>
          <p:cNvSpPr>
            <a:spLocks noChangeShapeType="1"/>
          </p:cNvSpPr>
          <p:nvPr/>
        </p:nvSpPr>
        <p:spPr bwMode="auto">
          <a:xfrm flipV="1">
            <a:off x="32766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8" name="Line 20"/>
          <p:cNvSpPr>
            <a:spLocks noChangeShapeType="1"/>
          </p:cNvSpPr>
          <p:nvPr/>
        </p:nvSpPr>
        <p:spPr bwMode="auto">
          <a:xfrm>
            <a:off x="35814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19" name="Line 21"/>
          <p:cNvSpPr>
            <a:spLocks noChangeShapeType="1"/>
          </p:cNvSpPr>
          <p:nvPr/>
        </p:nvSpPr>
        <p:spPr bwMode="auto">
          <a:xfrm flipV="1">
            <a:off x="41148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0" name="Line 22"/>
          <p:cNvSpPr>
            <a:spLocks noChangeShapeType="1"/>
          </p:cNvSpPr>
          <p:nvPr/>
        </p:nvSpPr>
        <p:spPr bwMode="auto">
          <a:xfrm flipV="1">
            <a:off x="4953000" y="2438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1" name="Text Box 23"/>
          <p:cNvSpPr txBox="1">
            <a:spLocks noChangeArrowheads="1"/>
          </p:cNvSpPr>
          <p:nvPr/>
        </p:nvSpPr>
        <p:spPr bwMode="auto">
          <a:xfrm>
            <a:off x="2422525" y="2833688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FF0066"/>
                </a:solidFill>
                <a:ea typeface="新細明體" charset="-120"/>
              </a:rPr>
              <a:t>1s</a:t>
            </a:r>
          </a:p>
        </p:txBody>
      </p:sp>
      <p:sp>
        <p:nvSpPr>
          <p:cNvPr id="51222" name="Text Box 24"/>
          <p:cNvSpPr txBox="1">
            <a:spLocks noChangeArrowheads="1"/>
          </p:cNvSpPr>
          <p:nvPr/>
        </p:nvSpPr>
        <p:spPr bwMode="auto">
          <a:xfrm>
            <a:off x="3260725" y="26098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zh-TW" altLang="zh-TW" sz="3200" b="1"/>
          </a:p>
        </p:txBody>
      </p:sp>
      <p:sp>
        <p:nvSpPr>
          <p:cNvPr id="51223" name="Text Box 25"/>
          <p:cNvSpPr txBox="1">
            <a:spLocks noChangeArrowheads="1"/>
          </p:cNvSpPr>
          <p:nvPr/>
        </p:nvSpPr>
        <p:spPr bwMode="auto">
          <a:xfrm>
            <a:off x="3276600" y="2819400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FF0066"/>
                </a:solidFill>
                <a:ea typeface="新細明體" charset="-120"/>
              </a:rPr>
              <a:t>2s</a:t>
            </a:r>
          </a:p>
        </p:txBody>
      </p:sp>
      <p:sp>
        <p:nvSpPr>
          <p:cNvPr id="51224" name="Line 27"/>
          <p:cNvSpPr>
            <a:spLocks noChangeShapeType="1"/>
          </p:cNvSpPr>
          <p:nvPr/>
        </p:nvSpPr>
        <p:spPr bwMode="auto">
          <a:xfrm>
            <a:off x="3886200" y="2819400"/>
            <a:ext cx="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5" name="Line 28"/>
          <p:cNvSpPr>
            <a:spLocks noChangeShapeType="1"/>
          </p:cNvSpPr>
          <p:nvPr/>
        </p:nvSpPr>
        <p:spPr bwMode="auto">
          <a:xfrm>
            <a:off x="3886200" y="2971800"/>
            <a:ext cx="2514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6" name="Line 29"/>
          <p:cNvSpPr>
            <a:spLocks noChangeShapeType="1"/>
          </p:cNvSpPr>
          <p:nvPr/>
        </p:nvSpPr>
        <p:spPr bwMode="auto">
          <a:xfrm flipV="1">
            <a:off x="6400800" y="2819400"/>
            <a:ext cx="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27" name="Text Box 30"/>
          <p:cNvSpPr txBox="1">
            <a:spLocks noChangeArrowheads="1"/>
          </p:cNvSpPr>
          <p:nvPr/>
        </p:nvSpPr>
        <p:spPr bwMode="auto">
          <a:xfrm>
            <a:off x="4953000" y="289560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FF0066"/>
                </a:solidFill>
                <a:ea typeface="新細明體" charset="-120"/>
              </a:rPr>
              <a:t>2p</a:t>
            </a:r>
          </a:p>
        </p:txBody>
      </p:sp>
      <p:sp>
        <p:nvSpPr>
          <p:cNvPr id="51228" name="Text Box 31"/>
          <p:cNvSpPr txBox="1">
            <a:spLocks noChangeArrowheads="1"/>
          </p:cNvSpPr>
          <p:nvPr/>
        </p:nvSpPr>
        <p:spPr bwMode="auto">
          <a:xfrm>
            <a:off x="3581400" y="3276600"/>
            <a:ext cx="318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Two ½ filed 2p orbitals</a:t>
            </a:r>
          </a:p>
        </p:txBody>
      </p:sp>
      <p:sp>
        <p:nvSpPr>
          <p:cNvPr id="51229" name="Line 32"/>
          <p:cNvSpPr>
            <a:spLocks noChangeShapeType="1"/>
          </p:cNvSpPr>
          <p:nvPr/>
        </p:nvSpPr>
        <p:spPr bwMode="auto">
          <a:xfrm>
            <a:off x="6553200" y="1905000"/>
            <a:ext cx="381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30" name="Line 33"/>
          <p:cNvSpPr>
            <a:spLocks noChangeShapeType="1"/>
          </p:cNvSpPr>
          <p:nvPr/>
        </p:nvSpPr>
        <p:spPr bwMode="auto">
          <a:xfrm>
            <a:off x="6934200" y="1905000"/>
            <a:ext cx="0" cy="182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31" name="Line 34"/>
          <p:cNvSpPr>
            <a:spLocks noChangeShapeType="1"/>
          </p:cNvSpPr>
          <p:nvPr/>
        </p:nvSpPr>
        <p:spPr bwMode="auto">
          <a:xfrm flipH="1">
            <a:off x="6553200" y="3733800"/>
            <a:ext cx="381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32" name="Text Box 35"/>
          <p:cNvSpPr txBox="1">
            <a:spLocks noChangeArrowheads="1"/>
          </p:cNvSpPr>
          <p:nvPr/>
        </p:nvSpPr>
        <p:spPr bwMode="auto">
          <a:xfrm>
            <a:off x="7086600" y="1828800"/>
            <a:ext cx="1510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charset="-120"/>
              </a:rPr>
              <a:t>Indicates </a:t>
            </a:r>
          </a:p>
          <a:p>
            <a:pPr eaLnBrk="1" hangingPunct="1"/>
            <a:r>
              <a:rPr lang="en-US" altLang="zh-TW" b="1" dirty="0">
                <a:ea typeface="新細明體" charset="-120"/>
              </a:rPr>
              <a:t>carbon</a:t>
            </a:r>
          </a:p>
          <a:p>
            <a:pPr eaLnBrk="1" hangingPunct="1"/>
            <a:r>
              <a:rPr lang="en-US" altLang="zh-TW" b="1" dirty="0" smtClean="0">
                <a:ea typeface="新細明體" charset="-120"/>
              </a:rPr>
              <a:t>forms </a:t>
            </a:r>
            <a:r>
              <a:rPr lang="en-US" altLang="zh-TW" b="1" dirty="0">
                <a:ea typeface="新細明體" charset="-120"/>
              </a:rPr>
              <a:t>two</a:t>
            </a:r>
          </a:p>
          <a:p>
            <a:pPr eaLnBrk="1" hangingPunct="1"/>
            <a:r>
              <a:rPr lang="en-US" altLang="zh-TW" b="1" dirty="0" smtClean="0">
                <a:ea typeface="新細明體" charset="-120"/>
              </a:rPr>
              <a:t>covalent </a:t>
            </a:r>
            <a:endParaRPr lang="en-US" altLang="zh-TW" b="1" dirty="0">
              <a:ea typeface="新細明體" charset="-120"/>
            </a:endParaRPr>
          </a:p>
          <a:p>
            <a:pPr eaLnBrk="1" hangingPunct="1"/>
            <a:r>
              <a:rPr lang="en-US" altLang="zh-TW" b="1" dirty="0">
                <a:ea typeface="新細明體" charset="-120"/>
              </a:rPr>
              <a:t>bonds</a:t>
            </a:r>
          </a:p>
        </p:txBody>
      </p:sp>
      <p:sp>
        <p:nvSpPr>
          <p:cNvPr id="51233" name="Rectangle 36"/>
          <p:cNvSpPr>
            <a:spLocks noChangeArrowheads="1"/>
          </p:cNvSpPr>
          <p:nvPr/>
        </p:nvSpPr>
        <p:spPr bwMode="auto">
          <a:xfrm>
            <a:off x="2438400" y="52578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34" name="Rectangle 37"/>
          <p:cNvSpPr>
            <a:spLocks noChangeArrowheads="1"/>
          </p:cNvSpPr>
          <p:nvPr/>
        </p:nvSpPr>
        <p:spPr bwMode="auto">
          <a:xfrm>
            <a:off x="3276600" y="52578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35" name="Rectangle 38"/>
          <p:cNvSpPr>
            <a:spLocks noChangeArrowheads="1"/>
          </p:cNvSpPr>
          <p:nvPr/>
        </p:nvSpPr>
        <p:spPr bwMode="auto">
          <a:xfrm>
            <a:off x="4114800" y="52578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36" name="Rectangle 39"/>
          <p:cNvSpPr>
            <a:spLocks noChangeArrowheads="1"/>
          </p:cNvSpPr>
          <p:nvPr/>
        </p:nvSpPr>
        <p:spPr bwMode="auto">
          <a:xfrm>
            <a:off x="4953000" y="52578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37" name="Rectangle 40"/>
          <p:cNvSpPr>
            <a:spLocks noChangeArrowheads="1"/>
          </p:cNvSpPr>
          <p:nvPr/>
        </p:nvSpPr>
        <p:spPr bwMode="auto">
          <a:xfrm>
            <a:off x="5791200" y="5257800"/>
            <a:ext cx="6096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38" name="Line 41"/>
          <p:cNvSpPr>
            <a:spLocks noChangeShapeType="1"/>
          </p:cNvSpPr>
          <p:nvPr/>
        </p:nvSpPr>
        <p:spPr bwMode="auto">
          <a:xfrm flipV="1">
            <a:off x="25908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39" name="Line 42"/>
          <p:cNvSpPr>
            <a:spLocks noChangeShapeType="1"/>
          </p:cNvSpPr>
          <p:nvPr/>
        </p:nvSpPr>
        <p:spPr bwMode="auto">
          <a:xfrm>
            <a:off x="28956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0" name="Line 43"/>
          <p:cNvSpPr>
            <a:spLocks noChangeShapeType="1"/>
          </p:cNvSpPr>
          <p:nvPr/>
        </p:nvSpPr>
        <p:spPr bwMode="auto">
          <a:xfrm flipV="1">
            <a:off x="34290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1" name="Line 46"/>
          <p:cNvSpPr>
            <a:spLocks noChangeShapeType="1"/>
          </p:cNvSpPr>
          <p:nvPr/>
        </p:nvSpPr>
        <p:spPr bwMode="auto">
          <a:xfrm>
            <a:off x="27432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2" name="Line 47"/>
          <p:cNvSpPr>
            <a:spLocks noChangeShapeType="1"/>
          </p:cNvSpPr>
          <p:nvPr/>
        </p:nvSpPr>
        <p:spPr bwMode="auto">
          <a:xfrm>
            <a:off x="35814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3" name="Line 48"/>
          <p:cNvSpPr>
            <a:spLocks noChangeShapeType="1"/>
          </p:cNvSpPr>
          <p:nvPr/>
        </p:nvSpPr>
        <p:spPr bwMode="auto">
          <a:xfrm>
            <a:off x="44196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4" name="Line 49"/>
          <p:cNvSpPr>
            <a:spLocks noChangeShapeType="1"/>
          </p:cNvSpPr>
          <p:nvPr/>
        </p:nvSpPr>
        <p:spPr bwMode="auto">
          <a:xfrm>
            <a:off x="52578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5" name="Line 50"/>
          <p:cNvSpPr>
            <a:spLocks noChangeShapeType="1"/>
          </p:cNvSpPr>
          <p:nvPr/>
        </p:nvSpPr>
        <p:spPr bwMode="auto">
          <a:xfrm>
            <a:off x="60960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6" name="Line 51"/>
          <p:cNvSpPr>
            <a:spLocks noChangeShapeType="1"/>
          </p:cNvSpPr>
          <p:nvPr/>
        </p:nvSpPr>
        <p:spPr bwMode="auto">
          <a:xfrm flipV="1">
            <a:off x="59436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7" name="Line 52"/>
          <p:cNvSpPr>
            <a:spLocks noChangeShapeType="1"/>
          </p:cNvSpPr>
          <p:nvPr/>
        </p:nvSpPr>
        <p:spPr bwMode="auto">
          <a:xfrm flipV="1">
            <a:off x="51054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48" name="Line 53"/>
          <p:cNvSpPr>
            <a:spLocks noChangeShapeType="1"/>
          </p:cNvSpPr>
          <p:nvPr/>
        </p:nvSpPr>
        <p:spPr bwMode="auto">
          <a:xfrm flipV="1">
            <a:off x="42672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09" name="AutoShape 54"/>
          <p:cNvSpPr>
            <a:spLocks noChangeArrowheads="1"/>
          </p:cNvSpPr>
          <p:nvPr/>
        </p:nvSpPr>
        <p:spPr bwMode="auto">
          <a:xfrm>
            <a:off x="2952744" y="4338646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1250" name="Text Box 55"/>
          <p:cNvSpPr txBox="1">
            <a:spLocks noChangeArrowheads="1"/>
          </p:cNvSpPr>
          <p:nvPr/>
        </p:nvSpPr>
        <p:spPr bwMode="auto">
          <a:xfrm>
            <a:off x="2514600" y="5715000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FF0066"/>
                </a:solidFill>
                <a:ea typeface="新細明體" charset="-120"/>
              </a:rPr>
              <a:t>1s</a:t>
            </a:r>
          </a:p>
        </p:txBody>
      </p:sp>
      <p:sp>
        <p:nvSpPr>
          <p:cNvPr id="51251" name="Line 56"/>
          <p:cNvSpPr>
            <a:spLocks noChangeShapeType="1"/>
          </p:cNvSpPr>
          <p:nvPr/>
        </p:nvSpPr>
        <p:spPr bwMode="auto">
          <a:xfrm>
            <a:off x="3200400" y="5638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2" name="Line 57"/>
          <p:cNvSpPr>
            <a:spLocks noChangeShapeType="1"/>
          </p:cNvSpPr>
          <p:nvPr/>
        </p:nvSpPr>
        <p:spPr bwMode="auto">
          <a:xfrm>
            <a:off x="3200400" y="5867400"/>
            <a:ext cx="3352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3" name="Line 58"/>
          <p:cNvSpPr>
            <a:spLocks noChangeShapeType="1"/>
          </p:cNvSpPr>
          <p:nvPr/>
        </p:nvSpPr>
        <p:spPr bwMode="auto">
          <a:xfrm flipV="1">
            <a:off x="6553200" y="5638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4" name="Text Box 59"/>
          <p:cNvSpPr txBox="1">
            <a:spLocks noChangeArrowheads="1"/>
          </p:cNvSpPr>
          <p:nvPr/>
        </p:nvSpPr>
        <p:spPr bwMode="auto">
          <a:xfrm>
            <a:off x="4648200" y="5837202"/>
            <a:ext cx="51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 smtClean="0">
                <a:solidFill>
                  <a:srgbClr val="FF0066"/>
                </a:solidFill>
                <a:ea typeface="新細明體" charset="-120"/>
              </a:rPr>
              <a:t>sp</a:t>
            </a:r>
            <a:r>
              <a:rPr lang="en-US" altLang="zh-TW" sz="2000" b="1" baseline="30000" dirty="0" smtClean="0">
                <a:solidFill>
                  <a:srgbClr val="FF0066"/>
                </a:solidFill>
                <a:ea typeface="新細明體" charset="-120"/>
              </a:rPr>
              <a:t>3</a:t>
            </a:r>
            <a:endParaRPr lang="en-US" altLang="zh-TW" sz="2000" b="1" baseline="30000" dirty="0">
              <a:solidFill>
                <a:srgbClr val="FF0066"/>
              </a:solidFill>
              <a:ea typeface="新細明體" charset="-120"/>
            </a:endParaRPr>
          </a:p>
        </p:txBody>
      </p:sp>
      <p:sp>
        <p:nvSpPr>
          <p:cNvPr id="51255" name="Text Box 60"/>
          <p:cNvSpPr txBox="1">
            <a:spLocks noChangeArrowheads="1"/>
          </p:cNvSpPr>
          <p:nvPr/>
        </p:nvSpPr>
        <p:spPr bwMode="auto">
          <a:xfrm>
            <a:off x="3276600" y="6140152"/>
            <a:ext cx="3408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charset="-120"/>
              </a:rPr>
              <a:t>Four ½ filled sp</a:t>
            </a:r>
            <a:r>
              <a:rPr lang="en-US" altLang="zh-TW" b="1" baseline="30000" dirty="0">
                <a:ea typeface="新細明體" charset="-120"/>
              </a:rPr>
              <a:t>3</a:t>
            </a:r>
            <a:r>
              <a:rPr lang="en-US" altLang="zh-TW" b="1" dirty="0">
                <a:ea typeface="新細明體" charset="-120"/>
              </a:rPr>
              <a:t> orbitals</a:t>
            </a:r>
          </a:p>
        </p:txBody>
      </p:sp>
      <p:sp>
        <p:nvSpPr>
          <p:cNvPr id="51256" name="Line 61"/>
          <p:cNvSpPr>
            <a:spLocks noChangeShapeType="1"/>
          </p:cNvSpPr>
          <p:nvPr/>
        </p:nvSpPr>
        <p:spPr bwMode="auto">
          <a:xfrm>
            <a:off x="6629400" y="4953000"/>
            <a:ext cx="381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7" name="Line 62"/>
          <p:cNvSpPr>
            <a:spLocks noChangeShapeType="1"/>
          </p:cNvSpPr>
          <p:nvPr/>
        </p:nvSpPr>
        <p:spPr bwMode="auto">
          <a:xfrm>
            <a:off x="7010400" y="4953000"/>
            <a:ext cx="0" cy="15240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8" name="Line 63"/>
          <p:cNvSpPr>
            <a:spLocks noChangeShapeType="1"/>
          </p:cNvSpPr>
          <p:nvPr/>
        </p:nvSpPr>
        <p:spPr bwMode="auto">
          <a:xfrm flipH="1">
            <a:off x="6629400" y="6477000"/>
            <a:ext cx="381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259" name="Text Box 64"/>
          <p:cNvSpPr txBox="1">
            <a:spLocks noChangeArrowheads="1"/>
          </p:cNvSpPr>
          <p:nvPr/>
        </p:nvSpPr>
        <p:spPr bwMode="auto">
          <a:xfrm>
            <a:off x="7158038" y="4800600"/>
            <a:ext cx="19018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Indicates</a:t>
            </a:r>
          </a:p>
          <a:p>
            <a:pPr eaLnBrk="1" hangingPunct="1"/>
            <a:r>
              <a:rPr lang="en-US" altLang="zh-TW" b="1">
                <a:ea typeface="新細明體" charset="-120"/>
              </a:rPr>
              <a:t>four covalent</a:t>
            </a:r>
          </a:p>
          <a:p>
            <a:pPr eaLnBrk="1" hangingPunct="1"/>
            <a:r>
              <a:rPr lang="en-US" altLang="zh-TW" b="1">
                <a:ea typeface="新細明體" charset="-120"/>
              </a:rPr>
              <a:t>bonds are</a:t>
            </a:r>
          </a:p>
          <a:p>
            <a:pPr eaLnBrk="1" hangingPunct="1"/>
            <a:r>
              <a:rPr lang="en-US" altLang="zh-TW" b="1">
                <a:ea typeface="新細明體" charset="-120"/>
              </a:rPr>
              <a:t>formed</a:t>
            </a:r>
          </a:p>
        </p:txBody>
      </p:sp>
      <p:sp>
        <p:nvSpPr>
          <p:cNvPr id="51261" name="Slide Number Placeholder 6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89880F-8B06-4767-A058-5E78E80F4B72}" type="slidenum">
              <a:rPr lang="en-US" altLang="zh-TW" sz="1800"/>
              <a:pPr eaLnBrk="1" hangingPunct="1"/>
              <a:t>50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Structure of Diamond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Four sp</a:t>
            </a:r>
            <a:r>
              <a:rPr lang="en-US" altLang="zh-TW" sz="2400" baseline="30000" dirty="0" smtClean="0"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orbitals</a:t>
            </a:r>
            <a:r>
              <a:rPr lang="en-US" altLang="zh-TW" sz="2400" dirty="0" smtClean="0">
                <a:ea typeface="新細明體" charset="-120"/>
              </a:rPr>
              <a:t> are directed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</a:rPr>
              <a:t>symmetrically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 toward corners of regular tetrahedron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This structure gives high hardness, high bonding strength (711 kJ/mol) and high melting temperature (3550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C). </a:t>
            </a:r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1700424" y="6165304"/>
            <a:ext cx="168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>
                <a:ea typeface="新細明體" charset="-120"/>
              </a:rPr>
              <a:t>Carbon Atom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4321373" y="6125294"/>
            <a:ext cx="428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>
                <a:ea typeface="新細明體" charset="-120"/>
              </a:rPr>
              <a:t>Tetrahedral arrangement in diamond</a:t>
            </a:r>
          </a:p>
        </p:txBody>
      </p:sp>
      <p:pic>
        <p:nvPicPr>
          <p:cNvPr id="52230" name="Picture 10" descr="smi53586_0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6010"/>
            <a:ext cx="3446793" cy="29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1" descr="smi53586_0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66" y="2924944"/>
            <a:ext cx="4174182" cy="298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Slide Number Placeholder 1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11FB04-08F0-4B05-BC5B-38098B60054B}" type="slidenum">
              <a:rPr lang="en-US" altLang="zh-TW" sz="1800"/>
              <a:pPr eaLnBrk="1" hangingPunct="1"/>
              <a:t>51</a:t>
            </a:fld>
            <a:endParaRPr lang="en-US" altLang="zh-TW" sz="1800"/>
          </a:p>
        </p:txBody>
      </p:sp>
      <p:sp>
        <p:nvSpPr>
          <p:cNvPr id="2" name="矩形 1"/>
          <p:cNvSpPr/>
          <p:nvPr/>
        </p:nvSpPr>
        <p:spPr bwMode="auto">
          <a:xfrm>
            <a:off x="2610370" y="4293096"/>
            <a:ext cx="593477" cy="324834"/>
          </a:xfrm>
          <a:prstGeom prst="rect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Carbon Containing Molecules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0728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In methane, carbon forms four covalent bonds with hydrogen (1650 kJ/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r>
              <a:rPr lang="en-US" altLang="zh-TW" sz="2400" dirty="0" smtClean="0">
                <a:ea typeface="新細明體" charset="-12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Molecules are very weekly</a:t>
            </a:r>
            <a:b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</a:b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bonded </a:t>
            </a:r>
            <a:r>
              <a:rPr lang="en-US" altLang="zh-TW" sz="2400" dirty="0" smtClean="0">
                <a:ea typeface="新細明體" charset="-120"/>
              </a:rPr>
              <a:t>(~8 </a:t>
            </a:r>
            <a:r>
              <a:rPr lang="en-US" altLang="zh-TW" sz="2400" dirty="0">
                <a:ea typeface="新細明體" charset="-120"/>
              </a:rPr>
              <a:t>kJ/</a:t>
            </a:r>
            <a:r>
              <a:rPr lang="en-US" altLang="zh-TW" sz="2400" dirty="0" err="1">
                <a:ea typeface="新細明體" charset="-120"/>
              </a:rPr>
              <a:t>mol</a:t>
            </a:r>
            <a:r>
              <a:rPr lang="en-US" altLang="zh-TW" sz="2400" dirty="0">
                <a:ea typeface="新細明體" charset="-120"/>
              </a:rPr>
              <a:t>). </a:t>
            </a:r>
            <a:r>
              <a:rPr lang="en-US" altLang="zh-TW" sz="2400" dirty="0" smtClean="0">
                <a:ea typeface="新細明體" charset="-120"/>
              </a:rPr>
              <a:t/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together resulting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in low melting temperature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(Methane: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183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C, Ethane: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172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</a:t>
            </a:r>
            <a:br>
              <a:rPr lang="en-US" altLang="zh-TW" sz="24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 n-</a:t>
            </a:r>
            <a:r>
              <a:rPr lang="en-US" altLang="zh-TW" sz="2400" dirty="0" err="1" smtClean="0">
                <a:ea typeface="新細明體" charset="-120"/>
              </a:rPr>
              <a:t>Buthane</a:t>
            </a:r>
            <a:r>
              <a:rPr lang="en-US" altLang="zh-TW" sz="2400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  <a:sym typeface="Symbol"/>
              </a:rPr>
              <a:t></a:t>
            </a:r>
            <a:r>
              <a:rPr lang="en-US" altLang="zh-TW" sz="2400" dirty="0" smtClean="0">
                <a:ea typeface="新細明體" charset="-120"/>
              </a:rPr>
              <a:t>135 </a:t>
            </a:r>
            <a:r>
              <a:rPr lang="en-US" altLang="zh-TW" sz="2400" dirty="0" smtClean="0">
                <a:ea typeface="新細明體" charset="-120"/>
                <a:sym typeface="Symbol"/>
              </a:rPr>
              <a:t></a:t>
            </a:r>
            <a:r>
              <a:rPr lang="en-US" altLang="zh-TW" sz="2400" dirty="0" smtClean="0">
                <a:ea typeface="新細明體" charset="-120"/>
              </a:rPr>
              <a:t>C).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Carbon also forms bonds with itself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Molecules with multiple carbon bonds are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more reactive</a:t>
            </a:r>
            <a:r>
              <a:rPr lang="en-US" altLang="zh-TW" sz="2400" dirty="0" smtClean="0">
                <a:ea typeface="新細明體" charset="-120"/>
              </a:rPr>
              <a:t>.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3429000" y="499270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 dirty="0">
                <a:ea typeface="新細明體" charset="-120"/>
              </a:rPr>
              <a:t>C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4094162" y="4992702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 dirty="0">
                <a:ea typeface="新細明體" charset="-120"/>
              </a:rPr>
              <a:t>C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3429000" y="4572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3505200" y="554356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56" name="Text Box 9"/>
          <p:cNvSpPr txBox="1">
            <a:spLocks noChangeArrowheads="1"/>
          </p:cNvSpPr>
          <p:nvPr/>
        </p:nvSpPr>
        <p:spPr bwMode="auto">
          <a:xfrm>
            <a:off x="4114800" y="4572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4114800" y="554356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58" name="Line 12"/>
          <p:cNvSpPr>
            <a:spLocks noChangeShapeType="1"/>
          </p:cNvSpPr>
          <p:nvPr/>
        </p:nvSpPr>
        <p:spPr bwMode="auto">
          <a:xfrm>
            <a:off x="3657600" y="4953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59" name="Line 13"/>
          <p:cNvSpPr>
            <a:spLocks noChangeShapeType="1"/>
          </p:cNvSpPr>
          <p:nvPr/>
        </p:nvSpPr>
        <p:spPr bwMode="auto">
          <a:xfrm>
            <a:off x="3657600" y="54673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60" name="Line 14"/>
          <p:cNvSpPr>
            <a:spLocks noChangeShapeType="1"/>
          </p:cNvSpPr>
          <p:nvPr/>
        </p:nvSpPr>
        <p:spPr bwMode="auto">
          <a:xfrm>
            <a:off x="3886200" y="5229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61" name="Line 15"/>
          <p:cNvSpPr>
            <a:spLocks noChangeShapeType="1"/>
          </p:cNvSpPr>
          <p:nvPr/>
        </p:nvSpPr>
        <p:spPr bwMode="auto">
          <a:xfrm>
            <a:off x="3886200" y="5334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62" name="Line 16"/>
          <p:cNvSpPr>
            <a:spLocks noChangeShapeType="1"/>
          </p:cNvSpPr>
          <p:nvPr/>
        </p:nvSpPr>
        <p:spPr bwMode="auto">
          <a:xfrm>
            <a:off x="4343400" y="49530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63" name="Line 17"/>
          <p:cNvSpPr>
            <a:spLocks noChangeShapeType="1"/>
          </p:cNvSpPr>
          <p:nvPr/>
        </p:nvSpPr>
        <p:spPr bwMode="auto">
          <a:xfrm>
            <a:off x="4343400" y="54673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64" name="Text Box 18"/>
          <p:cNvSpPr txBox="1">
            <a:spLocks noChangeArrowheads="1"/>
          </p:cNvSpPr>
          <p:nvPr/>
        </p:nvSpPr>
        <p:spPr bwMode="auto">
          <a:xfrm>
            <a:off x="3352800" y="5867400"/>
            <a:ext cx="1962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 smtClean="0">
                <a:ea typeface="新細明體" charset="-120"/>
              </a:rPr>
              <a:t>Ethylene</a:t>
            </a:r>
            <a:r>
              <a:rPr lang="zh-TW" altLang="en-US" b="1" dirty="0" smtClean="0">
                <a:solidFill>
                  <a:srgbClr val="FF0000"/>
                </a:solidFill>
                <a:ea typeface="新細明體" charset="-120"/>
              </a:rPr>
              <a:t>乙烯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3265" name="Text Box 19"/>
          <p:cNvSpPr txBox="1">
            <a:spLocks noChangeArrowheads="1"/>
          </p:cNvSpPr>
          <p:nvPr/>
        </p:nvSpPr>
        <p:spPr bwMode="auto">
          <a:xfrm>
            <a:off x="5699125" y="489585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>
                <a:ea typeface="新細明體" charset="-120"/>
              </a:rPr>
              <a:t>C</a:t>
            </a:r>
          </a:p>
        </p:txBody>
      </p:sp>
      <p:sp>
        <p:nvSpPr>
          <p:cNvPr id="53266" name="Text Box 20"/>
          <p:cNvSpPr txBox="1">
            <a:spLocks noChangeArrowheads="1"/>
          </p:cNvSpPr>
          <p:nvPr/>
        </p:nvSpPr>
        <p:spPr bwMode="auto">
          <a:xfrm>
            <a:off x="6324600" y="4876800"/>
            <a:ext cx="534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 dirty="0">
                <a:ea typeface="新細明體" charset="-120"/>
              </a:rPr>
              <a:t> C</a:t>
            </a:r>
          </a:p>
        </p:txBody>
      </p:sp>
      <p:sp>
        <p:nvSpPr>
          <p:cNvPr id="53267" name="Text Box 21"/>
          <p:cNvSpPr txBox="1">
            <a:spLocks noChangeArrowheads="1"/>
          </p:cNvSpPr>
          <p:nvPr/>
        </p:nvSpPr>
        <p:spPr bwMode="auto">
          <a:xfrm>
            <a:off x="5181600" y="4953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68" name="Text Box 22"/>
          <p:cNvSpPr txBox="1">
            <a:spLocks noChangeArrowheads="1"/>
          </p:cNvSpPr>
          <p:nvPr/>
        </p:nvSpPr>
        <p:spPr bwMode="auto">
          <a:xfrm>
            <a:off x="6934200" y="4953000"/>
            <a:ext cx="49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 </a:t>
            </a:r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69" name="Line 23"/>
          <p:cNvSpPr>
            <a:spLocks noChangeShapeType="1"/>
          </p:cNvSpPr>
          <p:nvPr/>
        </p:nvSpPr>
        <p:spPr bwMode="auto">
          <a:xfrm>
            <a:off x="5562600" y="518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70" name="Line 24"/>
          <p:cNvSpPr>
            <a:spLocks noChangeShapeType="1"/>
          </p:cNvSpPr>
          <p:nvPr/>
        </p:nvSpPr>
        <p:spPr bwMode="auto">
          <a:xfrm>
            <a:off x="6858000" y="5181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71" name="Line 25"/>
          <p:cNvSpPr>
            <a:spLocks noChangeShapeType="1"/>
          </p:cNvSpPr>
          <p:nvPr/>
        </p:nvSpPr>
        <p:spPr bwMode="auto">
          <a:xfrm>
            <a:off x="6172200" y="51054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72" name="Line 27"/>
          <p:cNvSpPr>
            <a:spLocks noChangeShapeType="1"/>
          </p:cNvSpPr>
          <p:nvPr/>
        </p:nvSpPr>
        <p:spPr bwMode="auto">
          <a:xfrm>
            <a:off x="6172200" y="5257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73" name="Line 28"/>
          <p:cNvSpPr>
            <a:spLocks noChangeShapeType="1"/>
          </p:cNvSpPr>
          <p:nvPr/>
        </p:nvSpPr>
        <p:spPr bwMode="auto">
          <a:xfrm>
            <a:off x="6172200" y="5181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274" name="Text Box 29"/>
          <p:cNvSpPr txBox="1">
            <a:spLocks noChangeArrowheads="1"/>
          </p:cNvSpPr>
          <p:nvPr/>
        </p:nvSpPr>
        <p:spPr bwMode="auto">
          <a:xfrm>
            <a:off x="5715000" y="5410200"/>
            <a:ext cx="2081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 smtClean="0">
                <a:ea typeface="新細明體" charset="-120"/>
              </a:rPr>
              <a:t>Acetylene</a:t>
            </a:r>
            <a:r>
              <a:rPr lang="zh-TW" altLang="en-US" b="1" dirty="0" smtClean="0">
                <a:solidFill>
                  <a:srgbClr val="FF0000"/>
                </a:solidFill>
                <a:ea typeface="新細明體" charset="-120"/>
              </a:rPr>
              <a:t>乙炔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</p:txBody>
      </p:sp>
      <p:pic>
        <p:nvPicPr>
          <p:cNvPr id="53276" name="Picture 30" descr="smi53586_02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500174"/>
            <a:ext cx="2942299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8" name="Slide Number Placeholder 3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C9BCA7-F955-46D3-9ED6-092BE7D401FA}" type="slidenum">
              <a:rPr lang="en-US" altLang="zh-TW" sz="1800"/>
              <a:pPr eaLnBrk="1" hangingPunct="1"/>
              <a:t>52</a:t>
            </a:fld>
            <a:endParaRPr lang="en-US" altLang="zh-TW" sz="1800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252464" y="500183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 dirty="0">
                <a:ea typeface="新細明體" charset="-120"/>
              </a:rPr>
              <a:t>C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917626" y="500183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800" b="1" dirty="0">
                <a:ea typeface="新細明體" charset="-120"/>
              </a:rPr>
              <a:t>C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252464" y="458112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328664" y="5552696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1938264" y="458112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938264" y="5552696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>
            <a:off x="1481064" y="496212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1481064" y="547649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2327176" y="528024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15"/>
          <p:cNvSpPr>
            <a:spLocks noChangeShapeType="1"/>
          </p:cNvSpPr>
          <p:nvPr/>
        </p:nvSpPr>
        <p:spPr bwMode="auto">
          <a:xfrm>
            <a:off x="1709664" y="530120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2135088" y="494116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2166864" y="547649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144488" y="5855568"/>
            <a:ext cx="174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 smtClean="0">
                <a:ea typeface="新細明體" charset="-120"/>
              </a:rPr>
              <a:t>Ethane</a:t>
            </a:r>
            <a:r>
              <a:rPr lang="zh-TW" altLang="en-US" b="1" dirty="0" smtClean="0">
                <a:solidFill>
                  <a:srgbClr val="FF0000"/>
                </a:solidFill>
                <a:ea typeface="新細明體" charset="-120"/>
              </a:rPr>
              <a:t>乙烷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1019672" y="5301208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83568" y="5060032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472408" y="5060032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accent2"/>
                </a:solidFill>
                <a:ea typeface="新細明體" charset="-120"/>
              </a:rPr>
              <a:t>H</a:t>
            </a:r>
          </a:p>
        </p:txBody>
      </p:sp>
      <p:sp>
        <p:nvSpPr>
          <p:cNvPr id="53275" name="Text Box 31"/>
          <p:cNvSpPr txBox="1">
            <a:spLocks noChangeArrowheads="1"/>
          </p:cNvSpPr>
          <p:nvPr/>
        </p:nvSpPr>
        <p:spPr bwMode="auto">
          <a:xfrm>
            <a:off x="4857760" y="1571612"/>
            <a:ext cx="16658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2000" b="1" dirty="0" smtClean="0">
                <a:ea typeface="新細明體" charset="-120"/>
              </a:rPr>
              <a:t>Methane</a:t>
            </a:r>
            <a:r>
              <a:rPr lang="zh-TW" altLang="en-US" sz="2000" b="1" dirty="0" smtClean="0">
                <a:solidFill>
                  <a:srgbClr val="FF0000"/>
                </a:solidFill>
                <a:ea typeface="新細明體" charset="-120"/>
              </a:rPr>
              <a:t>甲烷</a:t>
            </a:r>
            <a:endParaRPr lang="en-US" altLang="zh-TW" sz="2000" b="1" dirty="0">
              <a:solidFill>
                <a:srgbClr val="FF0000"/>
              </a:solidFill>
              <a:ea typeface="新細明體" charset="-120"/>
            </a:endParaRPr>
          </a:p>
          <a:p>
            <a:pPr eaLnBrk="1" hangingPunct="1"/>
            <a:r>
              <a:rPr lang="en-US" altLang="zh-TW" sz="2000" b="1" dirty="0">
                <a:ea typeface="新細明體" charset="-120"/>
              </a:rPr>
              <a:t>molecule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Covalent Bonding in Benzene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Chemical composition of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benzene is C</a:t>
            </a:r>
            <a:r>
              <a:rPr lang="en-US" altLang="zh-TW" sz="2400" baseline="-25000" dirty="0" smtClean="0">
                <a:solidFill>
                  <a:srgbClr val="0000FF"/>
                </a:solidFill>
                <a:ea typeface="新細明體" charset="-120"/>
              </a:rPr>
              <a:t>6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</a:t>
            </a:r>
            <a:r>
              <a:rPr lang="en-US" altLang="zh-TW" sz="2400" baseline="-25000" dirty="0" smtClean="0">
                <a:solidFill>
                  <a:srgbClr val="0000FF"/>
                </a:solidFill>
                <a:ea typeface="新細明體" charset="-120"/>
              </a:rPr>
              <a:t>6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The carbon atoms are arranged in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hexagonal ring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Single and double bonds alternate between the atoms.</a:t>
            </a:r>
          </a:p>
          <a:p>
            <a:pPr>
              <a:buFontTx/>
              <a:buNone/>
            </a:pPr>
            <a:endParaRPr lang="en-US" altLang="zh-TW" sz="2400" baseline="-250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baseline="-250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baseline="-25000" dirty="0" smtClean="0">
              <a:ea typeface="新細明體" charset="-120"/>
            </a:endParaRPr>
          </a:p>
          <a:p>
            <a:pPr>
              <a:buFontTx/>
              <a:buNone/>
            </a:pPr>
            <a:endParaRPr lang="en-US" altLang="zh-TW" sz="2400" baseline="-25000" dirty="0" smtClean="0">
              <a:ea typeface="新細明體" charset="-12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743200" y="31242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981200" y="36576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981200" y="44196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819400" y="49530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581400" y="35814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581400" y="441960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2362200" y="4876800"/>
            <a:ext cx="4572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3352800" y="4876800"/>
            <a:ext cx="3048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3429000" y="5029200"/>
            <a:ext cx="3048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3810000" y="4114800"/>
            <a:ext cx="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200400" y="3429000"/>
            <a:ext cx="4572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3124200" y="3581400"/>
            <a:ext cx="4572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2438400" y="3505200"/>
            <a:ext cx="304800" cy="228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2133600" y="41910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2286000" y="4191000"/>
            <a:ext cx="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1600200" y="4800600"/>
            <a:ext cx="457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 flipH="1" flipV="1">
            <a:off x="1600200" y="3581400"/>
            <a:ext cx="457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 flipV="1">
            <a:off x="2971800" y="28956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4038600" y="3581400"/>
            <a:ext cx="381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038600" y="4800600"/>
            <a:ext cx="3810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3048000" y="54864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297" name="Text Box 25"/>
          <p:cNvSpPr txBox="1">
            <a:spLocks noChangeArrowheads="1"/>
          </p:cNvSpPr>
          <p:nvPr/>
        </p:nvSpPr>
        <p:spPr bwMode="auto">
          <a:xfrm>
            <a:off x="1203325" y="48418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1219200" y="32766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2743200" y="24384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4403725" y="32416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4403725" y="46894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2819400" y="57912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FF0066"/>
                </a:solidFill>
                <a:ea typeface="新細明體" charset="-120"/>
              </a:rPr>
              <a:t>H</a:t>
            </a:r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 flipH="1">
            <a:off x="6477000" y="2667000"/>
            <a:ext cx="6096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>
            <a:off x="6477000" y="30480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>
            <a:off x="6477000" y="3733800"/>
            <a:ext cx="6858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 flipV="1">
            <a:off x="7162800" y="3733800"/>
            <a:ext cx="533400" cy="38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V="1">
            <a:off x="7696200" y="2971800"/>
            <a:ext cx="0" cy="762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 flipH="1" flipV="1">
            <a:off x="7086600" y="2667000"/>
            <a:ext cx="6096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 flipV="1">
            <a:off x="6629400" y="2819400"/>
            <a:ext cx="457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>
            <a:off x="6629400" y="3657600"/>
            <a:ext cx="5334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7543800" y="3048000"/>
            <a:ext cx="0" cy="609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H="1">
            <a:off x="6629400" y="4419600"/>
            <a:ext cx="6096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6629400" y="4800600"/>
            <a:ext cx="0" cy="685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>
            <a:off x="6629400" y="5486400"/>
            <a:ext cx="6858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 flipV="1">
            <a:off x="7315200" y="5486400"/>
            <a:ext cx="533400" cy="381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V="1">
            <a:off x="7848600" y="4724400"/>
            <a:ext cx="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H="1" flipV="1">
            <a:off x="7239000" y="4419600"/>
            <a:ext cx="609600" cy="304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4318" name="Oval 46"/>
          <p:cNvSpPr>
            <a:spLocks noChangeArrowheads="1"/>
          </p:cNvSpPr>
          <p:nvPr/>
        </p:nvSpPr>
        <p:spPr bwMode="auto">
          <a:xfrm>
            <a:off x="6781800" y="4648200"/>
            <a:ext cx="914400" cy="990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1676400" y="6019800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Structure of Benzene</a:t>
            </a:r>
          </a:p>
        </p:txBody>
      </p:sp>
      <p:sp>
        <p:nvSpPr>
          <p:cNvPr id="54320" name="Text Box 48"/>
          <p:cNvSpPr txBox="1">
            <a:spLocks noChangeArrowheads="1"/>
          </p:cNvSpPr>
          <p:nvPr/>
        </p:nvSpPr>
        <p:spPr bwMode="auto">
          <a:xfrm>
            <a:off x="5715000" y="6019800"/>
            <a:ext cx="285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Simplified Notations</a:t>
            </a:r>
          </a:p>
        </p:txBody>
      </p:sp>
      <p:sp>
        <p:nvSpPr>
          <p:cNvPr id="54322" name="Slide Number Placeholder 5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0CE0D1-F41C-4AF7-8D51-4023DC9EE87B}" type="slidenum">
              <a:rPr lang="en-US" altLang="zh-TW" sz="1800"/>
              <a:pPr eaLnBrk="1" hangingPunct="1"/>
              <a:t>53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Covalent Bonding Materials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00034" y="1114444"/>
            <a:ext cx="8429684" cy="5029200"/>
          </a:xfrm>
        </p:spPr>
        <p:txBody>
          <a:bodyPr/>
          <a:lstStyle/>
          <a:p>
            <a:r>
              <a:rPr lang="en-CA" altLang="zh-TW" sz="2600" dirty="0" smtClean="0"/>
              <a:t>The covalent bonds between the atoms are very strong and are difficult to break; however, </a:t>
            </a:r>
            <a:r>
              <a:rPr lang="en-CA" altLang="zh-TW" sz="2600" dirty="0" smtClean="0">
                <a:solidFill>
                  <a:srgbClr val="0000FF"/>
                </a:solidFill>
              </a:rPr>
              <a:t>the bond between molecules is weak </a:t>
            </a:r>
            <a:r>
              <a:rPr lang="en-CA" altLang="zh-TW" sz="2600" dirty="0" smtClean="0"/>
              <a:t>and breaks easily.</a:t>
            </a:r>
          </a:p>
          <a:p>
            <a:r>
              <a:rPr lang="en-CA" altLang="zh-TW" sz="2600" dirty="0" smtClean="0">
                <a:solidFill>
                  <a:srgbClr val="FF0000"/>
                </a:solidFill>
              </a:rPr>
              <a:t>Network covalent solids</a:t>
            </a:r>
            <a:r>
              <a:rPr lang="en-CA" altLang="zh-TW" sz="2600" dirty="0" smtClean="0"/>
              <a:t>: The number of neighbors for an atom depends on the number of covalent bonds available.</a:t>
            </a:r>
          </a:p>
          <a:p>
            <a:r>
              <a:rPr lang="en-CA" altLang="zh-TW" sz="2600" dirty="0" smtClean="0">
                <a:solidFill>
                  <a:srgbClr val="FF0000"/>
                </a:solidFill>
              </a:rPr>
              <a:t>Quartz</a:t>
            </a:r>
            <a:r>
              <a:rPr lang="en-CA" altLang="zh-TW" sz="2600" dirty="0" smtClean="0"/>
              <a:t>: Made up of Si and O atoms, SiO</a:t>
            </a:r>
            <a:r>
              <a:rPr lang="en-CA" altLang="zh-TW" sz="2600" baseline="-25000" dirty="0" smtClean="0"/>
              <a:t>2</a:t>
            </a:r>
            <a:r>
              <a:rPr lang="en-CA" altLang="zh-TW" sz="2600" dirty="0" smtClean="0"/>
              <a:t>, continuously connected to each other through covalent bonds in a 3-D network. Very hard and high melting temperature, 1550 </a:t>
            </a:r>
            <a:r>
              <a:rPr lang="en-CA" altLang="zh-TW" sz="2600" dirty="0" smtClean="0">
                <a:sym typeface="Symbol"/>
              </a:rPr>
              <a:t>C.</a:t>
            </a:r>
          </a:p>
          <a:p>
            <a:r>
              <a:rPr lang="en-CA" altLang="zh-TW" sz="2600" dirty="0" smtClean="0">
                <a:sym typeface="Symbol"/>
              </a:rPr>
              <a:t>Covalent materials are </a:t>
            </a:r>
            <a:r>
              <a:rPr lang="en-CA" altLang="zh-TW" sz="2600" dirty="0" smtClean="0">
                <a:solidFill>
                  <a:srgbClr val="0000FF"/>
                </a:solidFill>
                <a:sym typeface="Symbol"/>
              </a:rPr>
              <a:t>poor conductors </a:t>
            </a:r>
            <a:r>
              <a:rPr lang="en-CA" altLang="zh-TW" sz="2600" dirty="0" smtClean="0">
                <a:sym typeface="Symbol"/>
              </a:rPr>
              <a:t>of electricity not only in a network solid form but also in a liquid or molten form.</a:t>
            </a:r>
            <a:endParaRPr lang="en-CA" altLang="zh-TW" sz="2600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5029C4-F4D2-48A2-8785-7DEB4BE25ACB}" type="slidenum">
              <a:rPr lang="en-US" altLang="zh-TW" sz="1800"/>
              <a:pPr eaLnBrk="1" hangingPunct="1"/>
              <a:t>54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smtClean="0">
                <a:ea typeface="新細明體" charset="-120"/>
              </a:rPr>
              <a:t>Metallic Bonding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Atoms in metals are closely packed in crystal structure.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Loosely bounded valence electrons are attracted towards nucleus of other atoms.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Electrons spread out among atoms forming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electron clouds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These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free electrons </a:t>
            </a:r>
            <a:r>
              <a:rPr lang="en-US" altLang="zh-TW" sz="2400" dirty="0" smtClean="0">
                <a:ea typeface="新細明體" charset="-120"/>
              </a:rPr>
              <a:t>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reason for electric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conductivity and ductility.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Since outer electrons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shared by many atoms,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metallic bonds 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   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Non-directional.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                                                                            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56324" name="Picture 4" descr="C:\Documents and Settings\Naveen\Desktop\Mcgraw\metalb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65760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7"/>
          <p:cNvSpPr>
            <a:spLocks noChangeShapeType="1"/>
          </p:cNvSpPr>
          <p:nvPr/>
        </p:nvSpPr>
        <p:spPr bwMode="auto">
          <a:xfrm flipH="1">
            <a:off x="5486400" y="3200400"/>
            <a:ext cx="1066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6477000" y="2971800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Positive Ion</a:t>
            </a:r>
          </a:p>
        </p:txBody>
      </p:sp>
      <p:sp>
        <p:nvSpPr>
          <p:cNvPr id="56327" name="Line 9"/>
          <p:cNvSpPr>
            <a:spLocks noChangeShapeType="1"/>
          </p:cNvSpPr>
          <p:nvPr/>
        </p:nvSpPr>
        <p:spPr bwMode="auto">
          <a:xfrm flipV="1">
            <a:off x="4191000" y="5334000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328" name="Text Box 10"/>
          <p:cNvSpPr txBox="1">
            <a:spLocks noChangeArrowheads="1"/>
          </p:cNvSpPr>
          <p:nvPr/>
        </p:nvSpPr>
        <p:spPr bwMode="auto">
          <a:xfrm>
            <a:off x="3717925" y="6137275"/>
            <a:ext cx="408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Valence electron charge cloud</a:t>
            </a:r>
          </a:p>
        </p:txBody>
      </p:sp>
      <p:sp>
        <p:nvSpPr>
          <p:cNvPr id="56330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850F78-957C-43FF-8828-E41A3A886D02}" type="slidenum">
              <a:rPr lang="en-US" altLang="zh-TW" sz="1800"/>
              <a:pPr eaLnBrk="1" hangingPunct="1"/>
              <a:t>55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3" name="圖片 2" descr="has52929_f0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79152" cy="521497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flipH="1">
            <a:off x="500034" y="5514819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Fig. 2.27  (a) The order, efficiently packed structure of copper atoms in a metallic solid. (b) The positive ion and the surrounding sea of electrons model for metallic bonding. 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 bwMode="auto">
          <a:xfrm>
            <a:off x="2843808" y="2564904"/>
            <a:ext cx="144016" cy="144016"/>
          </a:xfrm>
          <a:prstGeom prst="ellipse">
            <a:avLst/>
          </a:prstGeom>
          <a:solidFill>
            <a:srgbClr val="820000"/>
          </a:solidFill>
          <a:ln w="9525" cap="flat" cmpd="sng" algn="ctr">
            <a:solidFill>
              <a:srgbClr val="82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Metallic Bonds (Cont..)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Overall energy of individual atoms are lowered by metallic bonds.</a:t>
            </a:r>
          </a:p>
          <a:p>
            <a:r>
              <a:rPr lang="en-US" altLang="zh-TW" sz="2400" dirty="0" smtClean="0">
                <a:ea typeface="新細明體" charset="-120"/>
              </a:rPr>
              <a:t>Minimum energy between atoms exist at equilibrium distance </a:t>
            </a:r>
            <a:r>
              <a:rPr lang="en-US" altLang="zh-TW" sz="2400" i="1" dirty="0" smtClean="0">
                <a:ea typeface="新細明體" charset="-120"/>
              </a:rPr>
              <a:t>a</a:t>
            </a:r>
            <a:r>
              <a:rPr lang="en-US" altLang="zh-TW" sz="2400" baseline="-25000" dirty="0" smtClean="0">
                <a:ea typeface="新細明體" charset="-120"/>
              </a:rPr>
              <a:t>0.</a:t>
            </a:r>
          </a:p>
          <a:p>
            <a:r>
              <a:rPr lang="en-US" altLang="zh-TW" sz="2400" dirty="0" smtClean="0">
                <a:ea typeface="新細明體" charset="-120"/>
              </a:rPr>
              <a:t>Fewer the number of valence electrons involved, more metallic the bond is.</a:t>
            </a:r>
          </a:p>
          <a:p>
            <a:pPr marL="812800" lvl="2" indent="-449263"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  </a:t>
            </a:r>
            <a:r>
              <a:rPr lang="en-US" altLang="zh-TW" sz="2000" dirty="0" smtClean="0">
                <a:ea typeface="新細明體" charset="-120"/>
              </a:rPr>
              <a:t>Example:        Na             	Bonding energy : 108 kJ/mol, 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                                   	Melting temperature: 97.7</a:t>
            </a:r>
            <a:r>
              <a:rPr lang="en-US" altLang="zh-TW" sz="2000" baseline="300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  <a:sym typeface="Symbol"/>
              </a:rPr>
              <a:t></a:t>
            </a:r>
            <a:r>
              <a:rPr lang="en-US" altLang="zh-TW" sz="2000" dirty="0" smtClean="0">
                <a:ea typeface="新細明體" charset="-120"/>
              </a:rPr>
              <a:t>C.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Higher the number of valence electrons involved</a:t>
            </a:r>
            <a:r>
              <a:rPr lang="en-US" altLang="zh-TW" sz="2400" dirty="0" smtClean="0">
                <a:ea typeface="新細明體" charset="-120"/>
              </a:rPr>
              <a:t>,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higher is the bonding energy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 marL="900113" lvl="2" indent="-536575">
              <a:buFont typeface="Wingdings" pitchFamily="2" charset="2"/>
              <a:buChar char="Ø"/>
            </a:pPr>
            <a:r>
              <a:rPr lang="en-US" altLang="zh-TW" sz="2000" baseline="-25000" dirty="0" smtClean="0">
                <a:ea typeface="新細明體" charset="-120"/>
              </a:rPr>
              <a:t>   </a:t>
            </a:r>
            <a:r>
              <a:rPr lang="en-US" altLang="zh-TW" sz="2000" dirty="0" smtClean="0">
                <a:ea typeface="新細明體" charset="-120"/>
              </a:rPr>
              <a:t>Example:      Ca            	Bonding energy: 177 kJ/mol,  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                                      	Melting temperature: 851 </a:t>
            </a:r>
            <a:r>
              <a:rPr lang="en-US" altLang="zh-TW" sz="2000" dirty="0" smtClean="0">
                <a:ea typeface="新細明體" charset="-120"/>
                <a:sym typeface="Symbol"/>
              </a:rPr>
              <a:t></a:t>
            </a:r>
            <a:r>
              <a:rPr lang="en-US" altLang="zh-TW" sz="2000" dirty="0" smtClean="0">
                <a:ea typeface="新細明體" charset="-120"/>
              </a:rPr>
              <a:t>C.</a:t>
            </a:r>
          </a:p>
          <a:p>
            <a:pPr lvl="2">
              <a:buFont typeface="Wingdings" pitchFamily="2" charset="2"/>
              <a:buNone/>
            </a:pPr>
            <a:endParaRPr lang="en-US" altLang="zh-TW" sz="1800" baseline="-25000" dirty="0" smtClean="0">
              <a:ea typeface="新細明體" charset="-120"/>
            </a:endParaRP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3714744" y="3571876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714744" y="5072074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57351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0C278D-97FE-4C52-AFC9-4DB3942D2181}" type="slidenum">
              <a:rPr lang="en-US" altLang="zh-TW" sz="1800"/>
              <a:pPr eaLnBrk="1" hangingPunct="1"/>
              <a:t>57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Metallic Bonds and Material Properties</a:t>
            </a:r>
          </a:p>
        </p:txBody>
      </p:sp>
      <p:pic>
        <p:nvPicPr>
          <p:cNvPr id="58372" name="Picture 3" descr="smi53586_tb0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785795"/>
            <a:ext cx="8572560" cy="515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28596" y="5643578"/>
            <a:ext cx="8501122" cy="1142984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The bond energies and the melting point of metals vary greatly depending on the number of </a:t>
            </a:r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valence electrons </a:t>
            </a:r>
            <a:r>
              <a:rPr lang="en-US" altLang="zh-TW" sz="2400" dirty="0" smtClean="0">
                <a:ea typeface="新細明體" charset="-120"/>
              </a:rPr>
              <a:t>and the </a:t>
            </a:r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percent metallic bonding</a:t>
            </a:r>
            <a:r>
              <a:rPr lang="en-US" altLang="zh-TW" sz="2400" dirty="0" smtClean="0">
                <a:ea typeface="新細明體" charset="-120"/>
              </a:rPr>
              <a:t>.</a:t>
            </a:r>
            <a:endParaRPr lang="en-CA" altLang="zh-TW" sz="2400" dirty="0" smtClean="0"/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99CBE0-C67F-44C6-A0B0-0A887167180E}" type="slidenum">
              <a:rPr lang="en-US" altLang="zh-TW" sz="1800"/>
              <a:pPr eaLnBrk="1" hangingPunct="1"/>
              <a:t>58</a:t>
            </a:fld>
            <a:endParaRPr lang="en-US" altLang="zh-TW" sz="1800"/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428596" y="2428868"/>
            <a:ext cx="800105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接點 9"/>
          <p:cNvCxnSpPr/>
          <p:nvPr/>
        </p:nvCxnSpPr>
        <p:spPr bwMode="auto">
          <a:xfrm>
            <a:off x="428596" y="2641594"/>
            <a:ext cx="800105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接點 10"/>
          <p:cNvCxnSpPr/>
          <p:nvPr/>
        </p:nvCxnSpPr>
        <p:spPr bwMode="auto">
          <a:xfrm>
            <a:off x="428596" y="3570288"/>
            <a:ext cx="800105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接點 11"/>
          <p:cNvCxnSpPr/>
          <p:nvPr/>
        </p:nvCxnSpPr>
        <p:spPr bwMode="auto">
          <a:xfrm>
            <a:off x="357158" y="4786322"/>
            <a:ext cx="800105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接點 12"/>
          <p:cNvCxnSpPr/>
          <p:nvPr/>
        </p:nvCxnSpPr>
        <p:spPr bwMode="auto">
          <a:xfrm>
            <a:off x="357158" y="4999048"/>
            <a:ext cx="8001056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59</a:t>
            </a:fld>
            <a:endParaRPr lang="en-US" altLang="zh-TW"/>
          </a:p>
        </p:txBody>
      </p:sp>
      <p:pic>
        <p:nvPicPr>
          <p:cNvPr id="9218" name="Picture 2" descr="http://www.chemix-chemistry-software.com/images/screenshots/periodic_table/table-melting-point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" y="66008"/>
            <a:ext cx="8892480" cy="62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6453336"/>
            <a:ext cx="845698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600" dirty="0"/>
              <a:t>http://www.chemix-chemistry-software.com/school/periodic_table/melting-points-table.html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2957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Atomic Number and Atomic Mass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764704"/>
            <a:ext cx="8568951" cy="5092700"/>
          </a:xfrm>
        </p:spPr>
        <p:txBody>
          <a:bodyPr/>
          <a:lstStyle/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Atomic Number (Z) </a:t>
            </a:r>
            <a:r>
              <a:rPr lang="zh-TW" altLang="en-US" sz="2400" b="1" dirty="0" smtClean="0">
                <a:solidFill>
                  <a:srgbClr val="3333FF"/>
                </a:solidFill>
                <a:ea typeface="新細明體" charset="-120"/>
              </a:rPr>
              <a:t>原子序</a:t>
            </a:r>
            <a:r>
              <a:rPr lang="en-US" altLang="zh-TW" sz="2400" dirty="0" smtClean="0">
                <a:ea typeface="新細明體" charset="-120"/>
              </a:rPr>
              <a:t>= Number of Protons in the nucleus</a:t>
            </a:r>
          </a:p>
          <a:p>
            <a:r>
              <a:rPr lang="en-US" altLang="zh-TW" sz="2400" dirty="0" smtClean="0">
                <a:ea typeface="新細明體" charset="-120"/>
              </a:rPr>
              <a:t>Unique to an element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2000" dirty="0" smtClean="0">
                <a:ea typeface="新細明體" charset="-120"/>
              </a:rPr>
              <a:t> Example: Hydrogen = 1, Uranium = 92</a:t>
            </a:r>
          </a:p>
          <a:p>
            <a:r>
              <a:rPr lang="en-US" altLang="zh-TW" sz="2400" dirty="0" smtClean="0">
                <a:ea typeface="新細明體" charset="-120"/>
              </a:rPr>
              <a:t>Relative atomic mass = Mass in grams of 6.203 </a:t>
            </a:r>
            <a:r>
              <a:rPr lang="en-US" altLang="zh-TW" sz="2400" dirty="0" smtClean="0">
                <a:ea typeface="新細明體" charset="-120"/>
                <a:sym typeface="Symbol"/>
              </a:rPr>
              <a:t></a:t>
            </a:r>
            <a:r>
              <a:rPr lang="en-US" altLang="zh-TW" sz="2400" dirty="0" smtClean="0">
                <a:ea typeface="新細明體" charset="-120"/>
              </a:rPr>
              <a:t> 10</a:t>
            </a:r>
            <a:r>
              <a:rPr lang="en-US" altLang="zh-TW" sz="2400" baseline="30000" dirty="0" smtClean="0">
                <a:ea typeface="新細明體" charset="-120"/>
              </a:rPr>
              <a:t>23          </a:t>
            </a:r>
          </a:p>
          <a:p>
            <a:pPr>
              <a:buFontTx/>
              <a:buNone/>
            </a:pPr>
            <a:r>
              <a:rPr lang="en-US" altLang="zh-TW" sz="2400" baseline="30000" dirty="0" smtClean="0">
                <a:ea typeface="新細明體" charset="-120"/>
              </a:rPr>
              <a:t>	 </a:t>
            </a: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en-US" altLang="zh-TW" sz="2400" b="1" i="1" dirty="0" err="1" smtClean="0">
                <a:ea typeface="新細明體" charset="-120"/>
              </a:rPr>
              <a:t>Avagadro</a:t>
            </a:r>
            <a:r>
              <a:rPr lang="en-US" altLang="zh-TW" sz="2400" b="1" i="1" dirty="0" smtClean="0">
                <a:ea typeface="新細明體" charset="-120"/>
              </a:rPr>
              <a:t> Number</a:t>
            </a:r>
            <a:r>
              <a:rPr lang="en-US" altLang="zh-TW" sz="2400" dirty="0" smtClean="0">
                <a:ea typeface="新細明體" charset="-120"/>
              </a:rPr>
              <a:t>) Atoms.</a:t>
            </a: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The mass number </a:t>
            </a:r>
            <a:r>
              <a:rPr lang="zh-TW" altLang="en-US" sz="2400" b="1" dirty="0" smtClean="0">
                <a:solidFill>
                  <a:srgbClr val="3333FF"/>
                </a:solidFill>
                <a:ea typeface="新細明體" charset="-120"/>
              </a:rPr>
              <a:t>質量數 </a:t>
            </a:r>
            <a:r>
              <a:rPr lang="en-US" altLang="zh-TW" sz="2400" dirty="0" smtClean="0">
                <a:ea typeface="新細明體" charset="-120"/>
              </a:rPr>
              <a:t>(A) is the sum of protons and neutrons in a nucleus of an atom. </a:t>
            </a:r>
          </a:p>
          <a:p>
            <a:pPr marL="723900" lvl="2" indent="-361950">
              <a:buFont typeface="Wingdings" pitchFamily="2" charset="2"/>
              <a:buChar char="Ø"/>
            </a:pPr>
            <a:r>
              <a:rPr lang="en-US" altLang="zh-TW" sz="18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Example: Carbon has 6 Protons and 6 Neutrons. A = 12.</a:t>
            </a:r>
          </a:p>
          <a:p>
            <a:r>
              <a:rPr lang="en-US" altLang="zh-TW" sz="2400" dirty="0" smtClean="0">
                <a:ea typeface="新細明體" charset="-120"/>
              </a:rPr>
              <a:t>One Atomic Mass unit </a:t>
            </a:r>
            <a:r>
              <a:rPr lang="en-US" altLang="zh-TW" sz="2400" b="1" dirty="0" smtClean="0">
                <a:solidFill>
                  <a:schemeClr val="accent2"/>
                </a:solidFill>
                <a:ea typeface="新細明體" charset="-120"/>
              </a:rPr>
              <a:t>(</a:t>
            </a:r>
            <a:r>
              <a:rPr lang="en-US" altLang="zh-TW" sz="2400" b="1" dirty="0" err="1" smtClean="0">
                <a:solidFill>
                  <a:schemeClr val="accent2"/>
                </a:solidFill>
                <a:ea typeface="新細明體" charset="-120"/>
              </a:rPr>
              <a:t>amu</a:t>
            </a:r>
            <a:r>
              <a:rPr lang="en-US" altLang="zh-TW" sz="2400" b="1" dirty="0" smtClean="0">
                <a:solidFill>
                  <a:schemeClr val="accent2"/>
                </a:solidFill>
                <a:ea typeface="新細明體" charset="-120"/>
              </a:rPr>
              <a:t>) </a:t>
            </a:r>
            <a:r>
              <a:rPr lang="en-US" altLang="zh-TW" sz="2400" dirty="0" smtClean="0">
                <a:ea typeface="新細明體" charset="-120"/>
              </a:rPr>
              <a:t>is 1/12</a:t>
            </a:r>
            <a:r>
              <a:rPr lang="en-US" altLang="zh-TW" sz="2400" baseline="30000" dirty="0" smtClean="0">
                <a:ea typeface="新細明體" charset="-120"/>
              </a:rPr>
              <a:t>th</a:t>
            </a:r>
            <a:r>
              <a:rPr lang="en-US" altLang="zh-TW" sz="2400" dirty="0" smtClean="0">
                <a:ea typeface="新細明體" charset="-120"/>
              </a:rPr>
              <a:t> of mass of </a:t>
            </a:r>
            <a:r>
              <a:rPr lang="en-US" altLang="zh-TW" sz="2400" baseline="30000" dirty="0" smtClean="0">
                <a:ea typeface="新細明體" charset="-120"/>
              </a:rPr>
              <a:t>12</a:t>
            </a:r>
            <a:r>
              <a:rPr lang="en-US" altLang="zh-TW" sz="2400" dirty="0" smtClean="0">
                <a:ea typeface="新細明體" charset="-120"/>
              </a:rPr>
              <a:t>C atom.</a:t>
            </a:r>
          </a:p>
          <a:p>
            <a:r>
              <a:rPr lang="en-US" altLang="zh-TW" sz="2400" dirty="0" smtClean="0">
                <a:ea typeface="新細明體" charset="-120"/>
              </a:rPr>
              <a:t>One gram mole (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r>
              <a:rPr lang="en-US" altLang="zh-TW" sz="2400" dirty="0" smtClean="0">
                <a:ea typeface="新細明體" charset="-120"/>
              </a:rPr>
              <a:t>) = Gram atomic mass of an element.</a:t>
            </a:r>
          </a:p>
          <a:p>
            <a:r>
              <a:rPr lang="en-US" altLang="zh-TW" sz="2400" b="1" dirty="0" smtClean="0">
                <a:solidFill>
                  <a:srgbClr val="3333FF"/>
                </a:solidFill>
                <a:ea typeface="新細明體" charset="-120"/>
              </a:rPr>
              <a:t>Isotope</a:t>
            </a:r>
            <a:r>
              <a:rPr lang="en-US" altLang="zh-TW" sz="2400" b="1" dirty="0" smtClean="0">
                <a:ea typeface="新細明體" charset="-120"/>
              </a:rPr>
              <a:t>: </a:t>
            </a:r>
            <a:r>
              <a:rPr lang="en-US" altLang="zh-TW" sz="2400" dirty="0" smtClean="0">
                <a:ea typeface="新細明體" charset="-120"/>
              </a:rPr>
              <a:t>Variations of element with same atomic number but different mass number.  </a:t>
            </a:r>
            <a:r>
              <a:rPr lang="en-US" altLang="zh-TW" sz="2400" baseline="30000" dirty="0" smtClean="0">
                <a:ea typeface="新細明體" charset="-120"/>
              </a:rPr>
              <a:t>1</a:t>
            </a:r>
            <a:r>
              <a:rPr lang="en-US" altLang="zh-TW" sz="2400" dirty="0" smtClean="0">
                <a:ea typeface="新細明體" charset="-120"/>
              </a:rPr>
              <a:t>H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O</a:t>
            </a:r>
            <a:r>
              <a:rPr lang="zh-TW" altLang="en-US" sz="2400" dirty="0" smtClean="0">
                <a:ea typeface="新細明體" charset="-120"/>
              </a:rPr>
              <a:t>、</a:t>
            </a:r>
            <a:r>
              <a:rPr lang="en-US" altLang="zh-TW" sz="2400" baseline="30000" dirty="0">
                <a:ea typeface="新細明體" charset="-120"/>
              </a:rPr>
              <a:t> </a:t>
            </a:r>
            <a:r>
              <a:rPr lang="en-US" altLang="zh-TW" sz="2400" baseline="30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H</a:t>
            </a:r>
            <a:r>
              <a:rPr lang="en-US" altLang="zh-TW" sz="2400" baseline="-25000" dirty="0" smtClean="0">
                <a:ea typeface="新細明體" charset="-120"/>
              </a:rPr>
              <a:t>2</a:t>
            </a:r>
            <a:r>
              <a:rPr lang="en-US" altLang="zh-TW" sz="2400" dirty="0" smtClean="0">
                <a:ea typeface="新細明體" charset="-120"/>
              </a:rPr>
              <a:t>O(</a:t>
            </a:r>
            <a:r>
              <a:rPr lang="zh-TW" altLang="en-US" sz="2400" dirty="0" smtClean="0">
                <a:ea typeface="新細明體" charset="-120"/>
              </a:rPr>
              <a:t>重水</a:t>
            </a:r>
            <a:r>
              <a:rPr lang="en-US" altLang="zh-TW" sz="2400" dirty="0" smtClean="0">
                <a:ea typeface="新細明體" charset="-120"/>
              </a:rPr>
              <a:t>)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</a:t>
            </a:r>
          </a:p>
          <a:p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57400" y="5700713"/>
            <a:ext cx="1371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>
                <a:ea typeface="新細明體" charset="-120"/>
              </a:rPr>
              <a:t>One gram</a:t>
            </a:r>
          </a:p>
          <a:p>
            <a:pPr algn="ctr" eaLnBrk="1" hangingPunct="1"/>
            <a:r>
              <a:rPr lang="en-US" altLang="zh-TW" sz="2000">
                <a:ea typeface="新細明體" charset="-120"/>
              </a:rPr>
              <a:t>Mole of</a:t>
            </a:r>
          </a:p>
          <a:p>
            <a:pPr algn="ctr" eaLnBrk="1" hangingPunct="1"/>
            <a:r>
              <a:rPr lang="en-US" altLang="zh-TW" sz="2000">
                <a:ea typeface="新細明體" charset="-120"/>
              </a:rPr>
              <a:t>Carbon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419600" y="5700713"/>
            <a:ext cx="1371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dirty="0">
                <a:ea typeface="新細明體" charset="-120"/>
              </a:rPr>
              <a:t>12 Grams </a:t>
            </a:r>
          </a:p>
          <a:p>
            <a:pPr algn="ctr" eaLnBrk="1" hangingPunct="1"/>
            <a:r>
              <a:rPr lang="en-US" altLang="zh-TW" sz="2000" dirty="0" smtClean="0">
                <a:ea typeface="新細明體" charset="-120"/>
              </a:rPr>
              <a:t>of </a:t>
            </a:r>
            <a:r>
              <a:rPr lang="en-US" altLang="zh-TW" sz="2000" dirty="0">
                <a:ea typeface="新細明體" charset="-120"/>
              </a:rPr>
              <a:t>Carbon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781800" y="5700713"/>
            <a:ext cx="1371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dirty="0">
                <a:ea typeface="新細明體" charset="-120"/>
              </a:rPr>
              <a:t>6.023 </a:t>
            </a:r>
            <a:r>
              <a:rPr lang="en-US" altLang="zh-TW" sz="2000" dirty="0" smtClean="0">
                <a:ea typeface="新細明體" charset="-120"/>
                <a:sym typeface="Symbol"/>
              </a:rPr>
              <a:t></a:t>
            </a:r>
            <a:r>
              <a:rPr lang="en-US" altLang="zh-TW" sz="2000" dirty="0" smtClean="0">
                <a:ea typeface="新細明體" charset="-120"/>
              </a:rPr>
              <a:t> </a:t>
            </a:r>
            <a:r>
              <a:rPr lang="en-US" altLang="zh-TW" sz="2000" dirty="0">
                <a:ea typeface="新細明體" charset="-120"/>
              </a:rPr>
              <a:t>10</a:t>
            </a:r>
            <a:r>
              <a:rPr lang="en-US" altLang="zh-TW" sz="2000" baseline="30000" dirty="0">
                <a:ea typeface="新細明體" charset="-120"/>
              </a:rPr>
              <a:t>23</a:t>
            </a:r>
          </a:p>
          <a:p>
            <a:pPr algn="ctr" eaLnBrk="1" hangingPunct="1"/>
            <a:r>
              <a:rPr lang="en-US" altLang="zh-TW" sz="2000" dirty="0">
                <a:ea typeface="新細明體" charset="-120"/>
              </a:rPr>
              <a:t>Carbon </a:t>
            </a:r>
          </a:p>
          <a:p>
            <a:pPr algn="ctr" eaLnBrk="1" hangingPunct="1"/>
            <a:r>
              <a:rPr lang="en-US" altLang="zh-TW" sz="2000" dirty="0">
                <a:ea typeface="新細明體" charset="-120"/>
              </a:rPr>
              <a:t>Atoms</a:t>
            </a: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505200" y="5929313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5867400" y="5929313"/>
            <a:ext cx="838200" cy="381000"/>
          </a:xfrm>
          <a:prstGeom prst="leftRightArrow">
            <a:avLst>
              <a:gd name="adj1" fmla="val 50000"/>
              <a:gd name="adj2" fmla="val 44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16394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F4E061-3894-424D-BF21-743F23752D3D}" type="slidenum">
              <a:rPr lang="en-US" altLang="zh-TW" sz="1800"/>
              <a:pPr eaLnBrk="1" hangingPunct="1"/>
              <a:t>6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Metallic Bonds and Material Properties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Pure metals are significantly more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malleable</a:t>
            </a:r>
            <a:r>
              <a:rPr lang="en-US" altLang="zh-TW" sz="2400" dirty="0" smtClean="0">
                <a:ea typeface="新細明體" charset="-120"/>
              </a:rPr>
              <a:t> than ionic or covalent networked materials. </a:t>
            </a:r>
          </a:p>
          <a:p>
            <a:r>
              <a:rPr lang="en-US" altLang="zh-TW" sz="2400" dirty="0" smtClean="0">
                <a:ea typeface="新細明體" charset="-120"/>
              </a:rPr>
              <a:t>Strength of a pure metal can be significantly increased through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alloying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Pure metals are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excellent conductors </a:t>
            </a:r>
            <a:r>
              <a:rPr lang="en-US" altLang="zh-TW" sz="2400" dirty="0" smtClean="0">
                <a:ea typeface="新細明體" charset="-120"/>
              </a:rPr>
              <a:t>of heat and  electricity.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  <a:endParaRPr lang="en-CA" altLang="zh-TW" sz="2400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00438"/>
            <a:ext cx="72374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982BBC6-CBD2-4347-8106-A37058DFB507}" type="slidenum">
              <a:rPr lang="en-US" altLang="zh-TW" sz="1800"/>
              <a:pPr eaLnBrk="1" hangingPunct="1"/>
              <a:t>60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61</a:t>
            </a:fld>
            <a:endParaRPr lang="en-US" altLang="zh-TW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CA" altLang="zh-TW" sz="3600" b="1" kern="0" dirty="0" smtClean="0"/>
              <a:t>Mixed Bonding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908720"/>
            <a:ext cx="8352928" cy="5602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kern="0" dirty="0" smtClean="0">
                <a:ea typeface="新細明體" charset="-120"/>
              </a:rPr>
              <a:t>Chemical bonds can involve more than one type of primary bond and can also involve secondary dipole bonds.</a:t>
            </a: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Ionic-Covalent Mixed Bonding</a:t>
            </a:r>
            <a:r>
              <a:rPr lang="en-US" altLang="zh-TW" sz="2400" kern="0" dirty="0" smtClean="0">
                <a:ea typeface="新細明體" charset="-120"/>
              </a:rPr>
              <a:t>: Most covalent-bonded molecules have some ionic binding, and vice versa.</a:t>
            </a:r>
          </a:p>
          <a:p>
            <a:r>
              <a:rPr lang="en-US" altLang="zh-TW" sz="2400" b="1" kern="0" dirty="0" smtClean="0">
                <a:solidFill>
                  <a:srgbClr val="0000FF"/>
                </a:solidFill>
                <a:ea typeface="新細明體" charset="-120"/>
              </a:rPr>
              <a:t>Pauling</a:t>
            </a:r>
            <a:r>
              <a:rPr lang="en-US" altLang="zh-TW" sz="2400" kern="0" dirty="0" smtClean="0">
                <a:ea typeface="新細明體" charset="-120"/>
              </a:rPr>
              <a:t> proposed an equation to determine</a:t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/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kern="0" dirty="0" smtClean="0">
                <a:ea typeface="新細明體" charset="-120"/>
              </a:rPr>
              <a:t/>
            </a:r>
            <a:br>
              <a:rPr lang="en-US" altLang="zh-TW" sz="2400" kern="0" dirty="0" smtClean="0">
                <a:ea typeface="新細明體" charset="-120"/>
              </a:rPr>
            </a:br>
            <a:r>
              <a:rPr lang="en-US" altLang="zh-TW" sz="2400" i="1" kern="0" dirty="0" smtClean="0">
                <a:ea typeface="新細明體" charset="-120"/>
              </a:rPr>
              <a:t>X</a:t>
            </a:r>
            <a:r>
              <a:rPr lang="en-US" altLang="zh-TW" sz="2400" i="1" kern="0" baseline="-25000" dirty="0" smtClean="0">
                <a:ea typeface="新細明體" charset="-120"/>
              </a:rPr>
              <a:t>A</a:t>
            </a:r>
            <a:r>
              <a:rPr lang="zh-TW" altLang="en-US" sz="2400" kern="0" dirty="0" smtClean="0">
                <a:ea typeface="新細明體" charset="-120"/>
              </a:rPr>
              <a:t> </a:t>
            </a:r>
            <a:r>
              <a:rPr lang="en-US" altLang="zh-TW" sz="2400" kern="0" dirty="0" smtClean="0">
                <a:ea typeface="新細明體" charset="-120"/>
              </a:rPr>
              <a:t>and </a:t>
            </a:r>
            <a:r>
              <a:rPr lang="en-US" altLang="zh-TW" sz="2400" i="1" kern="0" dirty="0" smtClean="0">
                <a:ea typeface="新細明體" charset="-120"/>
              </a:rPr>
              <a:t>X</a:t>
            </a:r>
            <a:r>
              <a:rPr lang="en-US" altLang="zh-TW" sz="2400" i="1" kern="0" baseline="-25000" dirty="0" smtClean="0">
                <a:ea typeface="新細明體" charset="-120"/>
              </a:rPr>
              <a:t>B</a:t>
            </a:r>
            <a:r>
              <a:rPr lang="en-US" altLang="zh-TW" sz="2400" kern="0" dirty="0" smtClean="0">
                <a:ea typeface="新細明體" charset="-120"/>
              </a:rPr>
              <a:t> are the </a:t>
            </a:r>
            <a:r>
              <a:rPr lang="en-US" altLang="zh-TW" sz="2400" kern="0" dirty="0" err="1" smtClean="0">
                <a:ea typeface="新細明體" charset="-120"/>
              </a:rPr>
              <a:t>electronegativities</a:t>
            </a:r>
            <a:r>
              <a:rPr lang="en-US" altLang="zh-TW" sz="2400" kern="0" dirty="0" smtClean="0">
                <a:ea typeface="新細明體" charset="-120"/>
              </a:rPr>
              <a:t> of  A and B atoms.</a:t>
            </a:r>
          </a:p>
          <a:p>
            <a:r>
              <a:rPr lang="en-US" altLang="zh-TW" sz="2400" kern="0" dirty="0" smtClean="0">
                <a:ea typeface="新細明體" charset="-120"/>
              </a:rPr>
              <a:t>Many semiconducting compounds have mixed ionic-covalent bonding. </a:t>
            </a:r>
            <a:r>
              <a:rPr lang="en-US" altLang="zh-TW" sz="2400" kern="0" dirty="0" err="1" smtClean="0">
                <a:ea typeface="新細明體" charset="-120"/>
              </a:rPr>
              <a:t>GaAs</a:t>
            </a:r>
            <a:r>
              <a:rPr lang="en-US" altLang="zh-TW" sz="2400" kern="0" dirty="0" smtClean="0">
                <a:ea typeface="新細明體" charset="-120"/>
              </a:rPr>
              <a:t>: 4%, </a:t>
            </a:r>
            <a:r>
              <a:rPr lang="en-US" altLang="zh-TW" sz="2400" kern="0" dirty="0" err="1" smtClean="0">
                <a:ea typeface="新細明體" charset="-120"/>
              </a:rPr>
              <a:t>ZnSe</a:t>
            </a:r>
            <a:r>
              <a:rPr lang="en-US" altLang="zh-TW" sz="2400" kern="0" dirty="0" smtClean="0">
                <a:ea typeface="新細明體" charset="-120"/>
              </a:rPr>
              <a:t>: 15% ionic character.</a:t>
            </a:r>
            <a:endParaRPr lang="en-US" altLang="zh-TW" sz="2400" kern="0" dirty="0">
              <a:ea typeface="新細明體" charset="-120"/>
            </a:endParaRP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Metallic-Covalent Mixed Bonding</a:t>
            </a:r>
            <a:r>
              <a:rPr lang="en-US" altLang="zh-TW" sz="2400" kern="0" dirty="0" smtClean="0">
                <a:ea typeface="新細明體" charset="-120"/>
              </a:rPr>
              <a:t>: Transition metals have some covalent bonds. Si and Ge have some metallic bonds.</a:t>
            </a: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Metallic-Ionic </a:t>
            </a:r>
            <a:r>
              <a:rPr lang="en-US" altLang="zh-TW" sz="2400" b="1" kern="0" dirty="0">
                <a:solidFill>
                  <a:srgbClr val="FF0000"/>
                </a:solidFill>
                <a:ea typeface="新細明體" charset="-120"/>
              </a:rPr>
              <a:t>Mixed Bonding</a:t>
            </a:r>
            <a:r>
              <a:rPr lang="en-US" altLang="zh-TW" sz="2400" kern="0" dirty="0">
                <a:ea typeface="新細明體" charset="-120"/>
              </a:rPr>
              <a:t>: </a:t>
            </a:r>
            <a:r>
              <a:rPr lang="en-US" altLang="zh-TW" sz="2400" kern="0" dirty="0" smtClean="0">
                <a:ea typeface="新細明體" charset="-120"/>
              </a:rPr>
              <a:t>Intermetallic compounds may have a significant amount of electron transfer. NaZn</a:t>
            </a:r>
            <a:r>
              <a:rPr lang="en-US" altLang="zh-TW" sz="2400" kern="0" baseline="-25000" dirty="0" smtClean="0">
                <a:ea typeface="新細明體" charset="-120"/>
              </a:rPr>
              <a:t>13</a:t>
            </a:r>
            <a:r>
              <a:rPr lang="en-US" altLang="zh-TW" sz="2400" kern="0" dirty="0" smtClean="0">
                <a:ea typeface="新細明體" charset="-120"/>
              </a:rPr>
              <a:t>, Fe</a:t>
            </a:r>
            <a:r>
              <a:rPr lang="en-US" altLang="zh-TW" sz="2400" kern="0" baseline="-25000" dirty="0" smtClean="0">
                <a:ea typeface="新細明體" charset="-120"/>
              </a:rPr>
              <a:t>5</a:t>
            </a:r>
            <a:r>
              <a:rPr lang="en-US" altLang="zh-TW" sz="2400" kern="0" dirty="0" smtClean="0">
                <a:ea typeface="新細明體" charset="-120"/>
              </a:rPr>
              <a:t>Zn</a:t>
            </a:r>
            <a:r>
              <a:rPr lang="en-US" altLang="zh-TW" sz="2400" kern="0" baseline="-25000" dirty="0" smtClean="0">
                <a:ea typeface="新細明體" charset="-120"/>
              </a:rPr>
              <a:t>21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409605"/>
              </p:ext>
            </p:extLst>
          </p:nvPr>
        </p:nvGraphicFramePr>
        <p:xfrm>
          <a:off x="1023938" y="2982913"/>
          <a:ext cx="729247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方程式" r:id="rId3" imgW="2768400" imgH="253800" progId="Equation.3">
                  <p:embed/>
                </p:oleObj>
              </mc:Choice>
              <mc:Fallback>
                <p:oleObj name="方程式" r:id="rId3" imgW="2768400" imgH="253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2982913"/>
                        <a:ext cx="7292478" cy="6238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276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Secondary Bonding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5305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Secondary bonds are due to attractions of </a:t>
            </a:r>
            <a:r>
              <a:rPr lang="en-US" altLang="zh-TW" sz="2400" b="1" i="1" dirty="0" smtClean="0">
                <a:solidFill>
                  <a:srgbClr val="0000FF"/>
                </a:solidFill>
                <a:ea typeface="新細明體" charset="-120"/>
              </a:rPr>
              <a:t>electric dipoles</a:t>
            </a:r>
            <a:r>
              <a:rPr lang="en-US" altLang="zh-TW" sz="2400" b="1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in atoms or molecules.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Dipoles are created when positive and negative charge centers exist.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There two types of bonds           permanent and    fluctuating              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van der Waals bonds </a:t>
            </a:r>
            <a:r>
              <a:rPr lang="en-US" altLang="zh-TW" sz="2400" dirty="0" smtClean="0">
                <a:ea typeface="新細明體" charset="-120"/>
              </a:rPr>
              <a:t>(forces).</a:t>
            </a:r>
          </a:p>
          <a:p>
            <a:pPr>
              <a:lnSpc>
                <a:spcPct val="90000"/>
              </a:lnSpc>
            </a:pP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495800" y="35814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bg1"/>
                </a:solidFill>
                <a:ea typeface="新細明體" charset="-120"/>
              </a:rPr>
              <a:t>-q</a:t>
            </a:r>
          </a:p>
        </p:txBody>
      </p:sp>
      <p:pic>
        <p:nvPicPr>
          <p:cNvPr id="60421" name="Picture 20" descr="C:\Documents and Settings\Naveen\Desktop\Mcgraw\jpegs\di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90800"/>
            <a:ext cx="3240088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5257800" y="2564904"/>
            <a:ext cx="35798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charset="-120"/>
              </a:rPr>
              <a:t>Dipole </a:t>
            </a:r>
            <a:r>
              <a:rPr lang="en-US" altLang="zh-TW" b="1" dirty="0" smtClean="0">
                <a:ea typeface="新細明體" charset="-120"/>
              </a:rPr>
              <a:t>moment = </a:t>
            </a:r>
            <a:r>
              <a:rPr lang="en-US" altLang="zh-TW" sz="3200" b="1" dirty="0" smtClean="0">
                <a:ea typeface="新細明體" charset="-120"/>
                <a:cs typeface="Times New Roman" pitchFamily="18" charset="0"/>
              </a:rPr>
              <a:t>μ</a:t>
            </a:r>
            <a:r>
              <a:rPr lang="en-US" altLang="zh-TW" b="1" dirty="0" smtClean="0">
                <a:ea typeface="新細明體" charset="-120"/>
              </a:rPr>
              <a:t>  = </a:t>
            </a:r>
            <a:r>
              <a:rPr lang="en-US" altLang="zh-TW" b="1" dirty="0" err="1" smtClean="0">
                <a:ea typeface="新細明體" charset="-120"/>
              </a:rPr>
              <a:t>q</a:t>
            </a:r>
            <a:r>
              <a:rPr lang="en-US" altLang="zh-TW" b="1" dirty="0" err="1" smtClean="0">
                <a:ea typeface="新細明體" charset="-120"/>
                <a:sym typeface="Symbol"/>
              </a:rPr>
              <a:t></a:t>
            </a:r>
            <a:r>
              <a:rPr lang="en-US" altLang="zh-TW" b="1" dirty="0" err="1" smtClean="0">
                <a:ea typeface="新細明體" charset="-120"/>
              </a:rPr>
              <a:t>d</a:t>
            </a:r>
            <a:endParaRPr lang="en-US" altLang="zh-TW" b="1" dirty="0">
              <a:ea typeface="新細明體" charset="-120"/>
            </a:endParaRPr>
          </a:p>
        </p:txBody>
      </p:sp>
      <p:sp>
        <p:nvSpPr>
          <p:cNvPr id="60423" name="Text Box 17"/>
          <p:cNvSpPr txBox="1">
            <a:spLocks noChangeArrowheads="1"/>
          </p:cNvSpPr>
          <p:nvPr/>
        </p:nvSpPr>
        <p:spPr bwMode="auto">
          <a:xfrm>
            <a:off x="5334000" y="3250704"/>
            <a:ext cx="35349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dirty="0" smtClean="0">
                <a:ea typeface="新細明體" charset="-120"/>
              </a:rPr>
              <a:t>q = </a:t>
            </a:r>
            <a:r>
              <a:rPr lang="en-US" altLang="zh-TW" dirty="0">
                <a:ea typeface="新細明體" charset="-120"/>
              </a:rPr>
              <a:t>Electric charge</a:t>
            </a:r>
          </a:p>
          <a:p>
            <a:pPr eaLnBrk="1" hangingPunct="1"/>
            <a:r>
              <a:rPr lang="en-US" altLang="zh-TW" dirty="0">
                <a:ea typeface="新細明體" charset="-120"/>
              </a:rPr>
              <a:t>d = </a:t>
            </a:r>
            <a:r>
              <a:rPr lang="en-US" altLang="zh-TW" dirty="0" smtClean="0">
                <a:ea typeface="新細明體" charset="-120"/>
              </a:rPr>
              <a:t>Separation distance</a:t>
            </a: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1 </a:t>
            </a:r>
            <a:r>
              <a:rPr lang="en-US" altLang="zh-TW" dirty="0" err="1" smtClean="0">
                <a:ea typeface="新細明體" charset="-120"/>
              </a:rPr>
              <a:t>debye</a:t>
            </a:r>
            <a:r>
              <a:rPr lang="en-US" altLang="zh-TW" dirty="0" smtClean="0">
                <a:ea typeface="新細明體" charset="-120"/>
              </a:rPr>
              <a:t> = 3.34 </a:t>
            </a:r>
            <a:r>
              <a:rPr lang="en-US" altLang="zh-TW" dirty="0" smtClean="0">
                <a:ea typeface="新細明體" charset="-120"/>
                <a:sym typeface="Symbol"/>
              </a:rPr>
              <a:t> 10</a:t>
            </a:r>
            <a:r>
              <a:rPr lang="en-US" altLang="zh-TW" baseline="30000" dirty="0" smtClean="0">
                <a:ea typeface="新細明體" charset="-120"/>
                <a:sym typeface="Symbol"/>
              </a:rPr>
              <a:t>30 </a:t>
            </a:r>
            <a:r>
              <a:rPr lang="en-US" altLang="zh-TW" dirty="0" err="1" smtClean="0">
                <a:ea typeface="新細明體" charset="-120"/>
                <a:sym typeface="Symbol"/>
              </a:rPr>
              <a:t>Cm</a:t>
            </a:r>
            <a:endParaRPr lang="en-US" altLang="zh-TW" dirty="0">
              <a:ea typeface="新細明體" charset="-120"/>
            </a:endParaRPr>
          </a:p>
        </p:txBody>
      </p:sp>
      <p:sp>
        <p:nvSpPr>
          <p:cNvPr id="60424" name="AutoShape 18"/>
          <p:cNvSpPr>
            <a:spLocks noChangeArrowheads="1"/>
          </p:cNvSpPr>
          <p:nvPr/>
        </p:nvSpPr>
        <p:spPr bwMode="auto">
          <a:xfrm>
            <a:off x="4286250" y="542925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0425" name="Text Box 21"/>
          <p:cNvSpPr txBox="1">
            <a:spLocks noChangeArrowheads="1"/>
          </p:cNvSpPr>
          <p:nvPr/>
        </p:nvSpPr>
        <p:spPr bwMode="auto">
          <a:xfrm>
            <a:off x="1828800" y="3657600"/>
            <a:ext cx="524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b="1" dirty="0" smtClean="0">
                <a:solidFill>
                  <a:schemeClr val="bg1"/>
                </a:solidFill>
                <a:ea typeface="新細明體" charset="-120"/>
              </a:rPr>
              <a:t>q</a:t>
            </a:r>
            <a:endParaRPr lang="en-US" altLang="zh-TW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60426" name="Oval 22"/>
          <p:cNvSpPr>
            <a:spLocks noChangeArrowheads="1"/>
          </p:cNvSpPr>
          <p:nvPr/>
        </p:nvSpPr>
        <p:spPr bwMode="auto">
          <a:xfrm>
            <a:off x="2438400" y="3733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0427" name="Oval 23"/>
          <p:cNvSpPr>
            <a:spLocks noChangeArrowheads="1"/>
          </p:cNvSpPr>
          <p:nvPr/>
        </p:nvSpPr>
        <p:spPr bwMode="auto">
          <a:xfrm>
            <a:off x="4419600" y="3810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0428" name="Line 24"/>
          <p:cNvSpPr>
            <a:spLocks noChangeShapeType="1"/>
          </p:cNvSpPr>
          <p:nvPr/>
        </p:nvSpPr>
        <p:spPr bwMode="auto">
          <a:xfrm>
            <a:off x="2514600" y="38862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29" name="Line 25"/>
          <p:cNvSpPr>
            <a:spLocks noChangeShapeType="1"/>
          </p:cNvSpPr>
          <p:nvPr/>
        </p:nvSpPr>
        <p:spPr bwMode="auto">
          <a:xfrm>
            <a:off x="4495800" y="3886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30" name="Line 26"/>
          <p:cNvSpPr>
            <a:spLocks noChangeShapeType="1"/>
          </p:cNvSpPr>
          <p:nvPr/>
        </p:nvSpPr>
        <p:spPr bwMode="auto">
          <a:xfrm flipH="1">
            <a:off x="2514600" y="4953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31" name="Line 27"/>
          <p:cNvSpPr>
            <a:spLocks noChangeShapeType="1"/>
          </p:cNvSpPr>
          <p:nvPr/>
        </p:nvSpPr>
        <p:spPr bwMode="auto">
          <a:xfrm>
            <a:off x="3733800" y="4953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432" name="Text Box 28"/>
          <p:cNvSpPr txBox="1">
            <a:spLocks noChangeArrowheads="1"/>
          </p:cNvSpPr>
          <p:nvPr/>
        </p:nvSpPr>
        <p:spPr bwMode="auto">
          <a:xfrm>
            <a:off x="3413125" y="46894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>
                <a:ea typeface="新細明體" charset="-120"/>
              </a:rPr>
              <a:t>d</a:t>
            </a:r>
          </a:p>
        </p:txBody>
      </p:sp>
      <p:sp>
        <p:nvSpPr>
          <p:cNvPr id="60433" name="Text Box 29"/>
          <p:cNvSpPr txBox="1">
            <a:spLocks noChangeArrowheads="1"/>
          </p:cNvSpPr>
          <p:nvPr/>
        </p:nvSpPr>
        <p:spPr bwMode="auto">
          <a:xfrm>
            <a:off x="685800" y="4724400"/>
            <a:ext cx="1238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1800">
                <a:ea typeface="新細明體" charset="-120"/>
              </a:rPr>
              <a:t>Figure 2.26</a:t>
            </a:r>
          </a:p>
        </p:txBody>
      </p:sp>
      <p:sp>
        <p:nvSpPr>
          <p:cNvPr id="60435" name="Slide Number Placeholder 1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5556DB-E5F3-4FB9-993C-1CEC9141B1C0}" type="slidenum">
              <a:rPr lang="en-US" altLang="zh-TW" sz="1800"/>
              <a:pPr eaLnBrk="1" hangingPunct="1"/>
              <a:t>62</a:t>
            </a:fld>
            <a:endParaRPr lang="en-US" altLang="zh-TW" sz="180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756918" y="3645024"/>
            <a:ext cx="52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chemeClr val="bg1"/>
                </a:solidFill>
                <a:ea typeface="新細明體" charset="-120"/>
              </a:rPr>
              <a:t>+q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2699792" y="5733256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2" name="文字方塊 1"/>
          <p:cNvSpPr txBox="1"/>
          <p:nvPr/>
        </p:nvSpPr>
        <p:spPr>
          <a:xfrm>
            <a:off x="5334000" y="4593322"/>
            <a:ext cx="3395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>
                <a:latin typeface="+mn-ea"/>
              </a:rPr>
              <a:t>離子鍵</a:t>
            </a:r>
            <a:r>
              <a:rPr lang="en-US" altLang="zh-TW" sz="2000" dirty="0">
                <a:latin typeface="+mn-ea"/>
              </a:rPr>
              <a:t>: </a:t>
            </a:r>
            <a:r>
              <a:rPr lang="en-US" altLang="zh-TW" sz="2000" dirty="0" smtClean="0">
                <a:latin typeface="+mn-ea"/>
              </a:rPr>
              <a:t>0.2 nm </a:t>
            </a:r>
            <a:r>
              <a:rPr lang="en-US" altLang="zh-TW" sz="2000" dirty="0" smtClean="0">
                <a:latin typeface="+mn-ea"/>
                <a:sym typeface="Symbol"/>
              </a:rPr>
              <a:t> 1.6  10</a:t>
            </a:r>
            <a:r>
              <a:rPr lang="en-US" altLang="zh-TW" sz="2000" baseline="30000" dirty="0" smtClean="0">
                <a:latin typeface="+mn-ea"/>
                <a:sym typeface="Symbol"/>
              </a:rPr>
              <a:t>19 </a:t>
            </a:r>
            <a:r>
              <a:rPr lang="en-US" altLang="zh-TW" sz="2000" dirty="0" smtClean="0">
                <a:latin typeface="+mn-ea"/>
                <a:sym typeface="Symbol"/>
              </a:rPr>
              <a:t>C</a:t>
            </a:r>
          </a:p>
          <a:p>
            <a:r>
              <a:rPr lang="en-US" altLang="zh-TW" sz="2000" dirty="0" smtClean="0">
                <a:latin typeface="+mn-ea"/>
                <a:sym typeface="Symbol"/>
              </a:rPr>
              <a:t>= 3.2  </a:t>
            </a:r>
            <a:r>
              <a:rPr lang="en-US" altLang="zh-TW" sz="2000" dirty="0">
                <a:latin typeface="+mn-ea"/>
                <a:sym typeface="Symbol"/>
              </a:rPr>
              <a:t>10</a:t>
            </a:r>
            <a:r>
              <a:rPr lang="en-US" altLang="zh-TW" sz="2000" baseline="30000" dirty="0" smtClean="0">
                <a:latin typeface="+mn-ea"/>
                <a:sym typeface="Symbol"/>
              </a:rPr>
              <a:t>29 </a:t>
            </a:r>
            <a:r>
              <a:rPr lang="en-US" altLang="zh-TW" sz="2000" dirty="0" err="1" smtClean="0">
                <a:latin typeface="+mn-ea"/>
                <a:sym typeface="Symbol"/>
              </a:rPr>
              <a:t>Cm</a:t>
            </a:r>
            <a:r>
              <a:rPr lang="en-US" altLang="zh-TW" sz="2000" dirty="0" smtClean="0">
                <a:latin typeface="+mn-ea"/>
                <a:sym typeface="Symbol"/>
              </a:rPr>
              <a:t> ~ 10 </a:t>
            </a:r>
            <a:r>
              <a:rPr lang="en-US" altLang="zh-TW" sz="2000" dirty="0" err="1" smtClean="0">
                <a:latin typeface="+mn-ea"/>
                <a:sym typeface="Symbol"/>
              </a:rPr>
              <a:t>debye</a:t>
            </a:r>
            <a:endParaRPr lang="zh-TW" altLang="en-US" sz="200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Fluctuating Dipoles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Weak secondary bonds in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noble gases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r>
              <a:rPr lang="en-US" altLang="zh-TW" sz="2400" dirty="0" smtClean="0">
                <a:ea typeface="新細明體" charset="-120"/>
              </a:rPr>
              <a:t>Dipoles are created due to </a:t>
            </a:r>
            <a:r>
              <a:rPr lang="en-US" altLang="zh-TW" sz="2400" i="1" dirty="0" smtClean="0">
                <a:solidFill>
                  <a:srgbClr val="0000FF"/>
                </a:solidFill>
                <a:ea typeface="新細明體" charset="-120"/>
              </a:rPr>
              <a:t>asymmetrical distribution </a:t>
            </a:r>
            <a:r>
              <a:rPr lang="en-US" altLang="zh-TW" sz="2400" dirty="0" smtClean="0">
                <a:ea typeface="新細明體" charset="-120"/>
              </a:rPr>
              <a:t>of electron charges.</a:t>
            </a:r>
          </a:p>
          <a:p>
            <a:r>
              <a:rPr lang="en-US" altLang="zh-TW" sz="2400" dirty="0" smtClean="0">
                <a:ea typeface="新細明體" charset="-120"/>
              </a:rPr>
              <a:t>Electron cloud charge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changes with time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endParaRPr lang="en-US" altLang="zh-TW" sz="2400" dirty="0" smtClean="0">
              <a:ea typeface="新細明體" charset="-120"/>
            </a:endParaRPr>
          </a:p>
          <a:p>
            <a:endParaRPr lang="en-US" altLang="zh-TW" sz="2400" dirty="0" smtClean="0">
              <a:ea typeface="新細明體" charset="-120"/>
            </a:endParaRPr>
          </a:p>
        </p:txBody>
      </p:sp>
      <p:pic>
        <p:nvPicPr>
          <p:cNvPr id="61444" name="Picture 4" descr="C:\Documents and Settings\Naveen\Desktop\Mcgraw\dipole-fl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5562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676400" y="5334000"/>
            <a:ext cx="2128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>
                <a:ea typeface="新細明體" charset="-120"/>
              </a:rPr>
              <a:t>Symmetrical</a:t>
            </a:r>
          </a:p>
          <a:p>
            <a:pPr algn="ctr" eaLnBrk="1" hangingPunct="1"/>
            <a:r>
              <a:rPr lang="en-US" altLang="zh-TW" sz="2000" b="1">
                <a:ea typeface="新細明體" charset="-120"/>
              </a:rPr>
              <a:t>distribution </a:t>
            </a:r>
          </a:p>
          <a:p>
            <a:pPr algn="ctr" eaLnBrk="1" hangingPunct="1"/>
            <a:r>
              <a:rPr lang="en-US" altLang="zh-TW" sz="2000" b="1">
                <a:ea typeface="新細明體" charset="-120"/>
              </a:rPr>
              <a:t>of electron charge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29200" y="5334000"/>
            <a:ext cx="2432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ea typeface="新細明體" charset="-120"/>
              </a:rPr>
              <a:t>Asymmetrical</a:t>
            </a: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distribution</a:t>
            </a:r>
            <a:endParaRPr lang="en-US" altLang="zh-TW" sz="2000" b="1" dirty="0">
              <a:ea typeface="新細明體" charset="-120"/>
            </a:endParaRPr>
          </a:p>
          <a:p>
            <a:pPr algn="ctr" eaLnBrk="1" hangingPunct="1"/>
            <a:r>
              <a:rPr lang="en-US" altLang="zh-TW" sz="2000" b="1" dirty="0" smtClean="0">
                <a:ea typeface="新細明體" charset="-120"/>
              </a:rPr>
              <a:t>(changes </a:t>
            </a:r>
            <a:r>
              <a:rPr lang="en-US" altLang="zh-TW" sz="2000" b="1" dirty="0">
                <a:ea typeface="新細明體" charset="-120"/>
              </a:rPr>
              <a:t>with time) </a:t>
            </a:r>
          </a:p>
          <a:p>
            <a:pPr algn="ctr" eaLnBrk="1" hangingPunct="1"/>
            <a:endParaRPr lang="en-US" altLang="zh-TW" b="1" dirty="0">
              <a:ea typeface="新細明體" charset="-120"/>
            </a:endParaRPr>
          </a:p>
        </p:txBody>
      </p:sp>
      <p:sp>
        <p:nvSpPr>
          <p:cNvPr id="61448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686D34-535C-4768-956B-373D3D79CDD2}" type="slidenum">
              <a:rPr lang="en-US" altLang="zh-TW" sz="1800"/>
              <a:pPr eaLnBrk="1" hangingPunct="1"/>
              <a:t>63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64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/>
          <a:stretch/>
        </p:blipFill>
        <p:spPr>
          <a:xfrm>
            <a:off x="251520" y="2670048"/>
            <a:ext cx="8648114" cy="3639272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908720"/>
            <a:ext cx="7772400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kern="0" dirty="0" smtClean="0">
                <a:ea typeface="新細明體" charset="-120"/>
              </a:rPr>
              <a:t>Fluctuating dipoles of nearby atoms can attract each other, creating weak interatomic </a:t>
            </a:r>
            <a:r>
              <a:rPr lang="en-US" altLang="zh-TW" sz="2400" kern="0" dirty="0" err="1" smtClean="0">
                <a:solidFill>
                  <a:srgbClr val="0000FF"/>
                </a:solidFill>
                <a:ea typeface="新細明體" charset="-120"/>
              </a:rPr>
              <a:t>nondirectional</a:t>
            </a:r>
            <a:r>
              <a:rPr lang="en-US" altLang="zh-TW" sz="2400" kern="0" dirty="0" smtClean="0">
                <a:solidFill>
                  <a:srgbClr val="0000FF"/>
                </a:solidFill>
                <a:ea typeface="新細明體" charset="-120"/>
              </a:rPr>
              <a:t> bonds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  <a:p>
            <a:r>
              <a:rPr lang="en-US" altLang="zh-TW" sz="2400" kern="0" dirty="0" smtClean="0">
                <a:ea typeface="新細明體" charset="-120"/>
              </a:rPr>
              <a:t>The melting and boiling points increase with increasing the atomic size of the noble gases.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smtClean="0">
                <a:ea typeface="新細明體" charset="-120"/>
              </a:rPr>
              <a:t>Fluctuating Dipoles</a:t>
            </a:r>
            <a:endParaRPr lang="en-US" altLang="zh-TW" sz="3600" b="1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260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Permanent Dipoles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066800"/>
            <a:ext cx="7325816" cy="5029200"/>
          </a:xfrm>
        </p:spPr>
        <p:txBody>
          <a:bodyPr/>
          <a:lstStyle/>
          <a:p>
            <a:r>
              <a:rPr lang="en-US" altLang="zh-TW" sz="2400" dirty="0" smtClean="0">
                <a:ea typeface="新細明體" charset="-120"/>
              </a:rPr>
              <a:t>Dipoles that do not fluctuate with time are called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permanent dipoles</a:t>
            </a:r>
            <a:r>
              <a:rPr lang="en-US" altLang="zh-TW" sz="2400" dirty="0" smtClean="0">
                <a:ea typeface="新細明體" charset="-120"/>
              </a:rPr>
              <a:t>.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 marL="804863" lvl="2" indent="-439738">
              <a:buFont typeface="Wingdings" pitchFamily="2" charset="2"/>
              <a:buChar char="Ø"/>
            </a:pPr>
            <a:r>
              <a:rPr lang="en-US" altLang="zh-TW" dirty="0" smtClean="0">
                <a:ea typeface="新細明體" charset="-120"/>
              </a:rPr>
              <a:t> Examples: </a:t>
            </a:r>
          </a:p>
          <a:p>
            <a:pPr lvl="2">
              <a:buFont typeface="Wingdings" pitchFamily="2" charset="2"/>
              <a:buNone/>
            </a:pPr>
            <a:r>
              <a:rPr lang="en-US" altLang="zh-TW" sz="1800" dirty="0" smtClean="0">
                <a:ea typeface="新細明體" charset="-120"/>
              </a:rPr>
              <a:t>                           </a:t>
            </a:r>
            <a:endParaRPr lang="en-US" altLang="zh-TW" sz="2000" dirty="0" smtClean="0">
              <a:ea typeface="新細明體" charset="-120"/>
            </a:endParaRPr>
          </a:p>
          <a:p>
            <a:pPr lvl="2">
              <a:buFont typeface="Wingdings" pitchFamily="2" charset="2"/>
              <a:buNone/>
            </a:pPr>
            <a:r>
              <a:rPr lang="en-US" altLang="zh-TW" sz="2000" dirty="0" smtClean="0">
                <a:ea typeface="新細明體" charset="-120"/>
              </a:rPr>
              <a:t>                                                    </a:t>
            </a:r>
            <a:endParaRPr lang="en-US" altLang="zh-TW" sz="1800" dirty="0" smtClean="0">
              <a:ea typeface="新細明體" charset="-12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401310" y="2659062"/>
            <a:ext cx="21788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charset="-120"/>
              </a:rPr>
              <a:t>Symmetrical</a:t>
            </a:r>
          </a:p>
          <a:p>
            <a:pPr eaLnBrk="1" hangingPunct="1"/>
            <a:r>
              <a:rPr lang="en-US" altLang="zh-TW" b="1" dirty="0" smtClean="0">
                <a:ea typeface="新細明體" charset="-120"/>
              </a:rPr>
              <a:t>arrangement </a:t>
            </a:r>
            <a:endParaRPr lang="en-US" altLang="zh-TW" b="1" dirty="0">
              <a:ea typeface="新細明體" charset="-120"/>
            </a:endParaRPr>
          </a:p>
          <a:p>
            <a:pPr eaLnBrk="1" hangingPunct="1"/>
            <a:r>
              <a:rPr lang="en-US" altLang="zh-TW" b="1" dirty="0" smtClean="0">
                <a:ea typeface="新細明體" charset="-120"/>
              </a:rPr>
              <a:t>of </a:t>
            </a:r>
            <a:r>
              <a:rPr lang="en-US" altLang="zh-TW" b="1" dirty="0">
                <a:ea typeface="新細明體" charset="-120"/>
              </a:rPr>
              <a:t>4 C-H bonds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311870" y="3065586"/>
            <a:ext cx="927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 dirty="0">
                <a:ea typeface="新細明體" charset="-120"/>
              </a:rPr>
              <a:t>CH</a:t>
            </a:r>
            <a:r>
              <a:rPr lang="en-US" altLang="zh-TW" sz="3200" b="1" baseline="-25000" dirty="0">
                <a:ea typeface="新細明體" charset="-120"/>
              </a:rPr>
              <a:t>4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6692126" y="2660719"/>
            <a:ext cx="19143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00FF"/>
                </a:solidFill>
                <a:ea typeface="新細明體" charset="-120"/>
              </a:rPr>
              <a:t>No Dipole</a:t>
            </a:r>
          </a:p>
          <a:p>
            <a:pPr eaLnBrk="1" hangingPunct="1"/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moment</a:t>
            </a:r>
          </a:p>
          <a:p>
            <a:pPr eaLnBrk="1" hangingPunct="1"/>
            <a:r>
              <a:rPr lang="en-US" altLang="zh-TW" b="1" dirty="0" err="1" smtClean="0">
                <a:solidFill>
                  <a:srgbClr val="0000FF"/>
                </a:solidFill>
                <a:ea typeface="新細明體" charset="-120"/>
              </a:rPr>
              <a:t>b.p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.: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>128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  <a:sym typeface="Symbol"/>
              </a:rPr>
              <a:t>C</a:t>
            </a:r>
            <a:endParaRPr lang="en-US" altLang="zh-TW" b="1" dirty="0">
              <a:solidFill>
                <a:srgbClr val="0000FF"/>
              </a:solidFill>
              <a:ea typeface="新細明體" charset="-120"/>
            </a:endParaRP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827584" y="4495800"/>
            <a:ext cx="1333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sz="3200" b="1">
                <a:ea typeface="新細明體" charset="-120"/>
              </a:rPr>
              <a:t>CH</a:t>
            </a:r>
            <a:r>
              <a:rPr lang="en-US" altLang="zh-TW" sz="3200" b="1" baseline="-25000">
                <a:ea typeface="新細明體" charset="-120"/>
              </a:rPr>
              <a:t>3</a:t>
            </a:r>
            <a:r>
              <a:rPr lang="en-US" altLang="zh-TW" sz="3200" b="1">
                <a:ea typeface="新細明體" charset="-120"/>
              </a:rPr>
              <a:t>Cl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3374224" y="4267200"/>
            <a:ext cx="20297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charset="-120"/>
              </a:rPr>
              <a:t>Asymmetrical</a:t>
            </a:r>
          </a:p>
          <a:p>
            <a:pPr eaLnBrk="1" hangingPunct="1"/>
            <a:r>
              <a:rPr lang="en-US" altLang="zh-TW" b="1" dirty="0" smtClean="0">
                <a:ea typeface="新細明體" charset="-120"/>
              </a:rPr>
              <a:t>tetrahedral</a:t>
            </a:r>
            <a:endParaRPr lang="en-US" altLang="zh-TW" b="1" dirty="0">
              <a:ea typeface="新細明體" charset="-120"/>
            </a:endParaRPr>
          </a:p>
          <a:p>
            <a:pPr eaLnBrk="1" hangingPunct="1"/>
            <a:r>
              <a:rPr lang="en-US" altLang="zh-TW" b="1" dirty="0">
                <a:ea typeface="新細明體" charset="-120"/>
              </a:rPr>
              <a:t>arrangement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6748358" y="4244895"/>
            <a:ext cx="17604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Creates</a:t>
            </a:r>
          </a:p>
          <a:p>
            <a:pPr eaLnBrk="1" hangingPunct="1"/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dipole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b="1" dirty="0" err="1" smtClean="0">
                <a:solidFill>
                  <a:srgbClr val="FF0000"/>
                </a:solidFill>
                <a:ea typeface="新細明體" charset="-120"/>
              </a:rPr>
              <a:t>b.p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.: 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  <a:sym typeface="Symbol"/>
              </a:rPr>
              <a:t>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14 </a:t>
            </a:r>
            <a:r>
              <a:rPr lang="en-US" altLang="zh-TW" b="1" dirty="0">
                <a:solidFill>
                  <a:srgbClr val="FF0000"/>
                </a:solidFill>
                <a:ea typeface="新細明體" charset="-120"/>
                <a:sym typeface="Symbol"/>
              </a:rPr>
              <a:t>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  <a:sym typeface="Symbol"/>
              </a:rPr>
              <a:t>C</a:t>
            </a:r>
            <a:endParaRPr lang="en-US" altLang="zh-TW" b="1" dirty="0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2411760" y="312000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5778326" y="3120008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4" name="AutoShape 13"/>
          <p:cNvSpPr>
            <a:spLocks noChangeArrowheads="1"/>
          </p:cNvSpPr>
          <p:nvPr/>
        </p:nvSpPr>
        <p:spPr bwMode="auto">
          <a:xfrm>
            <a:off x="2411760" y="4648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49165" name="AutoShape 14"/>
          <p:cNvSpPr>
            <a:spLocks noChangeArrowheads="1"/>
          </p:cNvSpPr>
          <p:nvPr/>
        </p:nvSpPr>
        <p:spPr bwMode="auto">
          <a:xfrm>
            <a:off x="5826224" y="46482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CA" altLang="zh-TW"/>
          </a:p>
        </p:txBody>
      </p:sp>
      <p:sp>
        <p:nvSpPr>
          <p:cNvPr id="62479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-36512" y="6400800"/>
            <a:ext cx="5000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D94102-172B-4E4D-8978-A0FF2FB09CF2}" type="slidenum">
              <a:rPr lang="en-US" altLang="zh-TW" sz="1800"/>
              <a:pPr eaLnBrk="1" hangingPunct="1"/>
              <a:t>65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836712"/>
            <a:ext cx="8568952" cy="5029200"/>
          </a:xfrm>
        </p:spPr>
        <p:txBody>
          <a:bodyPr/>
          <a:lstStyle/>
          <a:p>
            <a:r>
              <a:rPr lang="en-US" altLang="zh-TW" sz="2800" b="1" dirty="0" smtClean="0">
                <a:solidFill>
                  <a:srgbClr val="0000FF"/>
                </a:solidFill>
                <a:ea typeface="新細明體" charset="-120"/>
              </a:rPr>
              <a:t>Hydrogen bonds </a:t>
            </a:r>
            <a:r>
              <a:rPr lang="en-US" altLang="zh-TW" sz="2800" dirty="0" smtClean="0">
                <a:ea typeface="新細明體" charset="-120"/>
              </a:rPr>
              <a:t>are </a:t>
            </a:r>
            <a:r>
              <a:rPr lang="en-US" altLang="zh-TW" sz="2800" i="1" dirty="0" smtClean="0">
                <a:ea typeface="新細明體" charset="-120"/>
              </a:rPr>
              <a:t>Dipole-Dipole interaction</a:t>
            </a:r>
            <a:r>
              <a:rPr lang="en-US" altLang="zh-TW" sz="2800" dirty="0" smtClean="0">
                <a:ea typeface="新細明體" charset="-120"/>
              </a:rPr>
              <a:t> between polar bonds containing hydrogen atom.</a:t>
            </a:r>
          </a:p>
          <a:p>
            <a:pPr marL="342900" lvl="4" indent="-342900">
              <a:buFontTx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  <a:ea typeface="新細明體" charset="-120"/>
              </a:rPr>
              <a:t>Water</a:t>
            </a:r>
            <a:r>
              <a:rPr lang="en-US" altLang="zh-TW" sz="2800" dirty="0" smtClean="0">
                <a:ea typeface="新細明體" charset="-120"/>
              </a:rPr>
              <a:t>: Dipole </a:t>
            </a:r>
            <a:r>
              <a:rPr lang="en-US" altLang="zh-TW" sz="2800" dirty="0">
                <a:ea typeface="新細明體" charset="-120"/>
              </a:rPr>
              <a:t>is created due to asymmetrical </a:t>
            </a:r>
            <a:r>
              <a:rPr lang="en-US" altLang="zh-TW" sz="2800" dirty="0" smtClean="0">
                <a:ea typeface="新細明體" charset="-120"/>
              </a:rPr>
              <a:t>arrange-</a:t>
            </a:r>
            <a:r>
              <a:rPr lang="en-US" altLang="zh-TW" sz="2800" dirty="0" err="1" smtClean="0">
                <a:ea typeface="新細明體" charset="-120"/>
              </a:rPr>
              <a:t>ment</a:t>
            </a:r>
            <a:r>
              <a:rPr lang="en-US" altLang="zh-TW" sz="2800" dirty="0" smtClean="0">
                <a:ea typeface="新細明體" charset="-120"/>
              </a:rPr>
              <a:t> </a:t>
            </a:r>
            <a:r>
              <a:rPr lang="en-US" altLang="zh-TW" sz="2800" dirty="0">
                <a:ea typeface="新細明體" charset="-120"/>
              </a:rPr>
              <a:t>of hydrogen </a:t>
            </a:r>
            <a:r>
              <a:rPr lang="en-US" altLang="zh-TW" sz="2800" dirty="0" smtClean="0">
                <a:ea typeface="新細明體" charset="-120"/>
              </a:rPr>
              <a:t>atoms.</a:t>
            </a:r>
            <a:r>
              <a:rPr lang="en-US" altLang="zh-TW" sz="2400" dirty="0">
                <a:ea typeface="新細明體" charset="-120"/>
              </a:rPr>
              <a:t> Attraction between negative </a:t>
            </a:r>
            <a:r>
              <a:rPr lang="en-US" altLang="zh-TW" sz="2400" dirty="0" smtClean="0">
                <a:ea typeface="新細明體" charset="-120"/>
              </a:rPr>
              <a:t>oxygen </a:t>
            </a:r>
            <a:r>
              <a:rPr lang="en-US" altLang="zh-TW" sz="2400" dirty="0">
                <a:ea typeface="新細明體" charset="-120"/>
              </a:rPr>
              <a:t>pole and </a:t>
            </a:r>
            <a:r>
              <a:rPr lang="en-US" altLang="zh-TW" sz="2400" dirty="0" smtClean="0">
                <a:ea typeface="新細明體" charset="-120"/>
              </a:rPr>
              <a:t>positive </a:t>
            </a:r>
            <a:r>
              <a:rPr lang="en-US" altLang="zh-TW" sz="2400" dirty="0">
                <a:ea typeface="新細明體" charset="-120"/>
              </a:rPr>
              <a:t>hydrogen pole</a:t>
            </a:r>
            <a:r>
              <a:rPr lang="en-US" altLang="zh-TW" sz="2400" dirty="0" smtClean="0">
                <a:ea typeface="新細明體" charset="-120"/>
              </a:rPr>
              <a:t>. </a:t>
            </a:r>
            <a:r>
              <a:rPr lang="en-US" altLang="zh-TW" sz="2400" dirty="0" err="1" smtClean="0">
                <a:solidFill>
                  <a:srgbClr val="0000FF"/>
                </a:solidFill>
                <a:ea typeface="新細明體" charset="-120"/>
              </a:rPr>
              <a:t>b.p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.: 100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  <a:sym typeface="Symbol"/>
              </a:rPr>
              <a:t>C</a:t>
            </a:r>
            <a:r>
              <a:rPr lang="en-US" altLang="zh-TW" sz="2400" dirty="0" smtClean="0">
                <a:ea typeface="新細明體" charset="-120"/>
                <a:sym typeface="Symbol"/>
              </a:rPr>
              <a:t>.</a:t>
            </a:r>
            <a:endParaRPr lang="en-US" altLang="zh-TW" sz="2400" dirty="0">
              <a:ea typeface="新細明體" charset="-120"/>
            </a:endParaRPr>
          </a:p>
          <a:p>
            <a:r>
              <a:rPr lang="en-US" altLang="zh-TW" sz="2800" dirty="0" smtClean="0">
                <a:ea typeface="新細明體" charset="-120"/>
              </a:rPr>
              <a:t>Hydrogen bond: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29 kJ/</a:t>
            </a:r>
            <a:r>
              <a:rPr lang="en-US" altLang="zh-TW" sz="2800" dirty="0" err="1" smtClean="0">
                <a:solidFill>
                  <a:srgbClr val="0000FF"/>
                </a:solidFill>
                <a:ea typeface="新細明體" charset="-120"/>
              </a:rPr>
              <a:t>mol</a:t>
            </a: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vs.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Fluctuating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ea typeface="新細明體" charset="-120"/>
              </a:rPr>
              <a:t>dipole bond: </a:t>
            </a:r>
            <a:br>
              <a:rPr lang="en-US" altLang="zh-TW" sz="2800" dirty="0" smtClean="0">
                <a:ea typeface="新細明體" charset="-120"/>
              </a:rPr>
            </a:br>
            <a:r>
              <a:rPr lang="en-US" altLang="zh-TW" sz="2800" dirty="0" smtClean="0">
                <a:solidFill>
                  <a:srgbClr val="0000FF"/>
                </a:solidFill>
                <a:ea typeface="新細明體" charset="-120"/>
              </a:rPr>
              <a:t>2-8 kJ/mol</a:t>
            </a:r>
            <a:r>
              <a:rPr lang="en-US" altLang="zh-TW" sz="2800" dirty="0" smtClean="0">
                <a:ea typeface="新細明體" charset="-120"/>
              </a:rPr>
              <a:t>. </a:t>
            </a:r>
          </a:p>
          <a:p>
            <a:pPr marL="1828800" lvl="4" indent="0">
              <a:buNone/>
            </a:pPr>
            <a:endParaRPr lang="en-US" altLang="zh-TW" dirty="0" smtClean="0">
              <a:ea typeface="新細明體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6111665" cy="295232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3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-36512" y="6400800"/>
            <a:ext cx="50006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D94102-172B-4E4D-8978-A0FF2FB09CF2}" type="slidenum">
              <a:rPr lang="en-US" altLang="zh-TW" sz="1800"/>
              <a:pPr eaLnBrk="1" hangingPunct="1"/>
              <a:t>66</a:t>
            </a:fld>
            <a:endParaRPr lang="en-US" altLang="zh-TW" sz="1800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smtClean="0">
                <a:ea typeface="新細明體" pitchFamily="18" charset="-120"/>
              </a:rPr>
              <a:t>Hydrogen Bonds</a:t>
            </a:r>
            <a:endParaRPr lang="en-US" altLang="zh-TW" sz="3600" b="1" kern="0" dirty="0" smtClean="0"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67</a:t>
            </a:fld>
            <a:endParaRPr lang="en-US" altLang="zh-TW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3600" b="1" kern="0" dirty="0" smtClean="0">
                <a:ea typeface="新細明體" charset="-120"/>
              </a:rPr>
              <a:t>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1066800"/>
            <a:ext cx="8568952" cy="53145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Atom: </a:t>
            </a:r>
            <a:r>
              <a:rPr lang="en-US" altLang="zh-TW" sz="2400" kern="0" dirty="0" smtClean="0">
                <a:ea typeface="新細明體" charset="-120"/>
              </a:rPr>
              <a:t>protons + neutrons + electron cloud (valence electrons: chemical reaction)</a:t>
            </a:r>
          </a:p>
          <a:p>
            <a:r>
              <a:rPr lang="en-US" altLang="zh-TW" sz="2400" b="1" kern="0" dirty="0" smtClean="0">
                <a:solidFill>
                  <a:srgbClr val="0000FF"/>
                </a:solidFill>
                <a:ea typeface="新細明體" charset="-120"/>
              </a:rPr>
              <a:t>Electrons: </a:t>
            </a:r>
            <a:r>
              <a:rPr lang="en-US" altLang="zh-TW" sz="2400" kern="0" dirty="0" smtClean="0">
                <a:ea typeface="新細明體" charset="-120"/>
              </a:rPr>
              <a:t>quantized energy levels. </a:t>
            </a:r>
            <a:r>
              <a:rPr lang="en-US" altLang="zh-TW" sz="2400" kern="0" dirty="0" smtClean="0">
                <a:ea typeface="新細明體" charset="-120"/>
                <a:sym typeface="Symbol"/>
              </a:rPr>
              <a:t>E = h </a:t>
            </a:r>
          </a:p>
          <a:p>
            <a:r>
              <a:rPr lang="en-US" altLang="zh-TW" sz="2400" b="1" kern="0" dirty="0" smtClean="0">
                <a:solidFill>
                  <a:srgbClr val="FF0000"/>
                </a:solidFill>
                <a:ea typeface="新細明體" charset="-120"/>
              </a:rPr>
              <a:t>Four quantum numbers: </a:t>
            </a:r>
            <a:r>
              <a:rPr lang="en-US" altLang="zh-TW" sz="2400" i="1" kern="0" dirty="0" smtClean="0">
                <a:ea typeface="新細明體" charset="-120"/>
              </a:rPr>
              <a:t>n, l, m</a:t>
            </a:r>
            <a:r>
              <a:rPr lang="en-US" altLang="zh-TW" sz="2400" i="1" kern="0" baseline="-25000" dirty="0" smtClean="0">
                <a:ea typeface="新細明體" charset="-120"/>
              </a:rPr>
              <a:t>l</a:t>
            </a:r>
            <a:r>
              <a:rPr lang="en-US" altLang="zh-TW" sz="2400" i="1" kern="0" dirty="0" smtClean="0">
                <a:ea typeface="新細明體" charset="-120"/>
              </a:rPr>
              <a:t>, </a:t>
            </a:r>
            <a:r>
              <a:rPr lang="en-US" altLang="zh-TW" sz="2400" i="1" kern="0" dirty="0" err="1" smtClean="0">
                <a:ea typeface="新細明體" charset="-120"/>
              </a:rPr>
              <a:t>m</a:t>
            </a:r>
            <a:r>
              <a:rPr lang="en-US" altLang="zh-TW" sz="2400" i="1" kern="0" baseline="-25000" dirty="0" err="1" smtClean="0">
                <a:ea typeface="新細明體" charset="-120"/>
              </a:rPr>
              <a:t>s</a:t>
            </a:r>
            <a:r>
              <a:rPr lang="en-US" altLang="zh-TW" sz="2400" i="1" kern="0" dirty="0" err="1" smtClean="0">
                <a:ea typeface="新細明體" charset="-120"/>
              </a:rPr>
              <a:t>.</a:t>
            </a:r>
            <a:r>
              <a:rPr lang="en-US" altLang="zh-TW" sz="2400" i="1" kern="0" dirty="0" smtClean="0">
                <a:ea typeface="新細明體" charset="-120"/>
              </a:rPr>
              <a:t> </a:t>
            </a:r>
            <a:r>
              <a:rPr lang="en-US" altLang="zh-TW" sz="2400" kern="0" dirty="0" smtClean="0">
                <a:ea typeface="新細明體" charset="-120"/>
              </a:rPr>
              <a:t>Pauli’s </a:t>
            </a:r>
            <a:r>
              <a:rPr lang="en-US" altLang="zh-TW" sz="2400" kern="0" dirty="0" err="1" smtClean="0">
                <a:ea typeface="新細明體" charset="-120"/>
              </a:rPr>
              <a:t>priciple</a:t>
            </a:r>
            <a:r>
              <a:rPr lang="en-US" altLang="zh-TW" sz="2400" kern="0" dirty="0" smtClean="0">
                <a:ea typeface="新細明體" charset="-120"/>
              </a:rPr>
              <a:t>.</a:t>
            </a:r>
          </a:p>
          <a:p>
            <a:r>
              <a:rPr lang="en-US" altLang="zh-TW" sz="2400" b="1" kern="0" dirty="0" smtClean="0">
                <a:solidFill>
                  <a:srgbClr val="0000FF"/>
                </a:solidFill>
                <a:ea typeface="新細明體" charset="-120"/>
              </a:rPr>
              <a:t>Strong Primary Bonds: </a:t>
            </a:r>
            <a:r>
              <a:rPr lang="en-US" altLang="zh-TW" sz="2400" kern="0" dirty="0" smtClean="0">
                <a:ea typeface="新細明體" charset="-120"/>
              </a:rPr>
              <a:t>90-890 kJ/</a:t>
            </a:r>
            <a:r>
              <a:rPr lang="en-US" altLang="zh-TW" sz="2400" kern="0" dirty="0" err="1" smtClean="0">
                <a:ea typeface="新細明體" charset="-120"/>
              </a:rPr>
              <a:t>mol</a:t>
            </a:r>
            <a:endParaRPr lang="en-US" altLang="zh-TW" sz="2400" dirty="0">
              <a:ea typeface="新細明體" charset="-120"/>
            </a:endParaRP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Ionic</a:t>
            </a:r>
            <a:r>
              <a:rPr lang="en-US" altLang="zh-TW" dirty="0" smtClean="0">
                <a:ea typeface="新細明體" charset="-120"/>
              </a:rPr>
              <a:t>: </a:t>
            </a:r>
            <a:r>
              <a:rPr lang="en-US" altLang="zh-TW" dirty="0" err="1" smtClean="0">
                <a:ea typeface="新細明體" charset="-120"/>
              </a:rPr>
              <a:t>Coulombic</a:t>
            </a:r>
            <a:r>
              <a:rPr lang="en-US" altLang="zh-TW" dirty="0" smtClean="0">
                <a:ea typeface="新細明體" charset="-120"/>
              </a:rPr>
              <a:t> forces, </a:t>
            </a:r>
            <a:r>
              <a:rPr lang="en-US" altLang="zh-TW" dirty="0" err="1" smtClean="0">
                <a:ea typeface="新細明體" charset="-120"/>
              </a:rPr>
              <a:t>nondirectional</a:t>
            </a:r>
            <a:r>
              <a:rPr lang="en-US" altLang="zh-TW" dirty="0" smtClean="0">
                <a:ea typeface="新細明體" charset="-120"/>
              </a:rPr>
              <a:t>, size, charge.</a:t>
            </a: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Covalent</a:t>
            </a:r>
            <a:r>
              <a:rPr lang="en-US" altLang="zh-TW" dirty="0" smtClean="0">
                <a:ea typeface="新細明體" charset="-120"/>
              </a:rPr>
              <a:t>: Sharing electron pairs, orbital overlaps, directional.</a:t>
            </a: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Metallic:</a:t>
            </a:r>
            <a:r>
              <a:rPr lang="en-US" altLang="zh-TW" dirty="0" smtClean="0">
                <a:ea typeface="新細明體" charset="-120"/>
              </a:rPr>
              <a:t> Mutual sharing, fewer e, more delocalized, </a:t>
            </a:r>
            <a:r>
              <a:rPr lang="en-US" altLang="zh-TW" dirty="0" err="1" smtClean="0">
                <a:ea typeface="新細明體" charset="-120"/>
              </a:rPr>
              <a:t>nondir</a:t>
            </a:r>
            <a:r>
              <a:rPr lang="en-US" altLang="zh-TW" dirty="0" smtClean="0">
                <a:ea typeface="新細明體" charset="-120"/>
              </a:rPr>
              <a:t>... </a:t>
            </a: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Mixed Bonds</a:t>
            </a:r>
            <a:r>
              <a:rPr lang="en-US" altLang="zh-TW" dirty="0" smtClean="0">
                <a:ea typeface="新細明體" charset="-120"/>
              </a:rPr>
              <a:t>:</a:t>
            </a:r>
            <a:r>
              <a:rPr lang="en-US" altLang="zh-TW" b="1" kern="0" dirty="0">
                <a:ea typeface="新細明體" charset="-120"/>
              </a:rPr>
              <a:t> </a:t>
            </a:r>
            <a:r>
              <a:rPr lang="en-US" altLang="zh-TW" kern="0" dirty="0" smtClean="0">
                <a:ea typeface="新細明體" charset="-120"/>
              </a:rPr>
              <a:t>Ionic-covalent, metallic-covalent, metallic-ionic</a:t>
            </a:r>
            <a:endParaRPr lang="en-US" altLang="zh-TW" dirty="0">
              <a:ea typeface="新細明體" charset="-120"/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  <a:ea typeface="新細明體" charset="-120"/>
              </a:rPr>
              <a:t>Secondary Bonds: </a:t>
            </a:r>
            <a:r>
              <a:rPr lang="en-US" altLang="zh-TW" sz="2400" dirty="0" smtClean="0">
                <a:ea typeface="新細明體" charset="-120"/>
              </a:rPr>
              <a:t>2-40 </a:t>
            </a:r>
            <a:r>
              <a:rPr lang="en-US" altLang="zh-TW" sz="2400" kern="0" dirty="0" smtClean="0">
                <a:ea typeface="新細明體" charset="-120"/>
              </a:rPr>
              <a:t>kJ/</a:t>
            </a:r>
            <a:r>
              <a:rPr lang="en-US" altLang="zh-TW" sz="2400" kern="0" dirty="0" err="1" smtClean="0">
                <a:ea typeface="新細明體" charset="-120"/>
              </a:rPr>
              <a:t>mol</a:t>
            </a:r>
            <a:endParaRPr lang="en-US" altLang="zh-TW" sz="2400" dirty="0" smtClean="0">
              <a:ea typeface="新細明體" charset="-120"/>
            </a:endParaRP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Fluctuating dipole</a:t>
            </a:r>
            <a:r>
              <a:rPr lang="en-US" altLang="zh-TW" dirty="0" smtClean="0">
                <a:ea typeface="新細明體" charset="-120"/>
              </a:rPr>
              <a:t>: Asymmetrical e distribution, noble gases.</a:t>
            </a:r>
          </a:p>
          <a:p>
            <a:pPr marL="712788" lvl="2" indent="-347663">
              <a:buFont typeface="Wingdings" pitchFamily="2" charset="2"/>
              <a:buChar char="Ø"/>
            </a:pPr>
            <a:r>
              <a:rPr lang="en-US" altLang="zh-TW" dirty="0" smtClean="0">
                <a:solidFill>
                  <a:srgbClr val="6600CC"/>
                </a:solidFill>
                <a:ea typeface="新細明體" charset="-120"/>
              </a:rPr>
              <a:t>Permanent dipole</a:t>
            </a:r>
            <a:r>
              <a:rPr lang="en-US" altLang="zh-TW" dirty="0" smtClean="0">
                <a:ea typeface="新細明體" charset="-120"/>
              </a:rPr>
              <a:t>: Polar bonded molecules, H</a:t>
            </a:r>
            <a:r>
              <a:rPr lang="en-US" altLang="zh-TW" baseline="-25000" dirty="0" smtClean="0">
                <a:ea typeface="新細明體" charset="-120"/>
              </a:rPr>
              <a:t>2</a:t>
            </a:r>
            <a:r>
              <a:rPr lang="en-US" altLang="zh-TW" dirty="0" smtClean="0">
                <a:ea typeface="新細明體" charset="-120"/>
              </a:rPr>
              <a:t>O, C-H, N-H  </a:t>
            </a:r>
          </a:p>
          <a:p>
            <a:pPr marL="342900" lvl="4" indent="-342900">
              <a:buFontTx/>
              <a:buChar char="•"/>
            </a:pPr>
            <a:endParaRPr lang="en-US" altLang="zh-TW" sz="2400" dirty="0" smtClean="0">
              <a:ea typeface="新細明體" charset="-120"/>
            </a:endParaRPr>
          </a:p>
          <a:p>
            <a:pPr marL="1828800" lvl="4" indent="0">
              <a:buFontTx/>
              <a:buNone/>
            </a:pPr>
            <a:endParaRPr lang="en-US" altLang="zh-TW" sz="2400" kern="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320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altLang="zh-TW" sz="3600" b="1" dirty="0" smtClean="0">
                <a:ea typeface="新細明體" charset="-120"/>
              </a:rPr>
              <a:t>Example Problem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 100 gram alloy of nickel and copper consists of 75 </a:t>
            </a:r>
            <a:r>
              <a:rPr lang="en-US" altLang="zh-TW" sz="2400" dirty="0" err="1" smtClean="0">
                <a:ea typeface="新細明體" charset="-120"/>
              </a:rPr>
              <a:t>wt</a:t>
            </a:r>
            <a:r>
              <a:rPr lang="en-US" altLang="zh-TW" sz="2400" dirty="0" smtClean="0">
                <a:ea typeface="新細明體" charset="-120"/>
              </a:rPr>
              <a:t>% Cu and 25 </a:t>
            </a:r>
            <a:r>
              <a:rPr lang="en-US" altLang="zh-TW" sz="2400" dirty="0" err="1" smtClean="0">
                <a:ea typeface="新細明體" charset="-120"/>
              </a:rPr>
              <a:t>wt</a:t>
            </a:r>
            <a:r>
              <a:rPr lang="en-US" altLang="zh-TW" sz="2400" dirty="0" smtClean="0">
                <a:ea typeface="新細明體" charset="-120"/>
              </a:rPr>
              <a:t>% Ni. What are percentage of Cu and Ni atoms in this alloy?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charset="-120"/>
              </a:rPr>
              <a:t>Given: 75 g Cu          Atomic Weight: </a:t>
            </a:r>
            <a:r>
              <a:rPr lang="en-US" altLang="zh-TW" sz="2400" dirty="0" smtClean="0">
                <a:ea typeface="新細明體" charset="-120"/>
              </a:rPr>
              <a:t>63.542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zh-TW" sz="2400" dirty="0" smtClean="0">
                <a:ea typeface="新細明體" charset="-120"/>
              </a:rPr>
              <a:t>                25 </a:t>
            </a:r>
            <a:r>
              <a:rPr lang="en-US" altLang="zh-TW" sz="2400" dirty="0">
                <a:ea typeface="新細明體" charset="-120"/>
              </a:rPr>
              <a:t>g Ni           Atomic Weight: </a:t>
            </a:r>
            <a:r>
              <a:rPr lang="en-US" altLang="zh-TW" sz="2400" dirty="0" smtClean="0">
                <a:ea typeface="新細明體" charset="-120"/>
              </a:rPr>
              <a:t>58.69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zh-TW" sz="2400" dirty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Number of gram moles of Cu =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Number of gram moles of Ni =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charset="-12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Atomic Percentage of Cu =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smtClean="0">
                <a:ea typeface="新細明體" charset="-120"/>
              </a:rPr>
              <a:t>Atomic Percentage of Ni =  </a:t>
            </a:r>
          </a:p>
        </p:txBody>
      </p:sp>
      <p:graphicFrame>
        <p:nvGraphicFramePr>
          <p:cNvPr id="102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6972"/>
              </p:ext>
            </p:extLst>
          </p:nvPr>
        </p:nvGraphicFramePr>
        <p:xfrm>
          <a:off x="5370512" y="2996953"/>
          <a:ext cx="3330663" cy="94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3" imgW="1524000" imgH="520700" progId="Equation.3">
                  <p:embed/>
                </p:oleObj>
              </mc:Choice>
              <mc:Fallback>
                <p:oleObj name="Equation" r:id="rId3" imgW="1524000" imgH="5207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2" y="2996953"/>
                        <a:ext cx="3330663" cy="9463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"/>
          <p:cNvGraphicFramePr>
            <a:graphicFrameLocks noChangeAspect="1"/>
          </p:cNvGraphicFramePr>
          <p:nvPr/>
        </p:nvGraphicFramePr>
        <p:xfrm>
          <a:off x="4976813" y="3875088"/>
          <a:ext cx="36639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5" imgW="1574800" imgH="520700" progId="Equation.3">
                  <p:embed/>
                </p:oleObj>
              </mc:Choice>
              <mc:Fallback>
                <p:oleObj name="Equation" r:id="rId5" imgW="1574800" imgH="5207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3875088"/>
                        <a:ext cx="36639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FDBF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4800600" y="4724400"/>
          <a:ext cx="350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7" imgW="2032000" imgH="419100" progId="Equation.3">
                  <p:embed/>
                </p:oleObj>
              </mc:Choice>
              <mc:Fallback>
                <p:oleObj name="Equation" r:id="rId7" imgW="2032000" imgH="419100" progId="Equation.3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24400"/>
                        <a:ext cx="3505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141673"/>
              </p:ext>
            </p:extLst>
          </p:nvPr>
        </p:nvGraphicFramePr>
        <p:xfrm>
          <a:off x="4800600" y="55626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方程式" r:id="rId9" imgW="2031840" imgH="419040" progId="Equation.3">
                  <p:embed/>
                </p:oleObj>
              </mc:Choice>
              <mc:Fallback>
                <p:oleObj name="方程式" r:id="rId9" imgW="2031840" imgH="419040" progId="Equation.3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562600"/>
                        <a:ext cx="3733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FDBF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57424A-B1EC-49B3-8A91-E8A59F988986}" type="slidenum">
              <a:rPr lang="en-US" altLang="zh-TW" sz="1800"/>
              <a:pPr eaLnBrk="1" hangingPunct="1"/>
              <a:t>7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CA" altLang="zh-TW" sz="3600" b="1" dirty="0" smtClean="0"/>
              <a:t>Example Problem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34013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An intermetallic compound </a:t>
            </a:r>
            <a:r>
              <a:rPr lang="en-US" altLang="zh-TW" sz="2400" dirty="0" smtClean="0">
                <a:ea typeface="新細明體" charset="-120"/>
              </a:rPr>
              <a:t>has the chemical formula </a:t>
            </a:r>
            <a:r>
              <a:rPr lang="en-US" altLang="zh-TW" sz="2400" dirty="0" err="1" smtClean="0">
                <a:ea typeface="新細明體" charset="-120"/>
              </a:rPr>
              <a:t>Ni</a:t>
            </a:r>
            <a:r>
              <a:rPr lang="en-US" altLang="zh-TW" sz="2400" baseline="-25000" dirty="0" err="1" smtClean="0">
                <a:ea typeface="新細明體" charset="-120"/>
              </a:rPr>
              <a:t>x</a:t>
            </a:r>
            <a:r>
              <a:rPr lang="en-US" altLang="zh-TW" sz="2400" dirty="0" err="1" smtClean="0">
                <a:ea typeface="新細明體" charset="-120"/>
              </a:rPr>
              <a:t>Al</a:t>
            </a:r>
            <a:r>
              <a:rPr lang="en-US" altLang="zh-TW" sz="2400" baseline="-25000" dirty="0" err="1" smtClean="0">
                <a:ea typeface="新細明體" charset="-120"/>
              </a:rPr>
              <a:t>y</a:t>
            </a:r>
            <a:r>
              <a:rPr lang="en-US" altLang="zh-TW" sz="2400" dirty="0" smtClean="0">
                <a:ea typeface="新細明體" charset="-120"/>
              </a:rPr>
              <a:t>, where x and y are simple integers, and consists of 42.04 </a:t>
            </a:r>
            <a:r>
              <a:rPr lang="en-US" altLang="zh-TW" sz="2400" dirty="0" err="1" smtClean="0">
                <a:ea typeface="新細明體" charset="-120"/>
              </a:rPr>
              <a:t>wt</a:t>
            </a:r>
            <a:r>
              <a:rPr lang="en-US" altLang="zh-TW" sz="2400" dirty="0" smtClean="0">
                <a:ea typeface="新細明體" charset="-120"/>
              </a:rPr>
              <a:t>% nickel and 57.96 </a:t>
            </a:r>
            <a:r>
              <a:rPr lang="en-US" altLang="zh-TW" sz="2400" dirty="0" err="1" smtClean="0">
                <a:ea typeface="新細明體" charset="-120"/>
              </a:rPr>
              <a:t>wt</a:t>
            </a:r>
            <a:r>
              <a:rPr lang="en-US" altLang="zh-TW" sz="2400" dirty="0" smtClean="0">
                <a:ea typeface="新細明體" charset="-120"/>
              </a:rPr>
              <a:t>% aluminum.  What is the simplest formula of this nickel aluminide?</a:t>
            </a:r>
          </a:p>
          <a:p>
            <a:pPr>
              <a:buFontTx/>
              <a:buNone/>
            </a:pP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No. of moles of Ni = 42.04 g Ni / 1 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r>
              <a:rPr lang="en-US" altLang="zh-TW" sz="2400" dirty="0" smtClean="0">
                <a:ea typeface="新細明體" charset="-120"/>
              </a:rPr>
              <a:t> Ni /58.71 g Ni =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0.7160 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endParaRPr lang="en-CA" altLang="zh-TW" sz="2400" dirty="0" smtClean="0"/>
          </a:p>
          <a:p>
            <a:r>
              <a:rPr lang="en-US" altLang="zh-TW" sz="2400" dirty="0" smtClean="0">
                <a:ea typeface="新細明體" charset="-120"/>
              </a:rPr>
              <a:t>No. of moles of Al = 57.96 g Al / 1 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r>
              <a:rPr lang="en-US" altLang="zh-TW" sz="2400" dirty="0" smtClean="0">
                <a:ea typeface="新細明體" charset="-120"/>
              </a:rPr>
              <a:t> Al /26.98 g Al =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2.148</a:t>
            </a:r>
            <a:r>
              <a:rPr lang="en-US" altLang="zh-TW" sz="2400" dirty="0" smtClean="0">
                <a:ea typeface="新細明體" charset="-120"/>
              </a:rPr>
              <a:t> 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endParaRPr lang="en-CA" altLang="zh-TW" sz="2400" dirty="0" smtClean="0"/>
          </a:p>
          <a:p>
            <a:r>
              <a:rPr lang="en-US" altLang="zh-TW" sz="2400" dirty="0" smtClean="0">
                <a:ea typeface="新細明體" charset="-120"/>
              </a:rPr>
              <a:t> Total =  2.864 </a:t>
            </a:r>
            <a:r>
              <a:rPr lang="en-US" altLang="zh-TW" sz="2400" dirty="0" err="1" smtClean="0">
                <a:ea typeface="新細明體" charset="-120"/>
              </a:rPr>
              <a:t>mol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b="1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Mole fraction of Ni = 0.7160 / 2.864 =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0.25</a:t>
            </a:r>
            <a:endParaRPr lang="en-CA" altLang="zh-TW" sz="2400" dirty="0" smtClean="0">
              <a:solidFill>
                <a:srgbClr val="0000FF"/>
              </a:solidFill>
            </a:endParaRPr>
          </a:p>
          <a:p>
            <a:r>
              <a:rPr lang="en-US" altLang="zh-TW" sz="2400" dirty="0" smtClean="0">
                <a:ea typeface="新細明體" charset="-120"/>
              </a:rPr>
              <a:t> Mole fraction of Al = 2.148 / 2.864 = </a:t>
            </a:r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0.75</a:t>
            </a:r>
          </a:p>
          <a:p>
            <a:r>
              <a:rPr lang="en-US" altLang="zh-TW" sz="2400" dirty="0" smtClean="0">
                <a:ea typeface="新細明體" charset="-120"/>
              </a:rPr>
              <a:t> The simplest formula is Ni</a:t>
            </a:r>
            <a:r>
              <a:rPr lang="en-US" altLang="zh-TW" sz="2400" baseline="-25000" dirty="0" smtClean="0">
                <a:ea typeface="新細明體" charset="-120"/>
              </a:rPr>
              <a:t>0.25</a:t>
            </a:r>
            <a:r>
              <a:rPr lang="en-US" altLang="zh-TW" sz="2400" dirty="0" smtClean="0">
                <a:ea typeface="新細明體" charset="-120"/>
              </a:rPr>
              <a:t>Al</a:t>
            </a:r>
            <a:r>
              <a:rPr lang="en-US" altLang="zh-TW" sz="2400" baseline="-25000" dirty="0" smtClean="0">
                <a:ea typeface="新細明體" charset="-120"/>
              </a:rPr>
              <a:t>0.75</a:t>
            </a:r>
            <a:r>
              <a:rPr lang="en-US" altLang="zh-TW" sz="2400" dirty="0" smtClean="0">
                <a:ea typeface="新細明體" charset="-120"/>
              </a:rPr>
              <a:t>. or  </a:t>
            </a:r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NiAl</a:t>
            </a:r>
            <a:r>
              <a:rPr lang="en-US" altLang="zh-TW" sz="2400" baseline="-25000" dirty="0" smtClean="0">
                <a:solidFill>
                  <a:srgbClr val="FF0000"/>
                </a:solidFill>
                <a:ea typeface="新細明體" charset="-120"/>
              </a:rPr>
              <a:t>3</a:t>
            </a:r>
            <a:r>
              <a:rPr lang="en-US" altLang="zh-TW" sz="2400" dirty="0" smtClean="0">
                <a:ea typeface="新細明體" charset="-120"/>
              </a:rPr>
              <a:t>.</a:t>
            </a:r>
            <a:endParaRPr lang="en-CA" altLang="zh-TW" sz="2400" dirty="0" smtClean="0"/>
          </a:p>
          <a:p>
            <a:endParaRPr lang="en-CA" altLang="zh-TW" sz="2400" dirty="0" smtClean="0"/>
          </a:p>
          <a:p>
            <a:endParaRPr lang="en-CA" altLang="zh-TW" sz="2400" b="1" dirty="0" smtClean="0"/>
          </a:p>
          <a:p>
            <a:pPr>
              <a:buFontTx/>
              <a:buNone/>
            </a:pPr>
            <a:endParaRPr lang="en-CA" altLang="zh-TW" sz="2400" dirty="0" smtClean="0"/>
          </a:p>
          <a:p>
            <a:pPr>
              <a:buFontTx/>
              <a:buNone/>
            </a:pPr>
            <a:endParaRPr lang="en-CA" altLang="zh-TW" sz="2400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4E5FCC-7A74-4891-AB50-40AFE7214ADC}" type="slidenum">
              <a:rPr lang="en-US" altLang="zh-TW" sz="1800"/>
              <a:pPr eaLnBrk="1" hangingPunct="1"/>
              <a:t>8</a:t>
            </a:fld>
            <a:endParaRPr lang="en-US" altLang="zh-TW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59A95-4D4B-4DD0-AB25-36F05F250FBF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9828"/>
            <a:ext cx="7024247" cy="56875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762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CA" altLang="zh-TW" sz="3600" b="1" kern="0" dirty="0" smtClean="0"/>
              <a:t>Periodic Table (Mendeleev)</a:t>
            </a:r>
          </a:p>
        </p:txBody>
      </p:sp>
      <p:sp>
        <p:nvSpPr>
          <p:cNvPr id="5" name="向右箭號 4"/>
          <p:cNvSpPr/>
          <p:nvPr/>
        </p:nvSpPr>
        <p:spPr bwMode="auto">
          <a:xfrm>
            <a:off x="1331640" y="5157192"/>
            <a:ext cx="6808223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向右箭號 6"/>
          <p:cNvSpPr/>
          <p:nvPr/>
        </p:nvSpPr>
        <p:spPr bwMode="auto">
          <a:xfrm rot="5400000">
            <a:off x="-530586" y="3563034"/>
            <a:ext cx="2932361" cy="2160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3347864" y="2636912"/>
            <a:ext cx="144016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771800" y="5373216"/>
            <a:ext cx="180020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2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9216</TotalTime>
  <Words>3538</Words>
  <Application>Microsoft Office PowerPoint</Application>
  <PresentationFormat>如螢幕大小 (4:3)</PresentationFormat>
  <Paragraphs>710</Paragraphs>
  <Slides>67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67</vt:i4>
      </vt:variant>
    </vt:vector>
  </HeadingPairs>
  <TitlesOfParts>
    <vt:vector size="76" baseType="lpstr">
      <vt:lpstr>新細明體</vt:lpstr>
      <vt:lpstr>Arial</vt:lpstr>
      <vt:lpstr>Calibri</vt:lpstr>
      <vt:lpstr>Symbol</vt:lpstr>
      <vt:lpstr>Times New Roman</vt:lpstr>
      <vt:lpstr>Wingdings</vt:lpstr>
      <vt:lpstr>1_Default Design</vt:lpstr>
      <vt:lpstr>Equation</vt:lpstr>
      <vt:lpstr>方程式</vt:lpstr>
      <vt:lpstr>CHAPTER   2</vt:lpstr>
      <vt:lpstr>History of Atom</vt:lpstr>
      <vt:lpstr>PowerPoint 簡報</vt:lpstr>
      <vt:lpstr>History of Atom</vt:lpstr>
      <vt:lpstr>Structure of Atoms</vt:lpstr>
      <vt:lpstr>Atomic Number and Atomic Mass</vt:lpstr>
      <vt:lpstr>Example Problem</vt:lpstr>
      <vt:lpstr>Example Problem</vt:lpstr>
      <vt:lpstr>PowerPoint 簡報</vt:lpstr>
      <vt:lpstr>Planck’s Quantum Theory</vt:lpstr>
      <vt:lpstr>PowerPoint 簡報</vt:lpstr>
      <vt:lpstr>Electron Structure of Atoms: Bohr’s Theory</vt:lpstr>
      <vt:lpstr>Energy in Hydrogen Atom</vt:lpstr>
      <vt:lpstr>Emission Spectrum of Hydrogen</vt:lpstr>
      <vt:lpstr>Uncertainty Principle</vt:lpstr>
      <vt:lpstr>Schrodinger’s Wave Functions</vt:lpstr>
      <vt:lpstr>Quantum Numbers of Electrons of Atoms</vt:lpstr>
      <vt:lpstr>s, p, and d Orbitals </vt:lpstr>
      <vt:lpstr>Quantum Numbers of Electrons of Atoms</vt:lpstr>
      <vt:lpstr>Electron Structure of Multielectron Atom</vt:lpstr>
      <vt:lpstr>PowerPoint 簡報</vt:lpstr>
      <vt:lpstr>            Multielectron Atoms</vt:lpstr>
      <vt:lpstr>The Quantum-Mechanical Model</vt:lpstr>
      <vt:lpstr>Periodic Table</vt:lpstr>
      <vt:lpstr>Atomic and Ionic Size</vt:lpstr>
      <vt:lpstr>Atomic Radius Trends</vt:lpstr>
      <vt:lpstr>Trends in Ionization Energy</vt:lpstr>
      <vt:lpstr>Oxidation Number</vt:lpstr>
      <vt:lpstr>Electron Structure and Chemical Activity</vt:lpstr>
      <vt:lpstr>Electron Structure and Chemical Activity</vt:lpstr>
      <vt:lpstr>Trends in Electron Affinity</vt:lpstr>
      <vt:lpstr>PowerPoint 簡報</vt:lpstr>
      <vt:lpstr>Metals, Metalloids, and Nonmetals</vt:lpstr>
      <vt:lpstr>Primary Bonds</vt:lpstr>
      <vt:lpstr>Ionic Bonding</vt:lpstr>
      <vt:lpstr>Ionic Bonds</vt:lpstr>
      <vt:lpstr>PowerPoint 簡報</vt:lpstr>
      <vt:lpstr>Ionic Force for Ion Pair</vt:lpstr>
      <vt:lpstr>Ion Force for Ion Pair</vt:lpstr>
      <vt:lpstr>Interionic Force - Example</vt:lpstr>
      <vt:lpstr>Interionic Energies for Ion Pairs</vt:lpstr>
      <vt:lpstr>Ion Arrangements in Ionic Solids</vt:lpstr>
      <vt:lpstr>Bonding Energies</vt:lpstr>
      <vt:lpstr>Bonding Energy</vt:lpstr>
      <vt:lpstr>Lattice Energy, Material Properties</vt:lpstr>
      <vt:lpstr>Covalent Bonding</vt:lpstr>
      <vt:lpstr>PowerPoint 簡報</vt:lpstr>
      <vt:lpstr>Covalent Bonding - Examples</vt:lpstr>
      <vt:lpstr>Bond Length, Bond order and Bond Energy</vt:lpstr>
      <vt:lpstr>Covalent Bonding in Carbon</vt:lpstr>
      <vt:lpstr>Structure of Diamond</vt:lpstr>
      <vt:lpstr>Carbon Containing Molecules</vt:lpstr>
      <vt:lpstr>Covalent Bonding in Benzene</vt:lpstr>
      <vt:lpstr>Covalent Bonding Materials</vt:lpstr>
      <vt:lpstr>Metallic Bonding</vt:lpstr>
      <vt:lpstr>PowerPoint 簡報</vt:lpstr>
      <vt:lpstr>Metallic Bonds (Cont..)</vt:lpstr>
      <vt:lpstr>Metallic Bonds and Material Properties</vt:lpstr>
      <vt:lpstr>PowerPoint 簡報</vt:lpstr>
      <vt:lpstr>Metallic Bonds and Material Properties</vt:lpstr>
      <vt:lpstr>PowerPoint 簡報</vt:lpstr>
      <vt:lpstr>Secondary Bonding</vt:lpstr>
      <vt:lpstr>Fluctuating Dipoles</vt:lpstr>
      <vt:lpstr>PowerPoint 簡報</vt:lpstr>
      <vt:lpstr>Permanent Dipoles</vt:lpstr>
      <vt:lpstr>PowerPoint 簡報</vt:lpstr>
      <vt:lpstr>PowerPoint 簡報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Materials Science and Engineering Third Edition</dc:title>
  <dc:creator>naveen chandrashekar</dc:creator>
  <cp:lastModifiedBy>SJLin</cp:lastModifiedBy>
  <cp:revision>482</cp:revision>
  <dcterms:created xsi:type="dcterms:W3CDTF">2004-06-05T15:49:47Z</dcterms:created>
  <dcterms:modified xsi:type="dcterms:W3CDTF">2017-02-13T01:28:12Z</dcterms:modified>
</cp:coreProperties>
</file>