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iXbZBvKtbdRkkWTLcVKVSFYZYD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DD395A-6FD0-4E42-9124-F8EC2C750EBB}">
  <a:tblStyle styleId="{6EDD395A-6FD0-4E42-9124-F8EC2C750E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FAB57A9-DC47-4569-91B0-EF305FB4B696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fill>
          <a:solidFill>
            <a:srgbClr val="CAECDD"/>
          </a:solidFill>
        </a:fill>
      </a:tcStyle>
    </a:band1H>
    <a:band2H>
      <a:tcTxStyle/>
    </a:band2H>
    <a:band1V>
      <a:tcTxStyle/>
      <a:tcStyle>
        <a:fill>
          <a:solidFill>
            <a:srgbClr val="CAECDD"/>
          </a:solidFill>
        </a:fill>
      </a:tcStyle>
    </a:band1V>
    <a:band2V>
      <a:tcTxStyle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/>
          <p:nvPr/>
        </p:nvSpPr>
        <p:spPr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52"/>
          <p:cNvSpPr txBox="1"/>
          <p:nvPr/>
        </p:nvSpPr>
        <p:spPr>
          <a:xfrm>
            <a:off x="685800" y="62134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52"/>
          <p:cNvSpPr txBox="1"/>
          <p:nvPr/>
        </p:nvSpPr>
        <p:spPr>
          <a:xfrm>
            <a:off x="685800" y="624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2"/>
          <p:cNvSpPr txBox="1"/>
          <p:nvPr/>
        </p:nvSpPr>
        <p:spPr>
          <a:xfrm>
            <a:off x="914400" y="6248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52"/>
          <p:cNvSpPr txBox="1"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graw.JPG" id="27" name="Google Shape;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2"/>
          <p:cNvSpPr txBox="1"/>
          <p:nvPr/>
        </p:nvSpPr>
        <p:spPr>
          <a:xfrm>
            <a:off x="2133600" y="6629400"/>
            <a:ext cx="556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Foundations of Materials Science and Engineering, 5th Edn. in SI units  Smith and Hashemi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52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rgbClr val="C1FE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2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99" name="Google Shape;99;p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0" name="Google Shape;100;p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6" name="Google Shape;106;p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3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3"/>
          <p:cNvSpPr txBox="1"/>
          <p:nvPr>
            <p:ph idx="1" type="body"/>
          </p:nvPr>
        </p:nvSpPr>
        <p:spPr>
          <a:xfrm rot="5400000">
            <a:off x="2057400" y="-304800"/>
            <a:ext cx="5029200" cy="777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1" name="Google Shape;111;p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4"/>
          <p:cNvSpPr txBox="1"/>
          <p:nvPr>
            <p:ph type="title"/>
          </p:nvPr>
        </p:nvSpPr>
        <p:spPr>
          <a:xfrm rot="5400000">
            <a:off x="5076825" y="2105025"/>
            <a:ext cx="5791200" cy="219075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4"/>
          <p:cNvSpPr txBox="1"/>
          <p:nvPr>
            <p:ph idx="1" type="body"/>
          </p:nvPr>
        </p:nvSpPr>
        <p:spPr>
          <a:xfrm rot="5400000">
            <a:off x="619125" y="-9525"/>
            <a:ext cx="5791200" cy="6419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6" name="Google Shape;116;p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4"/>
          <p:cNvSpPr txBox="1"/>
          <p:nvPr/>
        </p:nvSpPr>
        <p:spPr>
          <a:xfrm>
            <a:off x="685800" y="62134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54"/>
          <p:cNvSpPr txBox="1"/>
          <p:nvPr/>
        </p:nvSpPr>
        <p:spPr>
          <a:xfrm>
            <a:off x="685800" y="624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54"/>
          <p:cNvSpPr txBox="1"/>
          <p:nvPr/>
        </p:nvSpPr>
        <p:spPr>
          <a:xfrm>
            <a:off x="914400" y="6248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54"/>
          <p:cNvSpPr txBox="1"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4"/>
          <p:cNvSpPr txBox="1"/>
          <p:nvPr/>
        </p:nvSpPr>
        <p:spPr>
          <a:xfrm>
            <a:off x="2133600" y="6629400"/>
            <a:ext cx="556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Foundations of Materials Science and Engineering, 5th Edn. in SI units  Smith and Hashemi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54"/>
          <p:cNvSpPr txBox="1"/>
          <p:nvPr>
            <p:ph type="ctrTitle"/>
          </p:nvPr>
        </p:nvSpPr>
        <p:spPr>
          <a:xfrm>
            <a:off x="685800" y="762000"/>
            <a:ext cx="7772400" cy="205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4"/>
          <p:cNvSpPr txBox="1"/>
          <p:nvPr>
            <p:ph idx="1" type="subTitle"/>
          </p:nvPr>
        </p:nvSpPr>
        <p:spPr>
          <a:xfrm>
            <a:off x="1371600" y="2971800"/>
            <a:ext cx="6400800" cy="26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" name="Google Shape;43;p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5"/>
          <p:cNvSpPr txBox="1"/>
          <p:nvPr/>
        </p:nvSpPr>
        <p:spPr>
          <a:xfrm>
            <a:off x="685800" y="62134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55"/>
          <p:cNvSpPr txBox="1"/>
          <p:nvPr/>
        </p:nvSpPr>
        <p:spPr>
          <a:xfrm>
            <a:off x="685800" y="624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55"/>
          <p:cNvSpPr txBox="1"/>
          <p:nvPr/>
        </p:nvSpPr>
        <p:spPr>
          <a:xfrm>
            <a:off x="914400" y="6248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roduct_macmillan" id="49" name="Google Shape;4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5"/>
          <p:cNvSpPr txBox="1"/>
          <p:nvPr>
            <p:ph idx="1" type="subTitle"/>
          </p:nvPr>
        </p:nvSpPr>
        <p:spPr>
          <a:xfrm>
            <a:off x="1371600" y="2971800"/>
            <a:ext cx="6400800" cy="26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55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2" type="body"/>
          </p:nvPr>
        </p:nvSpPr>
        <p:spPr>
          <a:xfrm>
            <a:off x="2000232" y="0"/>
            <a:ext cx="5000642" cy="2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duct_macmillan" id="56" name="Google Shape;5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graw.JPG" id="57" name="Google Shape;5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6"/>
          <p:cNvSpPr txBox="1"/>
          <p:nvPr/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56"/>
          <p:cNvSpPr txBox="1"/>
          <p:nvPr>
            <p:ph type="title"/>
          </p:nvPr>
        </p:nvSpPr>
        <p:spPr>
          <a:xfrm>
            <a:off x="0" y="214290"/>
            <a:ext cx="9144000" cy="54771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1785918" y="0"/>
            <a:ext cx="5000638" cy="28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1" sz="3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2" type="sldNum"/>
          </p:nvPr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The McGraw-Hill Companies, Inc. Permission required for reproduction or display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7" name="Google Shape;67;p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8"/>
          <p:cNvSpPr/>
          <p:nvPr/>
        </p:nvSpPr>
        <p:spPr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8"/>
          <p:cNvSpPr txBox="1"/>
          <p:nvPr/>
        </p:nvSpPr>
        <p:spPr>
          <a:xfrm>
            <a:off x="685800" y="62134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58"/>
          <p:cNvSpPr txBox="1"/>
          <p:nvPr/>
        </p:nvSpPr>
        <p:spPr>
          <a:xfrm>
            <a:off x="685800" y="624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58"/>
          <p:cNvSpPr txBox="1"/>
          <p:nvPr/>
        </p:nvSpPr>
        <p:spPr>
          <a:xfrm>
            <a:off x="914400" y="6248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58"/>
          <p:cNvSpPr txBox="1"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graw.JPG" id="75" name="Google Shape;7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duct_macmillan" id="76" name="Google Shape;7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graw.JPG" id="77" name="Google Shape;7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8"/>
          <p:cNvSpPr txBox="1"/>
          <p:nvPr/>
        </p:nvSpPr>
        <p:spPr>
          <a:xfrm>
            <a:off x="2133600" y="6629400"/>
            <a:ext cx="556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Foundations of Materials Science and Engineering, 5th Edn. in SI units  Smith and Hashemi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58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8"/>
          <p:cNvSpPr txBox="1"/>
          <p:nvPr>
            <p:ph idx="1" type="body"/>
          </p:nvPr>
        </p:nvSpPr>
        <p:spPr>
          <a:xfrm>
            <a:off x="685800" y="1066800"/>
            <a:ext cx="38100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81" name="Google Shape;81;p58"/>
          <p:cNvSpPr txBox="1"/>
          <p:nvPr>
            <p:ph idx="2" type="body"/>
          </p:nvPr>
        </p:nvSpPr>
        <p:spPr>
          <a:xfrm>
            <a:off x="4648200" y="1066800"/>
            <a:ext cx="38100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82" name="Google Shape;82;p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7" name="Google Shape;87;p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8" name="Google Shape;88;p5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9" name="Google Shape;89;p5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90" name="Google Shape;90;p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9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0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/>
          <p:nvPr/>
        </p:nvSpPr>
        <p:spPr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51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1"/>
          <p:cNvSpPr txBox="1"/>
          <p:nvPr/>
        </p:nvSpPr>
        <p:spPr>
          <a:xfrm>
            <a:off x="685800" y="62134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51"/>
          <p:cNvSpPr txBox="1"/>
          <p:nvPr/>
        </p:nvSpPr>
        <p:spPr>
          <a:xfrm>
            <a:off x="685800" y="62484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51"/>
          <p:cNvSpPr txBox="1"/>
          <p:nvPr/>
        </p:nvSpPr>
        <p:spPr>
          <a:xfrm>
            <a:off x="914400" y="6248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51"/>
          <p:cNvSpPr txBox="1"/>
          <p:nvPr/>
        </p:nvSpPr>
        <p:spPr>
          <a:xfrm>
            <a:off x="2133600" y="6629400"/>
            <a:ext cx="556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Foundations of Materials Science and Engineering, 5th Edn.  Smith and Hashemi</a:t>
            </a:r>
            <a:endParaRPr b="1" i="0" sz="9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1"/>
          <p:cNvSpPr txBox="1"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graw.JPG" id="20" name="Google Shape;2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random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jlin@mx.nth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6K_rzuSuqIg" TargetMode="External"/><Relationship Id="rId5" Type="http://schemas.openxmlformats.org/officeDocument/2006/relationships/hyperlink" Target="https://www.youtube.com/watch?v=IFcS2RTA23w" TargetMode="External"/><Relationship Id="rId6" Type="http://schemas.openxmlformats.org/officeDocument/2006/relationships/hyperlink" Target="https://www.youtube.com/watch?v=KNasb3-BFP8&amp;ebc=ANyPxKr0Hi8Rq9phxUWe_5kCLA-nI4xd9hMEua3WOs5m5-lEM9HBQ7e10zLTAQuLc_cwTrNjiBTEEYDKvoizWzq1UdwW5JhdF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zh.wikipedia.org/wiki/File:Jet_engine.svg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Relationship Id="rId4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5" Type="http://schemas.openxmlformats.org/officeDocument/2006/relationships/image" Target="../media/image3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jpg"/><Relationship Id="rId4" Type="http://schemas.openxmlformats.org/officeDocument/2006/relationships/image" Target="../media/image39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title"/>
          </p:nvPr>
        </p:nvSpPr>
        <p:spPr>
          <a:xfrm>
            <a:off x="0" y="685800"/>
            <a:ext cx="9144000" cy="36576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Foundations of Materials Science and Engineering</a:t>
            </a:r>
            <a:br>
              <a:rPr b="1" lang="en-US" sz="4800"/>
            </a:br>
            <a:br>
              <a:rPr b="1" lang="en-US">
                <a:solidFill>
                  <a:schemeClr val="dk1"/>
                </a:solidFill>
              </a:rPr>
            </a:br>
            <a:r>
              <a:rPr b="1" lang="en-US"/>
              <a:t>Fifth Edition</a:t>
            </a:r>
            <a:br>
              <a:rPr b="1" lang="en-US">
                <a:solidFill>
                  <a:schemeClr val="dk1"/>
                </a:solidFill>
              </a:rPr>
            </a:br>
            <a:r>
              <a:rPr b="1" lang="en-US"/>
              <a:t>William F. Smith</a:t>
            </a:r>
            <a:br>
              <a:rPr b="1" lang="en-US"/>
            </a:br>
            <a:r>
              <a:rPr b="1" lang="en-US"/>
              <a:t>Javad Hashemi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3" name="Google Shape;123;p1"/>
          <p:cNvSpPr txBox="1"/>
          <p:nvPr>
            <p:ph idx="1" type="body"/>
          </p:nvPr>
        </p:nvSpPr>
        <p:spPr>
          <a:xfrm>
            <a:off x="0" y="4572000"/>
            <a:ext cx="9144000" cy="220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</a:rPr>
              <a:t>林樹均   </a:t>
            </a:r>
            <a:r>
              <a:rPr b="1" lang="en-US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sjlin@mx.nthu.edu.tw</a:t>
            </a:r>
            <a:endParaRPr b="1">
              <a:solidFill>
                <a:schemeClr val="lt1"/>
              </a:solidFill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材料科技館</a:t>
            </a:r>
            <a:r>
              <a:rPr b="1" lang="en-US">
                <a:solidFill>
                  <a:schemeClr val="lt1"/>
                </a:solidFill>
              </a:rPr>
              <a:t>509辦公室  Tel: 03-5742620</a:t>
            </a:r>
            <a:endParaRPr/>
          </a:p>
          <a:p>
            <a:pPr indent="-176213" lvl="0" marL="17621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</a:pPr>
            <a:r>
              <a:rPr b="1" lang="en-US" sz="20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助教：</a:t>
            </a:r>
            <a:r>
              <a:rPr b="1" lang="en-US" sz="2000">
                <a:solidFill>
                  <a:schemeClr val="lt1"/>
                </a:solidFill>
              </a:rPr>
              <a:t>呂佩瑜 &lt;peggy8306@gmail.com&gt;; 張怡婷 &lt;to889889@gmail.com&gt;; </a:t>
            </a:r>
            <a:br>
              <a:rPr b="1" lang="en-US" sz="2000">
                <a:solidFill>
                  <a:schemeClr val="lt1"/>
                </a:solidFill>
              </a:rPr>
            </a:br>
            <a:r>
              <a:rPr b="1" lang="en-US" sz="2000">
                <a:solidFill>
                  <a:schemeClr val="lt1"/>
                </a:solidFill>
              </a:rPr>
              <a:t>李承穎 &lt;irislee0606@gmail.com&gt;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4" name="Google Shape;124;p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Why the Study of Materials is Important?</a:t>
            </a:r>
            <a:endParaRPr/>
          </a:p>
        </p:txBody>
      </p:sp>
      <p:sp>
        <p:nvSpPr>
          <p:cNvPr id="194" name="Google Shape;194;p11"/>
          <p:cNvSpPr txBox="1"/>
          <p:nvPr>
            <p:ph idx="1" type="body"/>
          </p:nvPr>
        </p:nvSpPr>
        <p:spPr>
          <a:xfrm>
            <a:off x="304800" y="1143000"/>
            <a:ext cx="8610600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Production and processing </a:t>
            </a:r>
            <a:r>
              <a:rPr lang="en-US" sz="2800"/>
              <a:t>of materials constitute a large part of our economy.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Engineers choose materials to suite design.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New materials </a:t>
            </a:r>
            <a:r>
              <a:rPr lang="en-US" sz="2800"/>
              <a:t>might be needed for some new applications.</a:t>
            </a:r>
            <a:endParaRPr/>
          </a:p>
          <a:p>
            <a:pPr indent="-438150" lvl="3" marL="8001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Example: High temperature resistant  materials.</a:t>
            </a:r>
            <a:endParaRPr/>
          </a:p>
          <a:p>
            <a:pPr indent="-438150" lvl="3" marL="8001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Space station and Mars Rovers should sustain conditions in space.</a:t>
            </a:r>
            <a:endParaRPr/>
          </a:p>
          <a:p>
            <a:pPr indent="-438150" lvl="3" marL="8001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/>
              <a:t>     *  High speed, low temperature, strong but light.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Modification of properties </a:t>
            </a:r>
            <a:r>
              <a:rPr lang="en-US" sz="2800"/>
              <a:t>might be needed for some applications.     </a:t>
            </a:r>
            <a:endParaRPr/>
          </a:p>
          <a:p>
            <a:pPr indent="-438150" lvl="3" marL="8001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 </a:t>
            </a:r>
            <a:r>
              <a:rPr lang="en-US" sz="2400"/>
              <a:t>Example: Heat treatment to modify properties</a:t>
            </a:r>
            <a:r>
              <a:rPr lang="en-US" sz="2800"/>
              <a:t>.</a:t>
            </a:r>
            <a:endParaRPr/>
          </a:p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6019800" cy="50851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Hygh-Speed Civil Transport – Hyper-X</a:t>
            </a:r>
            <a:endParaRPr/>
          </a:p>
        </p:txBody>
      </p:sp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6248400" y="1143000"/>
            <a:ext cx="2895600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High Tempt.:</a:t>
            </a:r>
            <a:br>
              <a:rPr lang="en-US" sz="2800"/>
            </a:br>
            <a:r>
              <a:rPr lang="en-US" sz="2800"/>
              <a:t>1800 °C</a:t>
            </a:r>
            <a:br>
              <a:rPr lang="en-US" sz="2800"/>
            </a:b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High Speed</a:t>
            </a:r>
            <a:r>
              <a:rPr lang="en-US" sz="2800"/>
              <a:t>:</a:t>
            </a:r>
            <a:br>
              <a:rPr lang="en-US" sz="2800"/>
            </a:br>
            <a:r>
              <a:rPr lang="en-US" sz="2800"/>
              <a:t>Mach 12-25</a:t>
            </a:r>
            <a:br>
              <a:rPr lang="en-US" sz="2800"/>
            </a:br>
            <a:r>
              <a:rPr lang="en-US" sz="2800"/>
              <a:t>1225 km/h/Mach</a:t>
            </a:r>
            <a:br>
              <a:rPr lang="en-US" sz="2800"/>
            </a:b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New Materials</a:t>
            </a:r>
            <a:r>
              <a:rPr lang="en-US" sz="2800"/>
              <a:t>:</a:t>
            </a:r>
            <a:br>
              <a:rPr lang="en-US" sz="2800"/>
            </a:br>
            <a:r>
              <a:rPr lang="en-US" sz="2800"/>
              <a:t>Ceramic-matrix composites,</a:t>
            </a:r>
            <a:br>
              <a:rPr lang="en-US" sz="2800"/>
            </a:br>
            <a:r>
              <a:rPr lang="en-US" sz="2800"/>
              <a:t>Intermetallic compounds,</a:t>
            </a:r>
            <a:br>
              <a:rPr lang="en-US" sz="2800"/>
            </a:br>
            <a:r>
              <a:rPr lang="en-US" sz="2800"/>
              <a:t>Superalloys</a:t>
            </a:r>
            <a:endParaRPr sz="2800"/>
          </a:p>
        </p:txBody>
      </p:sp>
      <p:sp>
        <p:nvSpPr>
          <p:cNvPr id="204" name="Google Shape;204;p12"/>
          <p:cNvSpPr txBox="1"/>
          <p:nvPr/>
        </p:nvSpPr>
        <p:spPr>
          <a:xfrm>
            <a:off x="457200" y="6096000"/>
            <a:ext cx="58435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 Hyper-X at Mach 7 (The Boeing Co.)</a:t>
            </a:r>
            <a:endParaRPr sz="2400">
              <a:solidFill>
                <a:srgbClr val="0066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228601" y="877431"/>
            <a:ext cx="6019800" cy="22467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https://www.youtube.com/watch?v=6K_rzuSuqIg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https://www.youtube.com/watch?v=IFcS2RTA23w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https://www.youtube.com/watch?v=KNasb3-BFP8&amp;ebc=ANyPxKr0Hi8Rq9phxUWe_5kCLA-nI4xd9hMEua3WOs5m5-lEM9HBQ7e10zLTAQuLc_cwTrNjiBTEEYDKvoizWzq1UdwW5JhdFg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Hygh-Speed Civil Transport – Hyper-X</a:t>
            </a:r>
            <a:endParaRPr/>
          </a:p>
        </p:txBody>
      </p:sp>
      <p:pic>
        <p:nvPicPr>
          <p:cNvPr descr="http://post2.larc.nasa.gov/Images/hyper-x.jpg"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0"/>
            <a:ext cx="8915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asa.gov/images/content/84856main_EC04-0325-23.jpg" id="213" name="Google Shape;213;p13"/>
          <p:cNvPicPr preferRelativeResize="0"/>
          <p:nvPr/>
        </p:nvPicPr>
        <p:blipFill rotWithShape="1">
          <a:blip r:embed="rId4">
            <a:alphaModFix/>
          </a:blip>
          <a:srcRect b="16395" l="0" r="0" t="0"/>
          <a:stretch/>
        </p:blipFill>
        <p:spPr>
          <a:xfrm>
            <a:off x="685800" y="3774831"/>
            <a:ext cx="4495800" cy="300696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 txBox="1"/>
          <p:nvPr/>
        </p:nvSpPr>
        <p:spPr>
          <a:xfrm>
            <a:off x="5410200" y="3886200"/>
            <a:ext cx="3352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https://www.google.com.tw/search?q=hyper+x&amp;safe=off&amp;biw=1600&amp;bih=765&amp;tbm=isch&amp;tbo=u&amp;source=univ&amp;sa=X&amp;ved=0ahUKEwieuuqK7aHLAhUMlJQKHTfFCJsQsAQIRQ&amp;dpr=1#imgdii=dNP2mnJOw_ky_M%3A%3BdNP2mnJOw_ky_M%3A%3By8vjU04SYIIHCM%3A&amp;imgrc=dNP2mnJOw_ky_M%3A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100" y="696567"/>
            <a:ext cx="3771900" cy="614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International Space Station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228600" y="929308"/>
            <a:ext cx="5143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exploration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Space Station (ISS),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 Exploration Rover (MER).</a:t>
            </a:r>
            <a:endParaRPr/>
          </a:p>
          <a:p>
            <a:pPr indent="-177800" lvl="0" marL="1714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Speed: 27,000 km/h,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weight,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of tiny meteoroids and man-made debris,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stresses at launch.</a:t>
            </a:r>
            <a:endParaRPr/>
          </a:p>
          <a:p>
            <a:pPr indent="-177800" lvl="0" marL="1714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low tempt.: −96°C</a:t>
            </a:r>
            <a:endParaRPr/>
          </a:p>
          <a:p>
            <a:pPr indent="-177800" lvl="0" marL="1714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the limits of material selection in the complex systems.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228600" y="9144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one can predict the long-term future advances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material design and usage.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become a common household item.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the space travel be commercialized? 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Jet engine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operate more effectively.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devices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operate faster and at higher tempt.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Lighter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aerospace vehicles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corrosion-resistant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chemicals tank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micro-sensors and micro-actuators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Nanomaterials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carbon nanotubes, graphene…</a:t>
            </a:r>
            <a:endParaRPr/>
          </a:p>
          <a:p>
            <a:pPr indent="-266700" lvl="0" marL="2667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Engineers should have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basic and applied knowledge of engineering materials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that they will be able to do their works more effectively when using them.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Usage and Engineering Designs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idx="1" type="body"/>
          </p:nvPr>
        </p:nvSpPr>
        <p:spPr>
          <a:xfrm>
            <a:off x="380999" y="1066800"/>
            <a:ext cx="8620125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Materials science </a:t>
            </a:r>
            <a:r>
              <a:rPr lang="en-US" sz="2800"/>
              <a:t>deals with basic knowledge about the internal structure, properties and processing of materials.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Materials engineering </a:t>
            </a:r>
            <a:r>
              <a:rPr lang="en-US" sz="2800"/>
              <a:t>deals with the application of knowledge gained by materials science to convert materials to products.</a:t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533400" y="4343400"/>
            <a:ext cx="1676400" cy="1066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3213100" y="4343400"/>
            <a:ext cx="2578100" cy="1447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Resultant Knowledge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Structure,  Properties,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Processing, and 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of </a:t>
            </a:r>
            <a:b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Materials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6781800" y="4343400"/>
            <a:ext cx="1676400" cy="1066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Materials</a:t>
            </a:r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381000" y="3886200"/>
            <a:ext cx="1905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Science</a:t>
            </a:r>
            <a:endParaRPr/>
          </a:p>
        </p:txBody>
      </p:sp>
      <p:sp>
        <p:nvSpPr>
          <p:cNvPr id="239" name="Google Shape;239;p16"/>
          <p:cNvSpPr txBox="1"/>
          <p:nvPr/>
        </p:nvSpPr>
        <p:spPr>
          <a:xfrm>
            <a:off x="3251200" y="3657600"/>
            <a:ext cx="2387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Science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6311900" y="3886200"/>
            <a:ext cx="23749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Engineering</a:t>
            </a:r>
            <a:endParaRPr/>
          </a:p>
        </p:txBody>
      </p:sp>
      <p:sp>
        <p:nvSpPr>
          <p:cNvPr id="241" name="Google Shape;241;p16"/>
          <p:cNvSpPr txBox="1"/>
          <p:nvPr/>
        </p:nvSpPr>
        <p:spPr>
          <a:xfrm>
            <a:off x="533400" y="4419600"/>
            <a:ext cx="18446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Knowledge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Materials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2286000" y="4710112"/>
            <a:ext cx="762000" cy="333375"/>
          </a:xfrm>
          <a:prstGeom prst="rightArrow">
            <a:avLst>
              <a:gd fmla="val 50000" name="adj1"/>
              <a:gd fmla="val 57143" name="adj2"/>
            </a:avLst>
          </a:prstGeom>
          <a:solidFill>
            <a:srgbClr val="606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6"/>
          <p:cNvSpPr/>
          <p:nvPr/>
        </p:nvSpPr>
        <p:spPr>
          <a:xfrm flipH="1">
            <a:off x="5943600" y="4724400"/>
            <a:ext cx="762000" cy="304800"/>
          </a:xfrm>
          <a:prstGeom prst="rightArrow">
            <a:avLst>
              <a:gd fmla="val 50000" name="adj1"/>
              <a:gd fmla="val 62500" name="adj2"/>
            </a:avLst>
          </a:prstGeom>
          <a:solidFill>
            <a:srgbClr val="60606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6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roduct_macmillan" id="245" name="Google Shape;2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 txBox="1"/>
          <p:nvPr>
            <p:ph type="title"/>
          </p:nvPr>
        </p:nvSpPr>
        <p:spPr>
          <a:xfrm>
            <a:off x="0" y="1"/>
            <a:ext cx="9144000" cy="702468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Materials Science and Engineering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2057400" y="5943600"/>
            <a:ext cx="50786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1.3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knowledge spectrum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948" y="990600"/>
            <a:ext cx="4906901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/>
        </p:nvSpPr>
        <p:spPr>
          <a:xfrm>
            <a:off x="0" y="1"/>
            <a:ext cx="9144000" cy="7024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MSE form a Bridge of Knowledge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380999" y="1066800"/>
            <a:ext cx="3886201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Three-ringed diagram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sciences: Inner,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engineering disciplines: Outermost,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science: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science engineering is shown to form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bridge of knowledge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basic sciences to the engineering disciplines.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Types of Materials</a:t>
            </a:r>
            <a:endParaRPr/>
          </a:p>
        </p:txBody>
      </p:sp>
      <p:sp>
        <p:nvSpPr>
          <p:cNvPr id="261" name="Google Shape;261;p18"/>
          <p:cNvSpPr txBox="1"/>
          <p:nvPr>
            <p:ph idx="1" type="body"/>
          </p:nvPr>
        </p:nvSpPr>
        <p:spPr>
          <a:xfrm>
            <a:off x="457200" y="1066800"/>
            <a:ext cx="83820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Types of materials</a:t>
            </a:r>
            <a:r>
              <a:rPr lang="en-US" sz="2800"/>
              <a:t>: Metallic, Polymeric, Ceramic, Composite, and Electronic Materials.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Metallic materials</a:t>
            </a:r>
            <a:r>
              <a:rPr lang="en-US" sz="2800"/>
              <a:t>: Ferrous and Nonferrous</a:t>
            </a:r>
            <a:endParaRPr/>
          </a:p>
          <a:p>
            <a:pPr indent="-533400" lvl="3" marL="895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Composed of one or more metallic elements; may also contain nonmetallic elements.</a:t>
            </a:r>
            <a:endParaRPr/>
          </a:p>
          <a:p>
            <a:pPr indent="-533400" lvl="4" marL="14287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i="1" lang="en-US" sz="2400"/>
              <a:t>Iron, Copper, Aluminum</a:t>
            </a:r>
            <a:r>
              <a:rPr lang="en-US" sz="2400"/>
              <a:t>; Carbon, Oxygen, Nitrogen.</a:t>
            </a:r>
            <a:endParaRPr/>
          </a:p>
          <a:p>
            <a:pPr indent="-533400" lvl="3" marL="895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Inorganic and have crystalline structure.</a:t>
            </a:r>
            <a:endParaRPr/>
          </a:p>
          <a:p>
            <a:pPr indent="-533400" lvl="3" marL="895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Good thermal and electric conductors. </a:t>
            </a:r>
            <a:endParaRPr/>
          </a:p>
          <a:p>
            <a:pPr indent="-533400" lvl="3" marL="895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Strong, ductile.</a:t>
            </a:r>
            <a:endParaRPr sz="24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Ferrous Metals</a:t>
            </a:r>
            <a:r>
              <a:rPr lang="en-US" sz="2800"/>
              <a:t>: Steels, Cast iron </a:t>
            </a:r>
            <a:r>
              <a:rPr lang="en-US" sz="2800">
                <a:latin typeface="PMingLiu"/>
                <a:ea typeface="PMingLiu"/>
                <a:cs typeface="PMingLiu"/>
                <a:sym typeface="PMingLiu"/>
              </a:rPr>
              <a:t>鋼鐵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Nonferrous Metals</a:t>
            </a:r>
            <a:r>
              <a:rPr lang="en-US" sz="2800"/>
              <a:t>: Aluminum, Copper, Zinc, Magnesium, Titanium, and Nickel.  </a:t>
            </a:r>
            <a:r>
              <a:rPr lang="en-US" sz="2800">
                <a:latin typeface="PMingLiu"/>
                <a:ea typeface="PMingLiu"/>
                <a:cs typeface="PMingLiu"/>
                <a:sym typeface="PMingLiu"/>
              </a:rPr>
              <a:t>非鐵金屬</a:t>
            </a:r>
            <a:endParaRPr sz="2800"/>
          </a:p>
          <a:p>
            <a:pPr indent="-228600" lvl="3" marL="1600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228600" lvl="3" marL="1600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262" name="Google Shape;262;p1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19"/>
          <p:cNvSpPr txBox="1"/>
          <p:nvPr/>
        </p:nvSpPr>
        <p:spPr>
          <a:xfrm>
            <a:off x="304800" y="1066800"/>
            <a:ext cx="8686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Metals in their alloyed and pure forms are used in numerous industries.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production of basic metals ⇔ U.S. economy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existing alloys may be improved by better chemistry, composition control, and processing techniques.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Superalloys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1961: Ni-base, Fe-Ni-Co-base superalloys. They improved performance at elevated tempt. 540 °C.</a:t>
            </a:r>
            <a:endParaRPr/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1980: Columnar grain and single crystal casting Ni-base alloys.</a:t>
            </a:r>
            <a:endParaRPr/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1990s: Single crystal superalloys were standard and  significantly improved the efficiency of the aircraft engines.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Metallic Materials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838200" y="692289"/>
            <a:ext cx="754380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一、課程說明(Course Description)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本課程提供一學期課程，使學生對材料科學有初步認識，並介紹最常用的金屬材料。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this course is to provide first-year engineering students fundamental knowledge of materials science and engineering.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二、指定用書(Text Books)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F. Smith, "Foundations of Materials Science and Engineering" 5th edition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 INTERNATIONAL EDITIONS (2011). 高立圖書(gauli@ms37.hinet.net)代理，0921456030顏俊杰。新竹華通書局0939558750李鵬。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329" y="2865120"/>
            <a:ext cx="4095621" cy="399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5751155" cy="36741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/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Aircraft Turbine Engine (PW 4000)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228600" y="4724400"/>
            <a:ext cx="46483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1.6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Cutaway of the PW 4000 284.48-cm (112 in.) gas turbine engine, showing fan bypass section.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6019800" y="1676400"/>
            <a:ext cx="29718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1.5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aircraft turbine engine (PW 4000).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upload.wikimedia.org/wikipedia/commons/thumb/4/4c/Jet_engine.svg/300px-Jet_engine.svg.png" id="285" name="Google Shape;285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70" y="1371600"/>
            <a:ext cx="8763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/>
          <p:nvPr/>
        </p:nvSpPr>
        <p:spPr>
          <a:xfrm>
            <a:off x="2633007" y="5181600"/>
            <a:ext cx="3877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燃氣渦輪噴射發動機的圖示</a:t>
            </a: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671423" y="5997714"/>
            <a:ext cx="82230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http://zh.wikipedia.org/wiki/%E7%87%83%E6%B0%A3%E6%B8%A6%E8%BC%AA%E7%99%BC%E5%8B%95%E6%A9%9F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304800" y="1066800"/>
            <a:ext cx="4953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Biomedical Metals: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Orthopedic implants, heart valves, stents, fixations.整型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Titanium alloys, stainless steels, cobalt-base alloys.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strength, stiffness, and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biocompatibility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.生物相容性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Processing Techniques: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 isostatic pressing, isothermal forging ⇒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fatigue life ↑.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3" marL="7175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Powder metallurgy: lower finished product cost.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Metallic Materials</a:t>
            </a:r>
            <a:endParaRPr/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219200"/>
            <a:ext cx="33528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7580293" y="358140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髓內釘</a:t>
            </a:r>
            <a:endParaRPr/>
          </a:p>
        </p:txBody>
      </p:sp>
      <p:sp>
        <p:nvSpPr>
          <p:cNvPr id="297" name="Google Shape;297;p22"/>
          <p:cNvSpPr txBox="1"/>
          <p:nvPr/>
        </p:nvSpPr>
        <p:spPr>
          <a:xfrm>
            <a:off x="5105400" y="5646003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17.16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髓內釘與螺絲固定斷掉的脛骨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type="title"/>
          </p:nvPr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Polymeric (Plastic) Materials</a:t>
            </a:r>
            <a:endParaRPr/>
          </a:p>
        </p:txBody>
      </p:sp>
      <p:sp>
        <p:nvSpPr>
          <p:cNvPr id="303" name="Google Shape;303;p23"/>
          <p:cNvSpPr txBox="1"/>
          <p:nvPr>
            <p:ph idx="1" type="body"/>
          </p:nvPr>
        </p:nvSpPr>
        <p:spPr>
          <a:xfrm>
            <a:off x="457200" y="914400"/>
            <a:ext cx="84582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Polymeric (Plastic) Materials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Organic giant molecules </a:t>
            </a:r>
            <a:r>
              <a:rPr lang="en-US" sz="2400"/>
              <a:t>and mostly noncrystalline.</a:t>
            </a:r>
            <a:r>
              <a:rPr lang="en-US" sz="2400">
                <a:latin typeface="PMingLiu"/>
                <a:ea typeface="PMingLiu"/>
                <a:cs typeface="PMingLiu"/>
                <a:sym typeface="PMingLiu"/>
              </a:rPr>
              <a:t>非晶</a:t>
            </a:r>
            <a:endParaRPr sz="2400"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 Some are mixtures of crystalline and noncrystalline regions.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 Poor conductors of electricity and hence used as </a:t>
            </a:r>
            <a:r>
              <a:rPr lang="en-US" sz="2400">
                <a:solidFill>
                  <a:srgbClr val="0000FF"/>
                </a:solidFill>
              </a:rPr>
              <a:t>insulators</a:t>
            </a:r>
            <a:r>
              <a:rPr lang="en-US" sz="2400"/>
              <a:t>.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 Strength and ductility vary greatly.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Low densities </a:t>
            </a:r>
            <a:r>
              <a:rPr lang="en-US" sz="2400"/>
              <a:t>and decomposition temperatures.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Applications: Appliances,</a:t>
            </a:r>
            <a:br>
              <a:rPr lang="en-US" sz="2400"/>
            </a:br>
            <a:r>
              <a:rPr lang="en-US" sz="2400"/>
              <a:t> DVDs, Fabrics etc. 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Engineering plastics</a:t>
            </a:r>
            <a:r>
              <a:rPr lang="en-US" sz="2400"/>
              <a:t>: </a:t>
            </a:r>
            <a:br>
              <a:rPr lang="en-US" sz="2400"/>
            </a:br>
            <a:r>
              <a:rPr lang="en-US" sz="2400"/>
              <a:t>such as nylon, </a:t>
            </a:r>
            <a:endParaRPr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Polymer-polymer mixtures 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rgbClr val="0000FF"/>
                </a:solidFill>
              </a:rPr>
              <a:t>blends</a:t>
            </a:r>
            <a:r>
              <a:rPr lang="en-US" sz="2400">
                <a:solidFill>
                  <a:srgbClr val="0000FF"/>
                </a:solidFill>
                <a:latin typeface="PMingLiu"/>
                <a:ea typeface="PMingLiu"/>
                <a:cs typeface="PMingLiu"/>
                <a:sym typeface="PMingLiu"/>
              </a:rPr>
              <a:t>摻合物</a:t>
            </a:r>
            <a:r>
              <a:rPr lang="en-US" sz="2400"/>
              <a:t>): elastomers</a:t>
            </a:r>
            <a:br>
              <a:rPr lang="en-US" sz="2400"/>
            </a:br>
            <a:r>
              <a:rPr lang="en-US" sz="2400"/>
              <a:t>blended with other plastics,</a:t>
            </a:r>
            <a:br>
              <a:rPr lang="en-US" sz="2400"/>
            </a:br>
            <a:r>
              <a:rPr lang="en-US" sz="2400"/>
              <a:t>acrylic coatings blended with </a:t>
            </a:r>
            <a:br>
              <a:rPr lang="en-US" sz="2400"/>
            </a:br>
            <a:r>
              <a:rPr lang="en-US" sz="2400"/>
              <a:t>various fibers and fillers.</a:t>
            </a:r>
            <a:br>
              <a:rPr lang="en-US" sz="2400"/>
            </a:br>
            <a:endParaRPr sz="2400"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i="1" sz="2400"/>
          </a:p>
          <a:p>
            <a:pPr indent="-361950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i="1" sz="2400"/>
          </a:p>
          <a:p>
            <a:pPr indent="-228600" lvl="3" marL="1600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i="1" sz="2400"/>
          </a:p>
          <a:p>
            <a:pPr indent="-228600" lvl="3" marL="1600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429000"/>
            <a:ext cx="2902258" cy="304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066800"/>
            <a:ext cx="769504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/>
        </p:nvSpPr>
        <p:spPr>
          <a:xfrm>
            <a:off x="0" y="0"/>
            <a:ext cx="9144000" cy="762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Costs: Engineering Plastics vs. Metals 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" name="Google Shape;313;p24"/>
          <p:cNvCxnSpPr/>
          <p:nvPr/>
        </p:nvCxnSpPr>
        <p:spPr>
          <a:xfrm>
            <a:off x="5562600" y="5029200"/>
            <a:ext cx="1371600" cy="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type="title"/>
          </p:nvPr>
        </p:nvSpPr>
        <p:spPr>
          <a:xfrm>
            <a:off x="0" y="0"/>
            <a:ext cx="9144000" cy="7715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Ceramic Materials</a:t>
            </a:r>
            <a:endParaRPr/>
          </a:p>
        </p:txBody>
      </p:sp>
      <p:sp>
        <p:nvSpPr>
          <p:cNvPr id="319" name="Google Shape;319;p25"/>
          <p:cNvSpPr txBox="1"/>
          <p:nvPr>
            <p:ph idx="1" type="body"/>
          </p:nvPr>
        </p:nvSpPr>
        <p:spPr>
          <a:xfrm>
            <a:off x="304799" y="990600"/>
            <a:ext cx="8534401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3" marL="723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Metallic and nonmetallic elements are chemically bonded together. </a:t>
            </a:r>
            <a:r>
              <a:rPr lang="en-US" sz="2800">
                <a:solidFill>
                  <a:srgbClr val="0000FF"/>
                </a:solidFill>
              </a:rPr>
              <a:t>Light weight</a:t>
            </a:r>
            <a:r>
              <a:rPr lang="en-US" sz="2800"/>
              <a:t>.</a:t>
            </a:r>
            <a:endParaRPr/>
          </a:p>
          <a:p>
            <a:pPr indent="-361950" lvl="3" marL="723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Inorganic but can be either crystalline, noncrystalline or mixture of both.</a:t>
            </a:r>
            <a:endParaRPr/>
          </a:p>
          <a:p>
            <a:pPr indent="-361950" lvl="3" marL="72390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FF"/>
                </a:solidFill>
              </a:rPr>
              <a:t>High hardness, strength and wear resistance</a:t>
            </a:r>
            <a:r>
              <a:rPr lang="en-US" sz="2800"/>
              <a:t>.  But brittle.</a:t>
            </a:r>
            <a:endParaRPr/>
          </a:p>
          <a:p>
            <a:pPr indent="-361950" lvl="3" marL="723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Very good insulator. Hence used for </a:t>
            </a:r>
            <a:r>
              <a:rPr lang="en-US" sz="2800">
                <a:solidFill>
                  <a:srgbClr val="0000FF"/>
                </a:solidFill>
              </a:rPr>
              <a:t>furnace lining </a:t>
            </a:r>
            <a:r>
              <a:rPr lang="en-US" sz="2800"/>
              <a:t>for heat treating and melting metals.</a:t>
            </a:r>
            <a:endParaRPr/>
          </a:p>
          <a:p>
            <a:pPr indent="-361950" lvl="3" marL="72390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FF"/>
                </a:solidFill>
              </a:rPr>
              <a:t>Advanced ceramics </a:t>
            </a:r>
            <a:r>
              <a:rPr lang="en-US" sz="2800"/>
              <a:t>(Fine ceramics): Higher strength, better wear and corrosion resistance, and enhanced thermal shock resistance. Include </a:t>
            </a:r>
            <a:r>
              <a:rPr lang="en-US" sz="2800">
                <a:solidFill>
                  <a:srgbClr val="0000FF"/>
                </a:solidFill>
              </a:rPr>
              <a:t>alumina</a:t>
            </a:r>
            <a:r>
              <a:rPr lang="en-US" sz="2800"/>
              <a:t>, </a:t>
            </a:r>
            <a:r>
              <a:rPr lang="en-US" sz="2800">
                <a:solidFill>
                  <a:srgbClr val="0000FF"/>
                </a:solidFill>
              </a:rPr>
              <a:t>silicon nitride</a:t>
            </a:r>
            <a:r>
              <a:rPr lang="en-US" sz="2800"/>
              <a:t> and </a:t>
            </a:r>
            <a:r>
              <a:rPr lang="en-US" sz="2800">
                <a:solidFill>
                  <a:srgbClr val="0000FF"/>
                </a:solidFill>
              </a:rPr>
              <a:t>silicon carbide</a:t>
            </a:r>
            <a:r>
              <a:rPr lang="en-US" sz="2800"/>
              <a:t>. 尖端陶瓷、精密陶瓷</a:t>
            </a:r>
            <a:endParaRPr sz="2800"/>
          </a:p>
        </p:txBody>
      </p:sp>
      <p:sp>
        <p:nvSpPr>
          <p:cNvPr id="320" name="Google Shape;320;p2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26"/>
          <p:cNvSpPr txBox="1"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of Ceramic Materials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304799" y="1066800"/>
            <a:ext cx="8534401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9263" lvl="3" marL="449263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Ceramics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Made from clay, silica, feldspar.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Glasses, bricks, tiles, and electrical porcelain.   長石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9263" lvl="3" marL="449263" marR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Ceramics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Cutting tools (Al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Substrates for electronic devices (Al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AlN), Heat element for high temperature furnace (SiC). </a:t>
            </a:r>
            <a:endParaRPr/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3">
            <a:alphaModFix/>
          </a:blip>
          <a:srcRect b="7399" l="0" r="0" t="8695"/>
          <a:stretch/>
        </p:blipFill>
        <p:spPr>
          <a:xfrm>
            <a:off x="4343400" y="3384430"/>
            <a:ext cx="4584192" cy="284384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 txBox="1"/>
          <p:nvPr/>
        </p:nvSpPr>
        <p:spPr>
          <a:xfrm>
            <a:off x="324927" y="3352800"/>
            <a:ext cx="4234881" cy="331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9263" lvl="3" marL="449263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Areas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manufacturing, automobile, aerospace, biomedical.</a:t>
            </a:r>
            <a:endParaRPr/>
          </a:p>
          <a:p>
            <a:pPr indent="-449263" lvl="3" marL="449263" marR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Drawbacks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Brittle, difficult to process and expensive.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4343400" y="6103203"/>
            <a:ext cx="480060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1.10  High performance ceramic ball bearings and races. TiN/CN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6" name="Google Shape;3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82805"/>
            <a:ext cx="7543800" cy="572893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7"/>
          <p:cNvSpPr txBox="1"/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Ceramic Parts for Advanced Engine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3048000" y="5715000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aseline="-2500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mi53586_1144.jpg" id="344" name="Google Shape;3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200400"/>
            <a:ext cx="7848600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11-39.bmp" id="345" name="Google Shape;34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7325" y="4724400"/>
            <a:ext cx="19208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Shuttle Thermal Protection Systems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8"/>
          <p:cNvSpPr txBox="1"/>
          <p:nvPr/>
        </p:nvSpPr>
        <p:spPr>
          <a:xfrm>
            <a:off x="304800" y="990600"/>
            <a:ext cx="8686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70% of the surface is protected by 24,000 ceramic tiles made from a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silica-fiber compound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HRSI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High-temperature Reusable Surface Insulation.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0.141 g/cm</a:t>
            </a:r>
            <a:r>
              <a:rPr baseline="30000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Can withstand tempt.: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1260 °C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/>
          <p:nvPr>
            <p:ph type="title"/>
          </p:nvPr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Composite Materials</a:t>
            </a:r>
            <a:endParaRPr/>
          </a:p>
        </p:txBody>
      </p:sp>
      <p:sp>
        <p:nvSpPr>
          <p:cNvPr id="353" name="Google Shape;353;p29"/>
          <p:cNvSpPr txBox="1"/>
          <p:nvPr>
            <p:ph idx="1" type="body"/>
          </p:nvPr>
        </p:nvSpPr>
        <p:spPr>
          <a:xfrm>
            <a:off x="304799" y="990600"/>
            <a:ext cx="8696325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Mixture of two or more materials.</a:t>
            </a:r>
            <a:endParaRPr/>
          </a:p>
          <a:p>
            <a:pPr indent="-447675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Consists of a filler material (</a:t>
            </a:r>
            <a:r>
              <a:rPr lang="en-US" sz="2400">
                <a:solidFill>
                  <a:srgbClr val="0000FF"/>
                </a:solidFill>
              </a:rPr>
              <a:t>reinforcement</a:t>
            </a:r>
            <a:r>
              <a:rPr lang="en-US" sz="2400"/>
              <a:t>) and a binding material (</a:t>
            </a:r>
            <a:r>
              <a:rPr lang="en-US" sz="2400">
                <a:solidFill>
                  <a:srgbClr val="0000FF"/>
                </a:solidFill>
              </a:rPr>
              <a:t>matrix</a:t>
            </a:r>
            <a:r>
              <a:rPr lang="en-US" sz="2400"/>
              <a:t>).</a:t>
            </a:r>
            <a:endParaRPr sz="2400"/>
          </a:p>
          <a:p>
            <a:pPr indent="-447675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 Materials only bond, will not dissolve in each other.</a:t>
            </a:r>
            <a:endParaRPr sz="2800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Reinforcements can be metals, ceramic or polymer.</a:t>
            </a:r>
            <a:endParaRPr/>
          </a:p>
          <a:p>
            <a:pPr indent="-447675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Fibers</a:t>
            </a:r>
            <a:r>
              <a:rPr lang="en-US" sz="2400"/>
              <a:t>: carbon, glass, aramid, stainless steel, silicon carbide.</a:t>
            </a:r>
            <a:endParaRPr/>
          </a:p>
          <a:p>
            <a:pPr indent="-447675" lvl="3" marL="723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Particles</a:t>
            </a:r>
            <a:r>
              <a:rPr lang="en-US" sz="2400"/>
              <a:t>: alumina, silicon carbide.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Matrix can be metals, ceramic or polymer. </a:t>
            </a:r>
            <a:br>
              <a:rPr lang="en-US" sz="2800"/>
            </a:br>
            <a:r>
              <a:rPr lang="en-US" sz="2400">
                <a:solidFill>
                  <a:srgbClr val="0000FF"/>
                </a:solidFill>
              </a:rPr>
              <a:t>PMC</a:t>
            </a:r>
            <a:r>
              <a:rPr lang="en-US" sz="2400"/>
              <a:t> (polyester, epoxy), </a:t>
            </a:r>
            <a:r>
              <a:rPr lang="en-US" sz="2400">
                <a:solidFill>
                  <a:srgbClr val="0000FF"/>
                </a:solidFill>
              </a:rPr>
              <a:t>MMC</a:t>
            </a:r>
            <a:r>
              <a:rPr lang="en-US" sz="2400"/>
              <a:t> (aluminum, cobalt), </a:t>
            </a:r>
            <a:r>
              <a:rPr lang="en-US" sz="2400">
                <a:solidFill>
                  <a:srgbClr val="0000FF"/>
                </a:solidFill>
              </a:rPr>
              <a:t>CMC</a:t>
            </a:r>
            <a:r>
              <a:rPr lang="en-US" sz="2400"/>
              <a:t> (alumina, silicon nitride).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 Advantages: </a:t>
            </a:r>
            <a:r>
              <a:rPr lang="en-US" sz="2800">
                <a:solidFill>
                  <a:srgbClr val="0000FF"/>
                </a:solidFill>
              </a:rPr>
              <a:t>High strength and stiffness-to-weight ratio</a:t>
            </a:r>
            <a:r>
              <a:rPr lang="en-US" sz="2800"/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Applications: Aerospace, automobile, civil structural, and sports equipment industries.</a:t>
            </a:r>
            <a:endParaRPr sz="2400"/>
          </a:p>
        </p:txBody>
      </p:sp>
      <p:sp>
        <p:nvSpPr>
          <p:cNvPr id="354" name="Google Shape;354;p29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685800" y="381000"/>
            <a:ext cx="7772400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三、參考用書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劉國雄、鄭晃忠、李勝隆、林樹均、葉均蔚 編著，工程材料科學，全華圖書股份有限公司 印行，2013年。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四、教學方式(Teaching Method)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投影片配合板書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六、成績考核(Evaluation)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期中考一、期中考二、期末考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各佔30%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作業10%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點名加分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七、可連結之網頁位址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上課講義會放在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計中iLMS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63392"/>
            <a:ext cx="7236125" cy="522300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0"/>
          <p:cNvSpPr txBox="1"/>
          <p:nvPr/>
        </p:nvSpPr>
        <p:spPr>
          <a:xfrm>
            <a:off x="457201" y="5486400"/>
            <a:ext cx="8686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1.11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the variety of composite parts used in the Air Force’s C-17 transport. This airplane has a wingspan of 50 m and uses 6800 kg of advanced composites.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31"/>
          <p:cNvSpPr txBox="1"/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238125" y="1025525"/>
            <a:ext cx="8726488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FIGURE 1.6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Aircraft: the Wright biplane of 1903, the Douglas DC3 of 1935, and the Boeing 787 Dreamliner of 2010.</a:t>
            </a:r>
            <a:b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波音787採用80vol%的複材，聲稱每個座位減輕30%的重量</a:t>
            </a:r>
            <a:endParaRPr sz="2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01-06-9781856176637" id="369" name="Google Shape;3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312"/>
            <a:ext cx="9143999" cy="97948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 txBox="1"/>
          <p:nvPr/>
        </p:nvSpPr>
        <p:spPr>
          <a:xfrm>
            <a:off x="238125" y="981075"/>
            <a:ext cx="8726488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MF Ashby, Materials Selection in Mechanical Design, 4e, Elsevier, (2011) Fig. 1.6.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182563" y="6469063"/>
            <a:ext cx="8728075" cy="3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http://upload.wikimedia.org/wikipedia/commons/5/5f/Dreamliner_render_787-9.JPG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upload.wikimedia.org/wikipedia/commons/5/5f/Dreamliner_render_787-9.JPG" id="372" name="Google Shape;3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75" y="2305050"/>
            <a:ext cx="7978775" cy="414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8" name="Google Shape;378;p32"/>
          <p:cNvGraphicFramePr/>
          <p:nvPr/>
        </p:nvGraphicFramePr>
        <p:xfrm>
          <a:off x="179388" y="188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{6EDD395A-6FD0-4E42-9124-F8EC2C750EBB}</a:tableStyleId>
              </a:tblPr>
              <a:tblGrid>
                <a:gridCol w="1428875"/>
                <a:gridCol w="2247475"/>
                <a:gridCol w="2342475"/>
                <a:gridCol w="2766400"/>
              </a:tblGrid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機型</a:t>
                      </a:r>
                      <a:endParaRPr b="1" i="0" sz="14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787-3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787-8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787-9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機師數</a:t>
                      </a:r>
                      <a:endParaRPr b="1" i="0" sz="14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座位數</a:t>
                      </a:r>
                      <a:endParaRPr b="1" i="0" sz="14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290 ~ 330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 ~ 250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 ~ 290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長度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186英尺（57公尺）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206英尺（63公尺）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翼展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170英尺（52公尺）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197英尺（60公尺）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208英尺（63公尺）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後掠翼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32.2°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高度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16.92 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機身高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5.91 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機身宽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5.75 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座舱宽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5.49 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载货容量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4,400 ft³（124.6 m³）28 LD3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5,400 ft³（152.9 m³）36 LD3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空重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101,151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109,769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115,213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最大起飛重量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165,108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219,539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244,940 kg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巡航速率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0.81馬赫</a:t>
                      </a:r>
                      <a:r>
                        <a:rPr b="1" i="0" lang="en-US" sz="1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（Mach）（903 km/h, 561英里（mph），487節（knots），於40,000英呎高空/12.19 km）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最高巡航速率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0.85馬赫（945 km/h，587英里，51節，於40,000英尺高空／12.19 km）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满载航距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（4,650 ~ 5,650 km）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（14,200 ~ 15,200 km）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（14,800 ~ 15,750 km）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最大燃油容量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126,918 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138,898 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實用高限</a:t>
                      </a:r>
                      <a:endParaRPr b="1" i="0" sz="14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43,000英尺（13,106.4公尺）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發動機</a:t>
                      </a:r>
                      <a:r>
                        <a:rPr b="0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（x2）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通用電器（GE / General Electric）GEnx </a:t>
                      </a:r>
                      <a:r>
                        <a:rPr b="1" i="1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或</a:t>
                      </a: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劳斯萊斯（Rolls-Royce Trent）Trent 1000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 hMerge="1"/>
                <a:tc hMerge="1"/>
              </a:tr>
              <a:tr h="3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最大發動機推力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53000 lbf（235.8 kN）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64000 lbf（284.7 kN）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Font typeface="Times New Roman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70000 lbf（311.4 kN）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79" name="Google Shape;379;p32"/>
          <p:cNvSpPr txBox="1"/>
          <p:nvPr/>
        </p:nvSpPr>
        <p:spPr>
          <a:xfrm>
            <a:off x="417512" y="6400800"/>
            <a:ext cx="8726488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http://zh.wikipedia.org/wiki/%E6%B3%A2%E9%9F%B3787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33"/>
          <p:cNvSpPr txBox="1"/>
          <p:nvPr/>
        </p:nvSpPr>
        <p:spPr>
          <a:xfrm>
            <a:off x="304799" y="914400"/>
            <a:ext cx="8696325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2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major by volume but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important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Silicon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most important electronic material.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electrical characteristics are changed by adding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impurities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tremendous growth since 1970 and then.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1998 , the point-to-point resolution on a silicon chip was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 nm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diameter of the silicon wafer used was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 mm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(~165 kg/m). In 2014, the point-to-point resolution on a silicon chip was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nm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Aluminum replaced by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copper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interconnects because of the higher melting point and conductivity of copper.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Applications: Computers,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phone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communication satellites, robots,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factories of the future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etc.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Materials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868740"/>
            <a:ext cx="4584192" cy="330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858155"/>
            <a:ext cx="4431792" cy="46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 txBox="1"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of Electronic Materials</a:t>
            </a:r>
            <a:endParaRPr/>
          </a:p>
        </p:txBody>
      </p:sp>
      <p:sp>
        <p:nvSpPr>
          <p:cNvPr id="395" name="Google Shape;395;p34"/>
          <p:cNvSpPr txBox="1"/>
          <p:nvPr/>
        </p:nvSpPr>
        <p:spPr>
          <a:xfrm>
            <a:off x="228600" y="4145340"/>
            <a:ext cx="3886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1.12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Intel’s Pentium II microprocessor has a multitude outlets. This chip is about 1.9 cm square. 480 pins.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34"/>
          <p:cNvSpPr txBox="1"/>
          <p:nvPr/>
        </p:nvSpPr>
        <p:spPr>
          <a:xfrm>
            <a:off x="5149596" y="5608260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1.13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Robotic arms welding car parts.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35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Among Materials</a:t>
            </a:r>
            <a:endParaRPr/>
          </a:p>
        </p:txBody>
      </p:sp>
      <p:sp>
        <p:nvSpPr>
          <p:cNvPr id="403" name="Google Shape;403;p35"/>
          <p:cNvSpPr txBox="1"/>
          <p:nvPr/>
        </p:nvSpPr>
        <p:spPr>
          <a:xfrm>
            <a:off x="533400" y="838200"/>
            <a:ext cx="83058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compete with each other.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a period of time usage of different materials changes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depending on cost and performance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breakthrough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technology ⇒ cost down substantially ⇒ material replacement.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materials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special properties ⇒ material replacement.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Aluminum and polymers show an outstanding increase in production since 1930.  This trend is also exists in auto. 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materials used </a:t>
            </a: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also meet performance specification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Expensive superalloys in jet engine.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9" name="Google Shape;4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10285"/>
            <a:ext cx="6922441" cy="498811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6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Among Materials</a:t>
            </a:r>
            <a:endParaRPr/>
          </a:p>
        </p:txBody>
      </p:sp>
      <p:sp>
        <p:nvSpPr>
          <p:cNvPr id="411" name="Google Shape;411;p36"/>
          <p:cNvSpPr txBox="1"/>
          <p:nvPr/>
        </p:nvSpPr>
        <p:spPr>
          <a:xfrm>
            <a:off x="381000" y="5798403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1.14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of six major materials in the United States on a weigh basis. Aluminum and polymers rise rapidly.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7" name="Google Shape;4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940" y="914401"/>
            <a:ext cx="780826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7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Among Materials</a:t>
            </a:r>
            <a:endParaRPr/>
          </a:p>
        </p:txBody>
      </p:sp>
      <p:sp>
        <p:nvSpPr>
          <p:cNvPr id="419" name="Google Shape;419;p37"/>
          <p:cNvSpPr txBox="1"/>
          <p:nvPr/>
        </p:nvSpPr>
        <p:spPr>
          <a:xfrm>
            <a:off x="457200" y="5722203"/>
            <a:ext cx="83416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1.15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Breakdown of weight percentages of major materials in the average 1985 U.S. automobile..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5" name="Google Shape;42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529" y="990600"/>
            <a:ext cx="751207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8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Among Materials</a:t>
            </a:r>
            <a:endParaRPr/>
          </a:p>
        </p:txBody>
      </p:sp>
      <p:sp>
        <p:nvSpPr>
          <p:cNvPr id="427" name="Google Shape;427;p38"/>
          <p:cNvSpPr txBox="1"/>
          <p:nvPr/>
        </p:nvSpPr>
        <p:spPr>
          <a:xfrm>
            <a:off x="457200" y="6091535"/>
            <a:ext cx="82740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1.16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Predictions and use of materials in U.S. automobile.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/>
          <p:nvPr>
            <p:ph type="title"/>
          </p:nvPr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Recent Advances and Future Trends</a:t>
            </a:r>
            <a:endParaRPr/>
          </a:p>
        </p:txBody>
      </p:sp>
      <p:sp>
        <p:nvSpPr>
          <p:cNvPr id="433" name="Google Shape;433;p39"/>
          <p:cNvSpPr txBox="1"/>
          <p:nvPr>
            <p:ph idx="1" type="body"/>
          </p:nvPr>
        </p:nvSpPr>
        <p:spPr>
          <a:xfrm>
            <a:off x="381000" y="914400"/>
            <a:ext cx="84582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6225" lvl="0" marL="2762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0000"/>
                </a:solidFill>
              </a:rPr>
              <a:t>Smart Materials</a:t>
            </a:r>
            <a:endParaRPr/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React to environment stimuli: temperature, stress, light, humidity, and EM fields.</a:t>
            </a:r>
            <a:endParaRPr/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Change their properties by sensing external stimulus.</a:t>
            </a:r>
            <a:endParaRPr/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Consist of </a:t>
            </a:r>
            <a:r>
              <a:rPr lang="en-US" sz="2400">
                <a:solidFill>
                  <a:srgbClr val="0000FF"/>
                </a:solidFill>
              </a:rPr>
              <a:t>sensors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actuators</a:t>
            </a:r>
            <a:r>
              <a:rPr lang="en-US" sz="2400"/>
              <a:t>: Some smart materials change or produce color when exposed to changes in temperature, light intensity, or an electric current.</a:t>
            </a:r>
            <a:r>
              <a:rPr lang="en-US" sz="2400">
                <a:latin typeface="PMingLiu"/>
                <a:ea typeface="PMingLiu"/>
                <a:cs typeface="PMingLiu"/>
                <a:sym typeface="PMingLiu"/>
              </a:rPr>
              <a:t>感測器與致動器</a:t>
            </a:r>
            <a:endParaRPr b="1">
              <a:solidFill>
                <a:srgbClr val="FF0000"/>
              </a:solidFill>
            </a:endParaRPr>
          </a:p>
          <a:p>
            <a:pPr indent="-276225" lvl="0" marL="276225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en-US">
                <a:solidFill>
                  <a:srgbClr val="FF0000"/>
                </a:solidFill>
              </a:rPr>
              <a:t>Shape-memory alloys</a:t>
            </a:r>
            <a:endParaRPr b="1" sz="2400">
              <a:solidFill>
                <a:srgbClr val="FF0000"/>
              </a:solidFill>
            </a:endParaRPr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Phenomenon: Once strained, revert back to their original shape upon an increase in temperature above T</a:t>
            </a:r>
            <a:r>
              <a:rPr baseline="-25000" lang="en-US" sz="2400"/>
              <a:t>c</a:t>
            </a:r>
            <a:r>
              <a:rPr lang="en-US" sz="2400"/>
              <a:t>. Nitonol.</a:t>
            </a:r>
            <a:endParaRPr/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Vascular stent</a:t>
            </a:r>
            <a:r>
              <a:rPr lang="en-US" sz="2400">
                <a:solidFill>
                  <a:srgbClr val="0000FF"/>
                </a:solidFill>
                <a:latin typeface="PMingLiu"/>
                <a:ea typeface="PMingLiu"/>
                <a:cs typeface="PMingLiu"/>
                <a:sym typeface="PMingLiu"/>
              </a:rPr>
              <a:t>血管支架</a:t>
            </a:r>
            <a:r>
              <a:rPr lang="en-US" sz="2400"/>
              <a:t>: Supporting weakened artery walls or expanding narrowed arteries (Fig. 1.17).  Instead of a stainless steel tube that is expanded using a balloon.</a:t>
            </a:r>
            <a:endParaRPr/>
          </a:p>
          <a:p>
            <a:pPr indent="-344488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FF"/>
                </a:solidFill>
              </a:rPr>
              <a:t>Coffeepot thermostats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Arch wires in orthodontics</a:t>
            </a:r>
            <a:r>
              <a:rPr lang="en-US" sz="2400">
                <a:solidFill>
                  <a:srgbClr val="0000FF"/>
                </a:solidFill>
                <a:latin typeface="PMingLiu"/>
                <a:ea typeface="PMingLiu"/>
                <a:cs typeface="PMingLiu"/>
                <a:sym typeface="PMingLiu"/>
              </a:rPr>
              <a:t>牙齒矯正線</a:t>
            </a:r>
            <a:r>
              <a:rPr lang="en-US" sz="2400"/>
              <a:t>.</a:t>
            </a:r>
            <a:endParaRPr/>
          </a:p>
          <a:p>
            <a:pPr indent="-192087" lvl="1" marL="62071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434" name="Google Shape;434;p39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762000" y="838200"/>
            <a:ext cx="75438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五、教學進度(Syllabus)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Introduction                                			2 hours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Atomic Structure and Bonding                 		6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Crystal Structure                            			5 hours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Solidification and Crystalline Imperfection       	5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Midterm Exam I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2 hours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Diffusion in Solids                          		4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Mechanical Properties (I)                     		6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Mechanical Properties (II)                     		4 hours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Midterm Exam II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	2 hours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Phase Diagrams                             			5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Engineering Alloys                         			9 hours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 	2 hours 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0" name="Google Shape;440;p40"/>
          <p:cNvGrpSpPr/>
          <p:nvPr/>
        </p:nvGrpSpPr>
        <p:grpSpPr>
          <a:xfrm>
            <a:off x="827088" y="3541713"/>
            <a:ext cx="7561262" cy="2911475"/>
            <a:chOff x="432953" y="908719"/>
            <a:chExt cx="8459527" cy="4064001"/>
          </a:xfrm>
        </p:grpSpPr>
        <p:pic>
          <p:nvPicPr>
            <p:cNvPr id="441" name="Google Shape;44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382153" y="959520"/>
              <a:ext cx="4064000" cy="396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4695706" y="775946"/>
              <a:ext cx="4064001" cy="43295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3" name="Google Shape;44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638" y="133350"/>
            <a:ext cx="6481762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0"/>
          <p:cNvSpPr txBox="1"/>
          <p:nvPr/>
        </p:nvSpPr>
        <p:spPr>
          <a:xfrm>
            <a:off x="1692275" y="6453188"/>
            <a:ext cx="6294438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李家維，命懸一念間，科學人，2014年2月，第6頁。</a:t>
            </a:r>
            <a:endParaRPr/>
          </a:p>
        </p:txBody>
      </p:sp>
      <p:sp>
        <p:nvSpPr>
          <p:cNvPr id="445" name="Google Shape;445;p40"/>
          <p:cNvSpPr txBox="1"/>
          <p:nvPr/>
        </p:nvSpPr>
        <p:spPr>
          <a:xfrm>
            <a:off x="528638" y="2924175"/>
            <a:ext cx="648176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Fig. 1.17 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Shape-memory alloys used as a stent.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7092950" y="334963"/>
            <a:ext cx="1868488" cy="1570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Ni-Ti 形狀記憶合金做的心血管支架(stent)</a:t>
            </a:r>
            <a:endParaRPr b="1" sz="24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41"/>
          <p:cNvSpPr txBox="1"/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Recent Advances and Future Trends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41"/>
          <p:cNvSpPr txBox="1"/>
          <p:nvPr/>
        </p:nvSpPr>
        <p:spPr>
          <a:xfrm>
            <a:off x="381000" y="838200"/>
            <a:ext cx="8458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6225" lvl="0" marL="2762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Piezoelectric materials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an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field when exposed to a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force, and versa.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used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sense and reduce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undesirable vibration.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Ultrasonic vibration cleaner,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Sonar聲納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6225" lvl="0" marL="27622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Microelectromechanical systems (MEMs)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micrometer size scale that use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materials and devices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sense, communicate, and actuate.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MEMs were known as a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micromachines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a chip.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Today, MEMs is extended to any miniaturized device.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Micropumps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locking systems, motors, mirrors and sensors.</a:t>
            </a:r>
            <a:endParaRPr/>
          </a:p>
          <a:p>
            <a:pPr indent="-344488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MEMs are used in automobile airbags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sense both deceleration and the size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person sitting in the car and to deploy the airbag at a proper speed.</a:t>
            </a:r>
            <a:endParaRPr/>
          </a:p>
          <a:p>
            <a:pPr indent="-192087" lvl="1" marL="62071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2"/>
          <p:cNvSpPr txBox="1"/>
          <p:nvPr>
            <p:ph type="title"/>
          </p:nvPr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Recent Advances and Future Trends</a:t>
            </a:r>
            <a:endParaRPr/>
          </a:p>
        </p:txBody>
      </p:sp>
      <p:sp>
        <p:nvSpPr>
          <p:cNvPr id="459" name="Google Shape;459;p42"/>
          <p:cNvSpPr txBox="1"/>
          <p:nvPr>
            <p:ph idx="1" type="body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FF0000"/>
                </a:solidFill>
              </a:rPr>
              <a:t>Nanomaterials</a:t>
            </a:r>
            <a:endParaRPr/>
          </a:p>
          <a:p>
            <a:pPr indent="-449263" lvl="2" marL="8112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/>
              <a:t>Smaller than </a:t>
            </a:r>
            <a:r>
              <a:rPr lang="en-US">
                <a:solidFill>
                  <a:srgbClr val="0000FF"/>
                </a:solidFill>
              </a:rPr>
              <a:t>100 nm </a:t>
            </a:r>
            <a:r>
              <a:rPr lang="en-US"/>
              <a:t>(a characteristic length scale).</a:t>
            </a:r>
            <a:endParaRPr/>
          </a:p>
          <a:p>
            <a:pPr indent="-449263" lvl="2" marL="811213" rtl="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>
                <a:solidFill>
                  <a:srgbClr val="0000FF"/>
                </a:solidFill>
              </a:rPr>
              <a:t>Very hard and strong</a:t>
            </a:r>
            <a:r>
              <a:rPr lang="en-US"/>
              <a:t>: Nanostructural pure copper has a yield strength six times that of coarse-grained copper. </a:t>
            </a:r>
            <a:endParaRPr/>
          </a:p>
          <a:p>
            <a:pPr indent="-449263" lvl="2" marL="811213" rtl="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⮚"/>
            </a:pPr>
            <a:r>
              <a:rPr lang="en-US">
                <a:solidFill>
                  <a:srgbClr val="0000FF"/>
                </a:solidFill>
              </a:rPr>
              <a:t>New tools </a:t>
            </a:r>
            <a:r>
              <a:rPr lang="en-US"/>
              <a:t>to characteristic and new methods to synthesis. </a:t>
            </a:r>
            <a:endParaRPr/>
          </a:p>
          <a:p>
            <a:pPr indent="-449263" lvl="2" marL="8112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/>
              <a:t>Nano-zirconia </a:t>
            </a:r>
            <a:r>
              <a:rPr lang="en-US">
                <a:solidFill>
                  <a:srgbClr val="0000FF"/>
                </a:solidFill>
              </a:rPr>
              <a:t>implants</a:t>
            </a:r>
            <a:r>
              <a:rPr lang="en-US"/>
              <a:t> allow for bone to grow into pores.</a:t>
            </a:r>
            <a:endParaRPr/>
          </a:p>
          <a:p>
            <a:pPr indent="-449263" lvl="2" marL="8112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/>
              <a:t>Carbon nanofiber reinforced plastic: very light and strong.  </a:t>
            </a:r>
            <a:endParaRPr/>
          </a:p>
        </p:txBody>
      </p:sp>
      <p:pic>
        <p:nvPicPr>
          <p:cNvPr descr="Carbon nanofiber imaged by scanning electron microscope." id="460" name="Google Shape;46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4270484"/>
            <a:ext cx="3352800" cy="263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671 by Fuzzy T." id="461" name="Google Shape;46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346" y="4267200"/>
            <a:ext cx="3261054" cy="2445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2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"/>
          <p:cNvSpPr txBox="1"/>
          <p:nvPr>
            <p:ph type="title"/>
          </p:nvPr>
        </p:nvSpPr>
        <p:spPr>
          <a:xfrm>
            <a:off x="0" y="142875"/>
            <a:ext cx="9144000" cy="61912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Case Study – Material Selection</a:t>
            </a:r>
            <a:endParaRPr/>
          </a:p>
        </p:txBody>
      </p:sp>
      <p:sp>
        <p:nvSpPr>
          <p:cNvPr id="468" name="Google Shape;468;p43"/>
          <p:cNvSpPr txBox="1"/>
          <p:nvPr>
            <p:ph idx="1" type="body"/>
          </p:nvPr>
        </p:nvSpPr>
        <p:spPr>
          <a:xfrm>
            <a:off x="685800" y="990600"/>
            <a:ext cx="7772400" cy="50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Char char="•"/>
            </a:pPr>
            <a:r>
              <a:rPr b="1" lang="en-US" sz="2800">
                <a:solidFill>
                  <a:srgbClr val="0000FF"/>
                </a:solidFill>
              </a:rPr>
              <a:t>Problem: Select suitable material for bicycle frame and fork.</a:t>
            </a:r>
            <a:endParaRPr/>
          </a:p>
        </p:txBody>
      </p:sp>
      <p:sp>
        <p:nvSpPr>
          <p:cNvPr id="469" name="Google Shape;469;p43"/>
          <p:cNvSpPr/>
          <p:nvPr/>
        </p:nvSpPr>
        <p:spPr>
          <a:xfrm>
            <a:off x="381000" y="2057400"/>
            <a:ext cx="15240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Steel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alloys</a:t>
            </a:r>
            <a:endParaRPr/>
          </a:p>
        </p:txBody>
      </p:sp>
      <p:sp>
        <p:nvSpPr>
          <p:cNvPr id="470" name="Google Shape;470;p43"/>
          <p:cNvSpPr/>
          <p:nvPr/>
        </p:nvSpPr>
        <p:spPr>
          <a:xfrm>
            <a:off x="2057400" y="2057400"/>
            <a:ext cx="14478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</a:t>
            </a:r>
            <a:endParaRPr/>
          </a:p>
        </p:txBody>
      </p:sp>
      <p:sp>
        <p:nvSpPr>
          <p:cNvPr id="471" name="Google Shape;471;p43"/>
          <p:cNvSpPr/>
          <p:nvPr/>
        </p:nvSpPr>
        <p:spPr>
          <a:xfrm>
            <a:off x="3657600" y="2057400"/>
            <a:ext cx="17526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Carbon fiber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Reinforced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plastic</a:t>
            </a:r>
            <a:endParaRPr/>
          </a:p>
        </p:txBody>
      </p:sp>
      <p:sp>
        <p:nvSpPr>
          <p:cNvPr id="472" name="Google Shape;472;p43"/>
          <p:cNvSpPr/>
          <p:nvPr/>
        </p:nvSpPr>
        <p:spPr>
          <a:xfrm>
            <a:off x="5562600" y="2057400"/>
            <a:ext cx="14478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Aluminum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alloys</a:t>
            </a:r>
            <a:endParaRPr/>
          </a:p>
        </p:txBody>
      </p:sp>
      <p:sp>
        <p:nvSpPr>
          <p:cNvPr id="473" name="Google Shape;473;p43"/>
          <p:cNvSpPr/>
          <p:nvPr/>
        </p:nvSpPr>
        <p:spPr>
          <a:xfrm>
            <a:off x="7239000" y="2057400"/>
            <a:ext cx="16002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 and Mg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alloys</a:t>
            </a:r>
            <a:endParaRPr/>
          </a:p>
        </p:txBody>
      </p:sp>
      <p:cxnSp>
        <p:nvCxnSpPr>
          <p:cNvPr id="474" name="Google Shape;474;p43"/>
          <p:cNvCxnSpPr/>
          <p:nvPr/>
        </p:nvCxnSpPr>
        <p:spPr>
          <a:xfrm>
            <a:off x="1143000" y="32766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Google Shape;475;p43"/>
          <p:cNvCxnSpPr/>
          <p:nvPr/>
        </p:nvCxnSpPr>
        <p:spPr>
          <a:xfrm>
            <a:off x="2743200" y="32766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43"/>
          <p:cNvCxnSpPr/>
          <p:nvPr/>
        </p:nvCxnSpPr>
        <p:spPr>
          <a:xfrm>
            <a:off x="4495800" y="32766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43"/>
          <p:cNvCxnSpPr/>
          <p:nvPr/>
        </p:nvCxnSpPr>
        <p:spPr>
          <a:xfrm>
            <a:off x="6248400" y="32766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43"/>
          <p:cNvCxnSpPr/>
          <p:nvPr/>
        </p:nvCxnSpPr>
        <p:spPr>
          <a:xfrm>
            <a:off x="8077200" y="3276600"/>
            <a:ext cx="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9" name="Google Shape;479;p43"/>
          <p:cNvSpPr/>
          <p:nvPr/>
        </p:nvSpPr>
        <p:spPr>
          <a:xfrm>
            <a:off x="381000" y="4038600"/>
            <a:ext cx="15240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 but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Heavy. Less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corrosion</a:t>
            </a:r>
            <a:endParaRPr b="1" sz="1800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resistance</a:t>
            </a:r>
            <a:endParaRPr/>
          </a:p>
        </p:txBody>
      </p:sp>
      <p:sp>
        <p:nvSpPr>
          <p:cNvPr id="480" name="Google Shape;480;p43"/>
          <p:cNvSpPr/>
          <p:nvPr/>
        </p:nvSpPr>
        <p:spPr>
          <a:xfrm>
            <a:off x="1981200" y="4038600"/>
            <a:ext cx="15240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strong. But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 be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shaped</a:t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>
            <a:off x="3733800" y="4038600"/>
            <a:ext cx="15240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light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strong. 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corrosion.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expensive</a:t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>
            <a:off x="5410200" y="4038600"/>
            <a:ext cx="18288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Light, moderately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Strong. Corrosion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Resistance.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Expensive</a:t>
            </a:r>
            <a:endParaRPr b="1" sz="1800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7391400" y="4038600"/>
            <a:ext cx="1600200" cy="1219200"/>
          </a:xfrm>
          <a:prstGeom prst="rect">
            <a:avLst/>
          </a:prstGeom>
          <a:solidFill>
            <a:srgbClr val="CCCCC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Slightly better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alloys. But much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expensive</a:t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>
            <a:off x="1524000" y="5715000"/>
            <a:ext cx="6553200" cy="762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important? Select steel, Al alloys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important? Select CFRP</a:t>
            </a:r>
            <a:endParaRPr/>
          </a:p>
        </p:txBody>
      </p:sp>
      <p:cxnSp>
        <p:nvCxnSpPr>
          <p:cNvPr id="485" name="Google Shape;485;p43"/>
          <p:cNvCxnSpPr/>
          <p:nvPr/>
        </p:nvCxnSpPr>
        <p:spPr>
          <a:xfrm>
            <a:off x="1143000" y="5257800"/>
            <a:ext cx="19050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6" name="Google Shape;486;p43"/>
          <p:cNvCxnSpPr/>
          <p:nvPr/>
        </p:nvCxnSpPr>
        <p:spPr>
          <a:xfrm>
            <a:off x="2895600" y="5257800"/>
            <a:ext cx="9906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43"/>
          <p:cNvCxnSpPr/>
          <p:nvPr/>
        </p:nvCxnSpPr>
        <p:spPr>
          <a:xfrm>
            <a:off x="4495800" y="52578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8" name="Google Shape;488;p43"/>
          <p:cNvCxnSpPr/>
          <p:nvPr/>
        </p:nvCxnSpPr>
        <p:spPr>
          <a:xfrm flipH="1">
            <a:off x="5334000" y="5257800"/>
            <a:ext cx="10668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43"/>
          <p:cNvCxnSpPr/>
          <p:nvPr/>
        </p:nvCxnSpPr>
        <p:spPr>
          <a:xfrm flipH="1">
            <a:off x="6172200" y="5257800"/>
            <a:ext cx="20574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44"/>
          <p:cNvSpPr/>
          <p:nvPr/>
        </p:nvSpPr>
        <p:spPr>
          <a:xfrm>
            <a:off x="6084888" y="1589088"/>
            <a:ext cx="1943100" cy="8318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3527425" y="1589088"/>
            <a:ext cx="1944688" cy="8318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44"/>
          <p:cNvSpPr/>
          <p:nvPr/>
        </p:nvSpPr>
        <p:spPr>
          <a:xfrm>
            <a:off x="1042988" y="1589088"/>
            <a:ext cx="1944687" cy="8318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Diamond/Cu Composites Fabricated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Pressureless Liquid Phase Sintering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0" name="Google Shape;500;p44"/>
          <p:cNvCxnSpPr/>
          <p:nvPr/>
        </p:nvCxnSpPr>
        <p:spPr>
          <a:xfrm>
            <a:off x="2700338" y="1700213"/>
            <a:ext cx="0" cy="5762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1" name="Google Shape;501;p44"/>
          <p:cNvCxnSpPr/>
          <p:nvPr/>
        </p:nvCxnSpPr>
        <p:spPr>
          <a:xfrm rot="10800000">
            <a:off x="5148263" y="1665288"/>
            <a:ext cx="0" cy="5762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2" name="Google Shape;502;p44"/>
          <p:cNvCxnSpPr/>
          <p:nvPr/>
        </p:nvCxnSpPr>
        <p:spPr>
          <a:xfrm rot="10800000">
            <a:off x="7885113" y="1660525"/>
            <a:ext cx="0" cy="5762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3" name="Google Shape;503;p44"/>
          <p:cNvSpPr/>
          <p:nvPr/>
        </p:nvSpPr>
        <p:spPr>
          <a:xfrm>
            <a:off x="3132138" y="1804988"/>
            <a:ext cx="287337" cy="300037"/>
          </a:xfrm>
          <a:prstGeom prst="plus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5651500" y="1817688"/>
            <a:ext cx="288925" cy="301625"/>
          </a:xfrm>
          <a:prstGeom prst="plus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4284663" y="2492375"/>
            <a:ext cx="431800" cy="431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179388" y="5373688"/>
            <a:ext cx="2808287" cy="935037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conductivity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3573463" y="5373688"/>
            <a:ext cx="2447925" cy="935037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CTE: 4-8 ppm/K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3132138" y="5732463"/>
            <a:ext cx="287337" cy="301625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44"/>
          <p:cNvSpPr/>
          <p:nvPr/>
        </p:nvSpPr>
        <p:spPr>
          <a:xfrm>
            <a:off x="3527425" y="2997200"/>
            <a:ext cx="1944688" cy="8318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Waste heat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0" name="Google Shape;510;p44"/>
          <p:cNvCxnSpPr/>
          <p:nvPr/>
        </p:nvCxnSpPr>
        <p:spPr>
          <a:xfrm rot="10800000">
            <a:off x="5364163" y="3141663"/>
            <a:ext cx="0" cy="57467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1" name="Google Shape;511;p44"/>
          <p:cNvSpPr/>
          <p:nvPr/>
        </p:nvSpPr>
        <p:spPr>
          <a:xfrm>
            <a:off x="4284663" y="3933825"/>
            <a:ext cx="431800" cy="431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3527425" y="4365625"/>
            <a:ext cx="1944688" cy="8318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Failure of device</a:t>
            </a:r>
            <a:endParaRPr b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3132138" y="2579688"/>
            <a:ext cx="1079500" cy="2936875"/>
          </a:xfrm>
          <a:prstGeom prst="bentArrow">
            <a:avLst>
              <a:gd fmla="val 13062" name="adj1"/>
              <a:gd fmla="val 11783" name="adj2"/>
              <a:gd fmla="val 25000" name="adj3"/>
              <a:gd fmla="val 50262" name="adj4"/>
            </a:avLst>
          </a:prstGeom>
          <a:solidFill>
            <a:srgbClr val="FFFF00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104775" y="3729038"/>
            <a:ext cx="3098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4643438" y="2432050"/>
            <a:ext cx="14430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operating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6" name="Google Shape;516;p44"/>
          <p:cNvCxnSpPr/>
          <p:nvPr/>
        </p:nvCxnSpPr>
        <p:spPr>
          <a:xfrm rot="10800000">
            <a:off x="2627313" y="5553075"/>
            <a:ext cx="0" cy="576263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517" name="Google Shape;51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416" y="2971800"/>
            <a:ext cx="2916496" cy="347005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45"/>
          <p:cNvSpPr txBox="1"/>
          <p:nvPr/>
        </p:nvSpPr>
        <p:spPr>
          <a:xfrm>
            <a:off x="539750" y="457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procedure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4" name="Google Shape;524;p45"/>
          <p:cNvGrpSpPr/>
          <p:nvPr/>
        </p:nvGrpSpPr>
        <p:grpSpPr>
          <a:xfrm>
            <a:off x="486454" y="1496027"/>
            <a:ext cx="8115579" cy="4491764"/>
            <a:chOff x="18910" y="2017"/>
            <a:chExt cx="8115579" cy="4491764"/>
          </a:xfrm>
        </p:grpSpPr>
        <p:sp>
          <p:nvSpPr>
            <p:cNvPr id="525" name="Google Shape;525;p45"/>
            <p:cNvSpPr/>
            <p:nvPr/>
          </p:nvSpPr>
          <p:spPr>
            <a:xfrm>
              <a:off x="4001555" y="3098729"/>
              <a:ext cx="3306347" cy="3933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B88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6" name="Google Shape;526;p45"/>
            <p:cNvSpPr/>
            <p:nvPr/>
          </p:nvSpPr>
          <p:spPr>
            <a:xfrm>
              <a:off x="4001555" y="3098729"/>
              <a:ext cx="1653173" cy="3933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B88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7" name="Google Shape;527;p45"/>
            <p:cNvSpPr/>
            <p:nvPr/>
          </p:nvSpPr>
          <p:spPr>
            <a:xfrm>
              <a:off x="3955835" y="3098729"/>
              <a:ext cx="91440" cy="3933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00B88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8" name="Google Shape;528;p45"/>
            <p:cNvSpPr/>
            <p:nvPr/>
          </p:nvSpPr>
          <p:spPr>
            <a:xfrm>
              <a:off x="2348382" y="3098729"/>
              <a:ext cx="1653173" cy="3933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B88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9" name="Google Shape;529;p45"/>
            <p:cNvSpPr/>
            <p:nvPr/>
          </p:nvSpPr>
          <p:spPr>
            <a:xfrm>
              <a:off x="695208" y="3098729"/>
              <a:ext cx="3306347" cy="3933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B88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0" name="Google Shape;530;p45"/>
            <p:cNvSpPr/>
            <p:nvPr/>
          </p:nvSpPr>
          <p:spPr>
            <a:xfrm>
              <a:off x="3955835" y="1368722"/>
              <a:ext cx="91440" cy="39338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00A17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1" name="Google Shape;531;p45"/>
            <p:cNvSpPr/>
            <p:nvPr/>
          </p:nvSpPr>
          <p:spPr>
            <a:xfrm>
              <a:off x="1945811" y="2017"/>
              <a:ext cx="4111487" cy="136670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2096100" y="144791"/>
              <a:ext cx="4111487" cy="136670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5"/>
            <p:cNvSpPr txBox="1"/>
            <p:nvPr/>
          </p:nvSpPr>
          <p:spPr>
            <a:xfrm>
              <a:off x="2136129" y="184820"/>
              <a:ext cx="4031429" cy="1286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Selected material powders were mixed and compacted under 710 MPa for 10 min.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1013413" y="1762102"/>
              <a:ext cx="5976285" cy="133662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1163701" y="1904876"/>
              <a:ext cx="5976285" cy="13366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5"/>
            <p:cNvSpPr txBox="1"/>
            <p:nvPr/>
          </p:nvSpPr>
          <p:spPr>
            <a:xfrm>
              <a:off x="1202849" y="1944024"/>
              <a:ext cx="5897989" cy="1258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Pressureless liquid phase sintering in tube furnace with H</a:t>
              </a:r>
              <a:r>
                <a:rPr baseline="-25000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(100 sccm) gas flow under vacuum (1.8 torr) at 1373 K.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18910" y="3492109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169198" y="3634883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5"/>
            <p:cNvSpPr txBox="1"/>
            <p:nvPr/>
          </p:nvSpPr>
          <p:spPr>
            <a:xfrm>
              <a:off x="194354" y="3660039"/>
              <a:ext cx="1302284" cy="808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SEM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1672083" y="3492109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1822372" y="3634883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5"/>
            <p:cNvSpPr txBox="1"/>
            <p:nvPr/>
          </p:nvSpPr>
          <p:spPr>
            <a:xfrm>
              <a:off x="1847528" y="3660039"/>
              <a:ext cx="1302284" cy="808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TC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3325257" y="3492109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3475545" y="3634883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5"/>
            <p:cNvSpPr txBox="1"/>
            <p:nvPr/>
          </p:nvSpPr>
          <p:spPr>
            <a:xfrm>
              <a:off x="3500701" y="3660039"/>
              <a:ext cx="1302284" cy="808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Relative density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4978431" y="3492109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5128719" y="3634883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5"/>
            <p:cNvSpPr txBox="1"/>
            <p:nvPr/>
          </p:nvSpPr>
          <p:spPr>
            <a:xfrm>
              <a:off x="5153875" y="3660039"/>
              <a:ext cx="1302284" cy="808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CTE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31604" y="3492109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781893" y="3634883"/>
              <a:ext cx="1352596" cy="8588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5"/>
            <p:cNvSpPr txBox="1"/>
            <p:nvPr/>
          </p:nvSpPr>
          <p:spPr>
            <a:xfrm>
              <a:off x="6807049" y="3660039"/>
              <a:ext cx="1302284" cy="808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TEM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52" name="Google Shape;552;p45"/>
          <p:cNvSpPr txBox="1"/>
          <p:nvPr/>
        </p:nvSpPr>
        <p:spPr>
          <a:xfrm>
            <a:off x="468313" y="6453188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46"/>
          <p:cNvSpPr txBox="1"/>
          <p:nvPr/>
        </p:nvSpPr>
        <p:spPr>
          <a:xfrm>
            <a:off x="0" y="6096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 of varying Ti content (50D, YK9E)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46"/>
          <p:cNvSpPr/>
          <p:nvPr/>
        </p:nvSpPr>
        <p:spPr>
          <a:xfrm>
            <a:off x="684213" y="4508500"/>
            <a:ext cx="79914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surface images of the 50 vol% diamond composites with varying Ti additions in the Cu matrix: (a) 0.2 at% Ti, (b) 0.3 at% Ti and (c) 0.6 at% Ti.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0" name="Google Shape;560;p46"/>
          <p:cNvSpPr txBox="1"/>
          <p:nvPr/>
        </p:nvSpPr>
        <p:spPr>
          <a:xfrm>
            <a:off x="611188" y="5703888"/>
            <a:ext cx="2784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0.3 at% addition   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46"/>
          <p:cNvSpPr/>
          <p:nvPr/>
        </p:nvSpPr>
        <p:spPr>
          <a:xfrm>
            <a:off x="4064000" y="5848350"/>
            <a:ext cx="431800" cy="1841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2" name="Google Shape;562;p46"/>
          <p:cNvCxnSpPr/>
          <p:nvPr/>
        </p:nvCxnSpPr>
        <p:spPr>
          <a:xfrm rot="10800000">
            <a:off x="3775075" y="5622925"/>
            <a:ext cx="0" cy="5127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3" name="Google Shape;563;p46"/>
          <p:cNvSpPr txBox="1"/>
          <p:nvPr/>
        </p:nvSpPr>
        <p:spPr>
          <a:xfrm>
            <a:off x="4552950" y="5694363"/>
            <a:ext cx="3403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Integral-shape composites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:\Users\Cychung\Desktop\圖片2.png" id="564" name="Google Shape;5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608138"/>
            <a:ext cx="8702675" cy="288131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6"/>
          <p:cNvSpPr txBox="1"/>
          <p:nvPr/>
        </p:nvSpPr>
        <p:spPr>
          <a:xfrm>
            <a:off x="468313" y="6453188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Cychung\Desktop\50.tif" id="571" name="Google Shape;5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8" y="981075"/>
            <a:ext cx="8194675" cy="54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7"/>
          <p:cNvSpPr txBox="1"/>
          <p:nvPr/>
        </p:nvSpPr>
        <p:spPr>
          <a:xfrm>
            <a:off x="0" y="457200"/>
            <a:ext cx="9144000" cy="83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TC, RD and CTE versus Ti content (50D)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47"/>
          <p:cNvSpPr/>
          <p:nvPr/>
        </p:nvSpPr>
        <p:spPr>
          <a:xfrm>
            <a:off x="4508500" y="2179638"/>
            <a:ext cx="395288" cy="20891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4" name="Google Shape;574;p47"/>
          <p:cNvCxnSpPr/>
          <p:nvPr/>
        </p:nvCxnSpPr>
        <p:spPr>
          <a:xfrm flipH="1" rot="10800000">
            <a:off x="2995613" y="2395538"/>
            <a:ext cx="1296987" cy="4333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5" name="Google Shape;575;p47"/>
          <p:cNvCxnSpPr/>
          <p:nvPr/>
        </p:nvCxnSpPr>
        <p:spPr>
          <a:xfrm>
            <a:off x="5300663" y="2468563"/>
            <a:ext cx="1295400" cy="223202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6" name="Google Shape;576;p47"/>
          <p:cNvSpPr txBox="1"/>
          <p:nvPr/>
        </p:nvSpPr>
        <p:spPr>
          <a:xfrm>
            <a:off x="2214890" y="1733362"/>
            <a:ext cx="168527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Wettaility 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7" name="Google Shape;577;p47"/>
          <p:cNvCxnSpPr/>
          <p:nvPr/>
        </p:nvCxnSpPr>
        <p:spPr>
          <a:xfrm rot="10800000">
            <a:off x="3900160" y="1733362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8" name="Google Shape;578;p47"/>
          <p:cNvSpPr txBox="1"/>
          <p:nvPr/>
        </p:nvSpPr>
        <p:spPr>
          <a:xfrm>
            <a:off x="5732463" y="2890838"/>
            <a:ext cx="706437" cy="44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 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9" name="Google Shape;579;p47"/>
          <p:cNvCxnSpPr/>
          <p:nvPr/>
        </p:nvCxnSpPr>
        <p:spPr>
          <a:xfrm rot="10800000">
            <a:off x="6380163" y="2890838"/>
            <a:ext cx="0" cy="36988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80" name="Google Shape;580;p47"/>
          <p:cNvSpPr txBox="1"/>
          <p:nvPr/>
        </p:nvSpPr>
        <p:spPr>
          <a:xfrm>
            <a:off x="430213" y="6432550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48"/>
          <p:cNvSpPr txBox="1"/>
          <p:nvPr/>
        </p:nvSpPr>
        <p:spPr>
          <a:xfrm>
            <a:off x="-36513" y="277813"/>
            <a:ext cx="9144001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Microstructures of the Dia./Cu composites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48"/>
          <p:cNvSpPr/>
          <p:nvPr/>
        </p:nvSpPr>
        <p:spPr>
          <a:xfrm>
            <a:off x="177800" y="5437188"/>
            <a:ext cx="871378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surface SEM images of the 50 vol% diamond composites with varying Ti addition in the Cu matrix: (a) 0.3 at% Ti, (b) 0.4 at% Ti, (c) 0.6 at% Ti and (d) 0.9 at% Ti.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8" name="Google Shape;588;p48"/>
          <p:cNvSpPr txBox="1"/>
          <p:nvPr/>
        </p:nvSpPr>
        <p:spPr>
          <a:xfrm>
            <a:off x="6588125" y="1397000"/>
            <a:ext cx="16065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 addition 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89" name="Google Shape;589;p48"/>
          <p:cNvCxnSpPr/>
          <p:nvPr/>
        </p:nvCxnSpPr>
        <p:spPr>
          <a:xfrm rot="10800000">
            <a:off x="8431213" y="1228725"/>
            <a:ext cx="0" cy="72072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90" name="Google Shape;590;p48"/>
          <p:cNvSpPr txBox="1"/>
          <p:nvPr/>
        </p:nvSpPr>
        <p:spPr>
          <a:xfrm>
            <a:off x="6032500" y="2516188"/>
            <a:ext cx="2643188" cy="18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Interfacial pores</a:t>
            </a:r>
            <a:endParaRPr/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Coverage rate on diamond surface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91" name="Google Shape;591;p48"/>
          <p:cNvCxnSpPr/>
          <p:nvPr/>
        </p:nvCxnSpPr>
        <p:spPr>
          <a:xfrm>
            <a:off x="8748713" y="2362200"/>
            <a:ext cx="0" cy="71913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92" name="Google Shape;592;p48"/>
          <p:cNvCxnSpPr/>
          <p:nvPr/>
        </p:nvCxnSpPr>
        <p:spPr>
          <a:xfrm rot="10800000">
            <a:off x="8748713" y="3586163"/>
            <a:ext cx="0" cy="72072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Cychung\Desktop\圖片3.png" id="593" name="Google Shape;59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88" y="1149350"/>
            <a:ext cx="5715000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8"/>
          <p:cNvSpPr txBox="1"/>
          <p:nvPr/>
        </p:nvSpPr>
        <p:spPr>
          <a:xfrm>
            <a:off x="468313" y="6453188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9"/>
          <p:cNvSpPr txBox="1"/>
          <p:nvPr>
            <p:ph idx="12" type="sldNum"/>
          </p:nvPr>
        </p:nvSpPr>
        <p:spPr>
          <a:xfrm>
            <a:off x="0" y="6477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00" name="Google Shape;600;p49"/>
          <p:cNvGrpSpPr/>
          <p:nvPr/>
        </p:nvGrpSpPr>
        <p:grpSpPr>
          <a:xfrm>
            <a:off x="-1038286" y="1657406"/>
            <a:ext cx="4961814" cy="4072518"/>
            <a:chOff x="-1038286" y="1772816"/>
            <a:chExt cx="4961814" cy="4072518"/>
          </a:xfrm>
        </p:grpSpPr>
        <p:pic>
          <p:nvPicPr>
            <p:cNvPr descr="C:\Users\Cychung\Desktop\報告\TEM\20131107\82\C.tif" id="601" name="Google Shape;60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3528" y="1772816"/>
              <a:ext cx="3600000" cy="36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p49"/>
            <p:cNvSpPr/>
            <p:nvPr/>
          </p:nvSpPr>
          <p:spPr>
            <a:xfrm>
              <a:off x="1744394" y="1793986"/>
              <a:ext cx="2152357" cy="3446585"/>
            </a:xfrm>
            <a:custGeom>
              <a:rect b="b" l="l" r="r" t="t"/>
              <a:pathLst>
                <a:path extrusionOk="0" h="3446585" w="2152357">
                  <a:moveTo>
                    <a:pt x="0" y="0"/>
                  </a:moveTo>
                  <a:cubicBezTo>
                    <a:pt x="18757" y="23446"/>
                    <a:pt x="36073" y="48122"/>
                    <a:pt x="56271" y="70339"/>
                  </a:cubicBezTo>
                  <a:cubicBezTo>
                    <a:pt x="83036" y="99781"/>
                    <a:pt x="118606" y="121638"/>
                    <a:pt x="140677" y="154745"/>
                  </a:cubicBezTo>
                  <a:cubicBezTo>
                    <a:pt x="176169" y="207984"/>
                    <a:pt x="156857" y="184993"/>
                    <a:pt x="196948" y="225084"/>
                  </a:cubicBezTo>
                  <a:cubicBezTo>
                    <a:pt x="206456" y="282133"/>
                    <a:pt x="209342" y="313289"/>
                    <a:pt x="225083" y="365760"/>
                  </a:cubicBezTo>
                  <a:cubicBezTo>
                    <a:pt x="233605" y="394167"/>
                    <a:pt x="236767" y="425490"/>
                    <a:pt x="253218" y="450167"/>
                  </a:cubicBezTo>
                  <a:cubicBezTo>
                    <a:pt x="282433" y="493989"/>
                    <a:pt x="316978" y="549188"/>
                    <a:pt x="351692" y="590844"/>
                  </a:cubicBezTo>
                  <a:cubicBezTo>
                    <a:pt x="360183" y="601033"/>
                    <a:pt x="370449" y="609601"/>
                    <a:pt x="379828" y="618979"/>
                  </a:cubicBezTo>
                  <a:cubicBezTo>
                    <a:pt x="384517" y="633047"/>
                    <a:pt x="386266" y="648467"/>
                    <a:pt x="393895" y="661182"/>
                  </a:cubicBezTo>
                  <a:cubicBezTo>
                    <a:pt x="400719" y="672555"/>
                    <a:pt x="413745" y="678960"/>
                    <a:pt x="422031" y="689317"/>
                  </a:cubicBezTo>
                  <a:cubicBezTo>
                    <a:pt x="432593" y="702519"/>
                    <a:pt x="442605" y="716398"/>
                    <a:pt x="450166" y="731520"/>
                  </a:cubicBezTo>
                  <a:cubicBezTo>
                    <a:pt x="456798" y="744783"/>
                    <a:pt x="457032" y="760761"/>
                    <a:pt x="464234" y="773724"/>
                  </a:cubicBezTo>
                  <a:cubicBezTo>
                    <a:pt x="504002" y="845308"/>
                    <a:pt x="505952" y="843578"/>
                    <a:pt x="548640" y="886265"/>
                  </a:cubicBezTo>
                  <a:cubicBezTo>
                    <a:pt x="588492" y="1005819"/>
                    <a:pt x="532912" y="860051"/>
                    <a:pt x="590843" y="956604"/>
                  </a:cubicBezTo>
                  <a:cubicBezTo>
                    <a:pt x="598472" y="969320"/>
                    <a:pt x="597710" y="985844"/>
                    <a:pt x="604911" y="998807"/>
                  </a:cubicBezTo>
                  <a:cubicBezTo>
                    <a:pt x="621333" y="1028366"/>
                    <a:pt x="637270" y="1059303"/>
                    <a:pt x="661181" y="1083213"/>
                  </a:cubicBezTo>
                  <a:cubicBezTo>
                    <a:pt x="670560" y="1092591"/>
                    <a:pt x="681359" y="1100737"/>
                    <a:pt x="689317" y="1111348"/>
                  </a:cubicBezTo>
                  <a:cubicBezTo>
                    <a:pt x="784767" y="1238612"/>
                    <a:pt x="709197" y="1159361"/>
                    <a:pt x="773723" y="1223890"/>
                  </a:cubicBezTo>
                  <a:cubicBezTo>
                    <a:pt x="798484" y="1298171"/>
                    <a:pt x="779566" y="1253757"/>
                    <a:pt x="844061" y="1350499"/>
                  </a:cubicBezTo>
                  <a:lnTo>
                    <a:pt x="928468" y="1477108"/>
                  </a:lnTo>
                  <a:cubicBezTo>
                    <a:pt x="937846" y="1491176"/>
                    <a:pt x="944648" y="1507356"/>
                    <a:pt x="956603" y="1519311"/>
                  </a:cubicBezTo>
                  <a:lnTo>
                    <a:pt x="1012874" y="1575582"/>
                  </a:lnTo>
                  <a:cubicBezTo>
                    <a:pt x="1046321" y="1675927"/>
                    <a:pt x="998895" y="1554615"/>
                    <a:pt x="1069144" y="1659988"/>
                  </a:cubicBezTo>
                  <a:cubicBezTo>
                    <a:pt x="1077369" y="1672326"/>
                    <a:pt x="1076580" y="1688928"/>
                    <a:pt x="1083212" y="1702191"/>
                  </a:cubicBezTo>
                  <a:cubicBezTo>
                    <a:pt x="1090773" y="1717313"/>
                    <a:pt x="1101969" y="1730326"/>
                    <a:pt x="1111348" y="1744394"/>
                  </a:cubicBezTo>
                  <a:cubicBezTo>
                    <a:pt x="1120726" y="1772529"/>
                    <a:pt x="1123033" y="1804123"/>
                    <a:pt x="1139483" y="1828800"/>
                  </a:cubicBezTo>
                  <a:cubicBezTo>
                    <a:pt x="1148861" y="1842868"/>
                    <a:pt x="1160057" y="1855881"/>
                    <a:pt x="1167618" y="1871004"/>
                  </a:cubicBezTo>
                  <a:cubicBezTo>
                    <a:pt x="1202284" y="1940337"/>
                    <a:pt x="1156071" y="1888224"/>
                    <a:pt x="1209821" y="1955410"/>
                  </a:cubicBezTo>
                  <a:cubicBezTo>
                    <a:pt x="1218107" y="1965767"/>
                    <a:pt x="1229671" y="1973188"/>
                    <a:pt x="1237957" y="1983545"/>
                  </a:cubicBezTo>
                  <a:cubicBezTo>
                    <a:pt x="1248519" y="1996747"/>
                    <a:pt x="1254137" y="2013793"/>
                    <a:pt x="1266092" y="2025748"/>
                  </a:cubicBezTo>
                  <a:cubicBezTo>
                    <a:pt x="1321457" y="2081114"/>
                    <a:pt x="1294671" y="2026339"/>
                    <a:pt x="1336431" y="2082019"/>
                  </a:cubicBezTo>
                  <a:cubicBezTo>
                    <a:pt x="1356720" y="2109070"/>
                    <a:pt x="1368791" y="2142515"/>
                    <a:pt x="1392701" y="2166425"/>
                  </a:cubicBezTo>
                  <a:cubicBezTo>
                    <a:pt x="1411458" y="2185182"/>
                    <a:pt x="1434258" y="2200625"/>
                    <a:pt x="1448972" y="2222696"/>
                  </a:cubicBezTo>
                  <a:cubicBezTo>
                    <a:pt x="1467729" y="2250831"/>
                    <a:pt x="1494550" y="2275023"/>
                    <a:pt x="1505243" y="2307102"/>
                  </a:cubicBezTo>
                  <a:cubicBezTo>
                    <a:pt x="1538725" y="2407548"/>
                    <a:pt x="1516927" y="2366832"/>
                    <a:pt x="1561514" y="2433711"/>
                  </a:cubicBezTo>
                  <a:cubicBezTo>
                    <a:pt x="1566203" y="2452468"/>
                    <a:pt x="1566935" y="2472689"/>
                    <a:pt x="1575581" y="2489982"/>
                  </a:cubicBezTo>
                  <a:cubicBezTo>
                    <a:pt x="1590703" y="2520227"/>
                    <a:pt x="1621159" y="2542309"/>
                    <a:pt x="1631852" y="2574388"/>
                  </a:cubicBezTo>
                  <a:cubicBezTo>
                    <a:pt x="1636541" y="2588456"/>
                    <a:pt x="1638291" y="2603875"/>
                    <a:pt x="1645920" y="2616591"/>
                  </a:cubicBezTo>
                  <a:cubicBezTo>
                    <a:pt x="1695911" y="2699910"/>
                    <a:pt x="1671934" y="2553962"/>
                    <a:pt x="1730326" y="2729133"/>
                  </a:cubicBezTo>
                  <a:cubicBezTo>
                    <a:pt x="1765686" y="2835212"/>
                    <a:pt x="1717988" y="2704457"/>
                    <a:pt x="1772529" y="2813539"/>
                  </a:cubicBezTo>
                  <a:cubicBezTo>
                    <a:pt x="1779161" y="2826802"/>
                    <a:pt x="1779965" y="2842479"/>
                    <a:pt x="1786597" y="2855742"/>
                  </a:cubicBezTo>
                  <a:cubicBezTo>
                    <a:pt x="1794158" y="2870864"/>
                    <a:pt x="1807171" y="2882823"/>
                    <a:pt x="1814732" y="2897945"/>
                  </a:cubicBezTo>
                  <a:cubicBezTo>
                    <a:pt x="1851256" y="2970993"/>
                    <a:pt x="1801981" y="2913328"/>
                    <a:pt x="1856935" y="2968284"/>
                  </a:cubicBezTo>
                  <a:cubicBezTo>
                    <a:pt x="1872187" y="3014038"/>
                    <a:pt x="1885608" y="3067562"/>
                    <a:pt x="1913206" y="3108960"/>
                  </a:cubicBezTo>
                  <a:cubicBezTo>
                    <a:pt x="1920563" y="3119996"/>
                    <a:pt x="1933383" y="3126485"/>
                    <a:pt x="1941341" y="3137096"/>
                  </a:cubicBezTo>
                  <a:cubicBezTo>
                    <a:pt x="1961630" y="3164148"/>
                    <a:pt x="1973701" y="3197592"/>
                    <a:pt x="1997612" y="3221502"/>
                  </a:cubicBezTo>
                  <a:cubicBezTo>
                    <a:pt x="2006991" y="3230880"/>
                    <a:pt x="2017462" y="3239280"/>
                    <a:pt x="2025748" y="3249637"/>
                  </a:cubicBezTo>
                  <a:cubicBezTo>
                    <a:pt x="2096743" y="3338380"/>
                    <a:pt x="2014077" y="3252032"/>
                    <a:pt x="2082018" y="3319976"/>
                  </a:cubicBezTo>
                  <a:cubicBezTo>
                    <a:pt x="2115468" y="3420324"/>
                    <a:pt x="2068037" y="3299005"/>
                    <a:pt x="2138289" y="3404382"/>
                  </a:cubicBezTo>
                  <a:cubicBezTo>
                    <a:pt x="2146514" y="3416720"/>
                    <a:pt x="2152357" y="3446585"/>
                    <a:pt x="2152357" y="3446585"/>
                  </a:cubicBezTo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337625" y="2469236"/>
              <a:ext cx="1856935" cy="2912012"/>
            </a:xfrm>
            <a:custGeom>
              <a:rect b="b" l="l" r="r" t="t"/>
              <a:pathLst>
                <a:path extrusionOk="0" h="2912012" w="1856935">
                  <a:moveTo>
                    <a:pt x="0" y="0"/>
                  </a:moveTo>
                  <a:cubicBezTo>
                    <a:pt x="23446" y="9378"/>
                    <a:pt x="50939" y="11969"/>
                    <a:pt x="70338" y="28135"/>
                  </a:cubicBezTo>
                  <a:cubicBezTo>
                    <a:pt x="81730" y="37628"/>
                    <a:pt x="76777" y="57622"/>
                    <a:pt x="84406" y="70338"/>
                  </a:cubicBezTo>
                  <a:cubicBezTo>
                    <a:pt x="91230" y="81711"/>
                    <a:pt x="104583" y="87863"/>
                    <a:pt x="112541" y="98474"/>
                  </a:cubicBezTo>
                  <a:cubicBezTo>
                    <a:pt x="132830" y="125526"/>
                    <a:pt x="150055" y="154745"/>
                    <a:pt x="168812" y="182880"/>
                  </a:cubicBezTo>
                  <a:cubicBezTo>
                    <a:pt x="178190" y="196948"/>
                    <a:pt x="191600" y="209043"/>
                    <a:pt x="196947" y="225083"/>
                  </a:cubicBezTo>
                  <a:cubicBezTo>
                    <a:pt x="201636" y="239151"/>
                    <a:pt x="203814" y="254323"/>
                    <a:pt x="211015" y="267286"/>
                  </a:cubicBezTo>
                  <a:cubicBezTo>
                    <a:pt x="227437" y="296845"/>
                    <a:pt x="267286" y="351692"/>
                    <a:pt x="267286" y="351692"/>
                  </a:cubicBezTo>
                  <a:cubicBezTo>
                    <a:pt x="271975" y="370449"/>
                    <a:pt x="271106" y="391568"/>
                    <a:pt x="281353" y="407963"/>
                  </a:cubicBezTo>
                  <a:cubicBezTo>
                    <a:pt x="295412" y="430457"/>
                    <a:pt x="318867" y="445477"/>
                    <a:pt x="337624" y="464234"/>
                  </a:cubicBezTo>
                  <a:cubicBezTo>
                    <a:pt x="347003" y="473612"/>
                    <a:pt x="353177" y="488175"/>
                    <a:pt x="365760" y="492369"/>
                  </a:cubicBezTo>
                  <a:cubicBezTo>
                    <a:pt x="466943" y="526097"/>
                    <a:pt x="340592" y="485179"/>
                    <a:pt x="464233" y="520504"/>
                  </a:cubicBezTo>
                  <a:cubicBezTo>
                    <a:pt x="478491" y="524578"/>
                    <a:pt x="491896" y="531664"/>
                    <a:pt x="506437" y="534572"/>
                  </a:cubicBezTo>
                  <a:cubicBezTo>
                    <a:pt x="562376" y="545760"/>
                    <a:pt x="619310" y="551519"/>
                    <a:pt x="675249" y="562707"/>
                  </a:cubicBezTo>
                  <a:cubicBezTo>
                    <a:pt x="764546" y="580567"/>
                    <a:pt x="722391" y="570976"/>
                    <a:pt x="801858" y="590843"/>
                  </a:cubicBezTo>
                  <a:cubicBezTo>
                    <a:pt x="815926" y="600221"/>
                    <a:pt x="832928" y="606254"/>
                    <a:pt x="844061" y="618978"/>
                  </a:cubicBezTo>
                  <a:cubicBezTo>
                    <a:pt x="866328" y="644426"/>
                    <a:pt x="900332" y="703384"/>
                    <a:pt x="900332" y="703384"/>
                  </a:cubicBezTo>
                  <a:cubicBezTo>
                    <a:pt x="895643" y="778412"/>
                    <a:pt x="894133" y="853706"/>
                    <a:pt x="886264" y="928467"/>
                  </a:cubicBezTo>
                  <a:cubicBezTo>
                    <a:pt x="884712" y="943214"/>
                    <a:pt x="879398" y="957707"/>
                    <a:pt x="872197" y="970670"/>
                  </a:cubicBezTo>
                  <a:cubicBezTo>
                    <a:pt x="832429" y="1042254"/>
                    <a:pt x="830479" y="1040525"/>
                    <a:pt x="787790" y="1083212"/>
                  </a:cubicBezTo>
                  <a:cubicBezTo>
                    <a:pt x="792479" y="1158240"/>
                    <a:pt x="793988" y="1233534"/>
                    <a:pt x="801858" y="1308295"/>
                  </a:cubicBezTo>
                  <a:cubicBezTo>
                    <a:pt x="806573" y="1353082"/>
                    <a:pt x="824461" y="1353501"/>
                    <a:pt x="844061" y="1392701"/>
                  </a:cubicBezTo>
                  <a:cubicBezTo>
                    <a:pt x="850693" y="1405964"/>
                    <a:pt x="849510" y="1422837"/>
                    <a:pt x="858129" y="1434904"/>
                  </a:cubicBezTo>
                  <a:cubicBezTo>
                    <a:pt x="917532" y="1518068"/>
                    <a:pt x="893345" y="1473614"/>
                    <a:pt x="956603" y="1505243"/>
                  </a:cubicBezTo>
                  <a:cubicBezTo>
                    <a:pt x="1065685" y="1559784"/>
                    <a:pt x="934930" y="1512086"/>
                    <a:pt x="1041009" y="1547446"/>
                  </a:cubicBezTo>
                  <a:cubicBezTo>
                    <a:pt x="1050387" y="1561514"/>
                    <a:pt x="1058582" y="1576447"/>
                    <a:pt x="1069144" y="1589649"/>
                  </a:cubicBezTo>
                  <a:cubicBezTo>
                    <a:pt x="1077430" y="1600006"/>
                    <a:pt x="1090456" y="1606411"/>
                    <a:pt x="1097280" y="1617784"/>
                  </a:cubicBezTo>
                  <a:cubicBezTo>
                    <a:pt x="1152068" y="1709097"/>
                    <a:pt x="1068190" y="1616830"/>
                    <a:pt x="1139483" y="1688123"/>
                  </a:cubicBezTo>
                  <a:cubicBezTo>
                    <a:pt x="1154733" y="1733874"/>
                    <a:pt x="1168155" y="1787404"/>
                    <a:pt x="1195753" y="1828800"/>
                  </a:cubicBezTo>
                  <a:cubicBezTo>
                    <a:pt x="1203110" y="1839836"/>
                    <a:pt x="1214510" y="1847557"/>
                    <a:pt x="1223889" y="1856935"/>
                  </a:cubicBezTo>
                  <a:cubicBezTo>
                    <a:pt x="1263741" y="1976489"/>
                    <a:pt x="1208161" y="1830721"/>
                    <a:pt x="1266092" y="1927274"/>
                  </a:cubicBezTo>
                  <a:cubicBezTo>
                    <a:pt x="1311391" y="2002772"/>
                    <a:pt x="1238310" y="1941577"/>
                    <a:pt x="1322363" y="1997612"/>
                  </a:cubicBezTo>
                  <a:cubicBezTo>
                    <a:pt x="1331741" y="2011680"/>
                    <a:pt x="1343838" y="2024275"/>
                    <a:pt x="1350498" y="2039815"/>
                  </a:cubicBezTo>
                  <a:cubicBezTo>
                    <a:pt x="1358114" y="2057586"/>
                    <a:pt x="1359010" y="2077567"/>
                    <a:pt x="1364566" y="2096086"/>
                  </a:cubicBezTo>
                  <a:cubicBezTo>
                    <a:pt x="1364576" y="2096121"/>
                    <a:pt x="1399729" y="2201576"/>
                    <a:pt x="1406769" y="2222695"/>
                  </a:cubicBezTo>
                  <a:lnTo>
                    <a:pt x="1420837" y="2264898"/>
                  </a:lnTo>
                  <a:cubicBezTo>
                    <a:pt x="1425526" y="2278966"/>
                    <a:pt x="1424419" y="2296616"/>
                    <a:pt x="1434904" y="2307101"/>
                  </a:cubicBezTo>
                  <a:cubicBezTo>
                    <a:pt x="1444283" y="2316480"/>
                    <a:pt x="1454754" y="2324880"/>
                    <a:pt x="1463040" y="2335237"/>
                  </a:cubicBezTo>
                  <a:cubicBezTo>
                    <a:pt x="1473602" y="2348439"/>
                    <a:pt x="1480351" y="2364452"/>
                    <a:pt x="1491175" y="2377440"/>
                  </a:cubicBezTo>
                  <a:cubicBezTo>
                    <a:pt x="1510663" y="2400826"/>
                    <a:pt x="1546288" y="2434759"/>
                    <a:pt x="1575581" y="2447778"/>
                  </a:cubicBezTo>
                  <a:cubicBezTo>
                    <a:pt x="1602682" y="2459823"/>
                    <a:pt x="1659987" y="2475914"/>
                    <a:pt x="1659987" y="2475914"/>
                  </a:cubicBezTo>
                  <a:cubicBezTo>
                    <a:pt x="1687534" y="2503461"/>
                    <a:pt x="1739849" y="2546578"/>
                    <a:pt x="1758461" y="2588455"/>
                  </a:cubicBezTo>
                  <a:cubicBezTo>
                    <a:pt x="1810189" y="2704842"/>
                    <a:pt x="1756952" y="2643215"/>
                    <a:pt x="1814732" y="2700997"/>
                  </a:cubicBezTo>
                  <a:cubicBezTo>
                    <a:pt x="1819421" y="2719754"/>
                    <a:pt x="1823244" y="2738748"/>
                    <a:pt x="1828800" y="2757267"/>
                  </a:cubicBezTo>
                  <a:cubicBezTo>
                    <a:pt x="1837322" y="2785674"/>
                    <a:pt x="1856935" y="2812016"/>
                    <a:pt x="1856935" y="2841674"/>
                  </a:cubicBezTo>
                  <a:lnTo>
                    <a:pt x="1856935" y="2912012"/>
                  </a:lnTo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309021" y="2891266"/>
              <a:ext cx="98942" cy="379828"/>
            </a:xfrm>
            <a:custGeom>
              <a:rect b="b" l="l" r="r" t="t"/>
              <a:pathLst>
                <a:path extrusionOk="0" h="379828" w="98942">
                  <a:moveTo>
                    <a:pt x="14536" y="0"/>
                  </a:moveTo>
                  <a:cubicBezTo>
                    <a:pt x="28604" y="28136"/>
                    <a:pt x="43963" y="55662"/>
                    <a:pt x="56739" y="84407"/>
                  </a:cubicBezTo>
                  <a:cubicBezTo>
                    <a:pt x="95567" y="171769"/>
                    <a:pt x="40447" y="81070"/>
                    <a:pt x="98942" y="168813"/>
                  </a:cubicBezTo>
                  <a:cubicBezTo>
                    <a:pt x="94253" y="182881"/>
                    <a:pt x="93099" y="198678"/>
                    <a:pt x="84874" y="211016"/>
                  </a:cubicBezTo>
                  <a:cubicBezTo>
                    <a:pt x="22649" y="304353"/>
                    <a:pt x="60562" y="203370"/>
                    <a:pt x="14536" y="295422"/>
                  </a:cubicBezTo>
                  <a:cubicBezTo>
                    <a:pt x="-3981" y="332455"/>
                    <a:pt x="468" y="340362"/>
                    <a:pt x="468" y="379828"/>
                  </a:cubicBezTo>
                </a:path>
              </a:pathLst>
            </a:custGeom>
            <a:solidFill>
              <a:schemeClr val="dk1"/>
            </a:solidFill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5" name="Google Shape;605;p49"/>
            <p:cNvCxnSpPr/>
            <p:nvPr/>
          </p:nvCxnSpPr>
          <p:spPr>
            <a:xfrm>
              <a:off x="323528" y="3717032"/>
              <a:ext cx="648072" cy="72008"/>
            </a:xfrm>
            <a:prstGeom prst="straightConnector1">
              <a:avLst/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06" name="Google Shape;606;p49"/>
            <p:cNvSpPr txBox="1"/>
            <p:nvPr/>
          </p:nvSpPr>
          <p:spPr>
            <a:xfrm>
              <a:off x="2843808" y="2092786"/>
              <a:ext cx="513282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7" name="Google Shape;607;p49"/>
            <p:cNvSpPr txBox="1"/>
            <p:nvPr/>
          </p:nvSpPr>
          <p:spPr>
            <a:xfrm>
              <a:off x="866070" y="2009106"/>
              <a:ext cx="608052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TiC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-1038286" y="3681028"/>
              <a:ext cx="1014928" cy="50405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9" name="Google Shape;609;p49"/>
            <p:cNvCxnSpPr/>
            <p:nvPr/>
          </p:nvCxnSpPr>
          <p:spPr>
            <a:xfrm>
              <a:off x="497543" y="5314862"/>
              <a:ext cx="5472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0" name="Google Shape;610;p49"/>
            <p:cNvSpPr txBox="1"/>
            <p:nvPr/>
          </p:nvSpPr>
          <p:spPr>
            <a:xfrm>
              <a:off x="350409" y="4916010"/>
              <a:ext cx="909223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100 nm</a:t>
              </a:r>
              <a:endParaRPr b="1" sz="18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11" name="Google Shape;611;p49"/>
            <p:cNvCxnSpPr/>
            <p:nvPr/>
          </p:nvCxnSpPr>
          <p:spPr>
            <a:xfrm flipH="1" rot="10800000">
              <a:off x="1691680" y="4987352"/>
              <a:ext cx="110104" cy="473842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612" name="Google Shape;612;p49"/>
            <p:cNvSpPr txBox="1"/>
            <p:nvPr/>
          </p:nvSpPr>
          <p:spPr>
            <a:xfrm>
              <a:off x="279188" y="5445224"/>
              <a:ext cx="2060564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Groove structure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3" name="Google Shape;613;p49"/>
            <p:cNvSpPr txBox="1"/>
            <p:nvPr/>
          </p:nvSpPr>
          <p:spPr>
            <a:xfrm>
              <a:off x="135479" y="4535010"/>
              <a:ext cx="119616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Diamond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14" name="Google Shape;614;p49"/>
            <p:cNvCxnSpPr/>
            <p:nvPr/>
          </p:nvCxnSpPr>
          <p:spPr>
            <a:xfrm flipH="1">
              <a:off x="539552" y="3789040"/>
              <a:ext cx="432048" cy="792088"/>
            </a:xfrm>
            <a:prstGeom prst="straightConnector1">
              <a:avLst/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5" name="Google Shape;615;p49"/>
            <p:cNvSpPr/>
            <p:nvPr/>
          </p:nvSpPr>
          <p:spPr>
            <a:xfrm>
              <a:off x="1350498" y="4593457"/>
              <a:ext cx="407964" cy="787791"/>
            </a:xfrm>
            <a:custGeom>
              <a:rect b="b" l="l" r="r" t="t"/>
              <a:pathLst>
                <a:path extrusionOk="0" h="787791" w="407964">
                  <a:moveTo>
                    <a:pt x="196948" y="0"/>
                  </a:moveTo>
                  <a:cubicBezTo>
                    <a:pt x="182957" y="17489"/>
                    <a:pt x="125660" y="94418"/>
                    <a:pt x="98474" y="112542"/>
                  </a:cubicBezTo>
                  <a:cubicBezTo>
                    <a:pt x="86136" y="120767"/>
                    <a:pt x="70339" y="121920"/>
                    <a:pt x="56271" y="126609"/>
                  </a:cubicBezTo>
                  <a:cubicBezTo>
                    <a:pt x="46893" y="135988"/>
                    <a:pt x="34067" y="142882"/>
                    <a:pt x="28136" y="154745"/>
                  </a:cubicBezTo>
                  <a:cubicBezTo>
                    <a:pt x="14873" y="181271"/>
                    <a:pt x="0" y="239151"/>
                    <a:pt x="0" y="239151"/>
                  </a:cubicBezTo>
                  <a:cubicBezTo>
                    <a:pt x="4689" y="295422"/>
                    <a:pt x="-2538" y="353994"/>
                    <a:pt x="14068" y="407963"/>
                  </a:cubicBezTo>
                  <a:cubicBezTo>
                    <a:pt x="18429" y="422136"/>
                    <a:pt x="41885" y="418434"/>
                    <a:pt x="56271" y="422031"/>
                  </a:cubicBezTo>
                  <a:cubicBezTo>
                    <a:pt x="79468" y="427830"/>
                    <a:pt x="103542" y="429808"/>
                    <a:pt x="126610" y="436099"/>
                  </a:cubicBezTo>
                  <a:cubicBezTo>
                    <a:pt x="155222" y="443902"/>
                    <a:pt x="211016" y="464234"/>
                    <a:pt x="211016" y="464234"/>
                  </a:cubicBezTo>
                  <a:cubicBezTo>
                    <a:pt x="220394" y="478302"/>
                    <a:pt x="232284" y="490987"/>
                    <a:pt x="239151" y="506437"/>
                  </a:cubicBezTo>
                  <a:cubicBezTo>
                    <a:pt x="290879" y="622824"/>
                    <a:pt x="237642" y="561197"/>
                    <a:pt x="295422" y="618979"/>
                  </a:cubicBezTo>
                  <a:cubicBezTo>
                    <a:pt x="304800" y="647114"/>
                    <a:pt x="298881" y="686934"/>
                    <a:pt x="323557" y="703385"/>
                  </a:cubicBezTo>
                  <a:cubicBezTo>
                    <a:pt x="351245" y="721843"/>
                    <a:pt x="373849" y="732928"/>
                    <a:pt x="393896" y="759656"/>
                  </a:cubicBezTo>
                  <a:cubicBezTo>
                    <a:pt x="400187" y="768044"/>
                    <a:pt x="403275" y="778413"/>
                    <a:pt x="407964" y="787791"/>
                  </a:cubicBezTo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16" name="Google Shape;616;p49"/>
            <p:cNvCxnSpPr/>
            <p:nvPr/>
          </p:nvCxnSpPr>
          <p:spPr>
            <a:xfrm>
              <a:off x="539552" y="4581128"/>
              <a:ext cx="1008112" cy="0"/>
            </a:xfrm>
            <a:prstGeom prst="straightConnector1">
              <a:avLst/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17" name="Google Shape;617;p49"/>
          <p:cNvCxnSpPr/>
          <p:nvPr/>
        </p:nvCxnSpPr>
        <p:spPr>
          <a:xfrm flipH="1" rot="10800000">
            <a:off x="866775" y="1943100"/>
            <a:ext cx="3992563" cy="19462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618" name="Google Shape;618;p49"/>
          <p:cNvGrpSpPr/>
          <p:nvPr/>
        </p:nvGrpSpPr>
        <p:grpSpPr>
          <a:xfrm>
            <a:off x="5076056" y="3429360"/>
            <a:ext cx="3240000" cy="3240000"/>
            <a:chOff x="4999315" y="3497081"/>
            <a:chExt cx="3240000" cy="3240000"/>
          </a:xfrm>
        </p:grpSpPr>
        <p:pic>
          <p:nvPicPr>
            <p:cNvPr descr="C:\Users\Cychung\Desktop\報告\TEM\20131107\82\K.tif" id="619" name="Google Shape;619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99315" y="3497081"/>
              <a:ext cx="324000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ychung\Desktop\報告\TEM\20131107\82\K1.tif" id="620" name="Google Shape;620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59315" y="3517278"/>
              <a:ext cx="1080000" cy="1080000"/>
            </a:xfrm>
            <a:prstGeom prst="rect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21" name="Google Shape;621;p49"/>
            <p:cNvSpPr/>
            <p:nvPr/>
          </p:nvSpPr>
          <p:spPr>
            <a:xfrm>
              <a:off x="6403277" y="4959711"/>
              <a:ext cx="433006" cy="43300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2" name="Google Shape;622;p49"/>
            <p:cNvSpPr txBox="1"/>
            <p:nvPr/>
          </p:nvSpPr>
          <p:spPr>
            <a:xfrm>
              <a:off x="6594108" y="3517278"/>
              <a:ext cx="370614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3" name="Google Shape;623;p49"/>
            <p:cNvSpPr txBox="1"/>
            <p:nvPr/>
          </p:nvSpPr>
          <p:spPr>
            <a:xfrm>
              <a:off x="5220072" y="5661248"/>
              <a:ext cx="119616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Diamond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24" name="Google Shape;624;p49"/>
            <p:cNvCxnSpPr/>
            <p:nvPr/>
          </p:nvCxnSpPr>
          <p:spPr>
            <a:xfrm>
              <a:off x="7452320" y="3665940"/>
              <a:ext cx="540000" cy="51092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Google Shape;625;p49"/>
            <p:cNvCxnSpPr/>
            <p:nvPr/>
          </p:nvCxnSpPr>
          <p:spPr>
            <a:xfrm>
              <a:off x="7380312" y="3737948"/>
              <a:ext cx="540000" cy="51092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6" name="Google Shape;626;p49"/>
            <p:cNvCxnSpPr/>
            <p:nvPr/>
          </p:nvCxnSpPr>
          <p:spPr>
            <a:xfrm flipH="1" rot="360000">
              <a:off x="7956376" y="4005064"/>
              <a:ext cx="174988" cy="5400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7" name="Google Shape;627;p49"/>
            <p:cNvCxnSpPr/>
            <p:nvPr/>
          </p:nvCxnSpPr>
          <p:spPr>
            <a:xfrm flipH="1" rot="360000">
              <a:off x="7897660" y="3961453"/>
              <a:ext cx="174988" cy="5400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8" name="Google Shape;628;p49"/>
            <p:cNvSpPr txBox="1"/>
            <p:nvPr/>
          </p:nvSpPr>
          <p:spPr>
            <a:xfrm>
              <a:off x="7266840" y="4101391"/>
              <a:ext cx="684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(002)</a:t>
              </a:r>
              <a:endPara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9" name="Google Shape;629;p49"/>
            <p:cNvSpPr txBox="1"/>
            <p:nvPr/>
          </p:nvSpPr>
          <p:spPr>
            <a:xfrm>
              <a:off x="7092280" y="3669343"/>
              <a:ext cx="6592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(111)</a:t>
              </a:r>
              <a:endPara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30" name="Google Shape;630;p49"/>
          <p:cNvCxnSpPr/>
          <p:nvPr/>
        </p:nvCxnSpPr>
        <p:spPr>
          <a:xfrm flipH="1" rot="10800000">
            <a:off x="6846888" y="4440238"/>
            <a:ext cx="388937" cy="4508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31" name="Google Shape;631;p49"/>
          <p:cNvCxnSpPr>
            <a:stCxn id="632" idx="3"/>
            <a:endCxn id="633" idx="1"/>
          </p:cNvCxnSpPr>
          <p:nvPr/>
        </p:nvCxnSpPr>
        <p:spPr>
          <a:xfrm>
            <a:off x="6970300" y="541222"/>
            <a:ext cx="282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34" name="Google Shape;634;p49"/>
          <p:cNvSpPr txBox="1"/>
          <p:nvPr/>
        </p:nvSpPr>
        <p:spPr>
          <a:xfrm>
            <a:off x="160338" y="5732463"/>
            <a:ext cx="5059362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⮚"/>
            </a:pPr>
            <a:r>
              <a:rPr b="1"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Groove structure is comprised of Cu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and amorphous C.</a:t>
            </a:r>
            <a:endParaRPr b="1"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p49"/>
          <p:cNvSpPr txBox="1"/>
          <p:nvPr/>
        </p:nvSpPr>
        <p:spPr>
          <a:xfrm>
            <a:off x="395288" y="333375"/>
            <a:ext cx="7793037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b="1"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 between diamond</a:t>
            </a:r>
            <a:br>
              <a:rPr b="1"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Cu-C groove structure</a:t>
            </a:r>
            <a:endParaRPr b="1"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6" name="Google Shape;636;p49"/>
          <p:cNvGrpSpPr/>
          <p:nvPr/>
        </p:nvGrpSpPr>
        <p:grpSpPr>
          <a:xfrm>
            <a:off x="5092549" y="1222"/>
            <a:ext cx="3240000" cy="3245996"/>
            <a:chOff x="4999780" y="68943"/>
            <a:chExt cx="3240000" cy="3245996"/>
          </a:xfrm>
        </p:grpSpPr>
        <p:pic>
          <p:nvPicPr>
            <p:cNvPr descr="C:\Users\Cychung\Desktop\報告\TEM\20131107\82\J.tif" id="637" name="Google Shape;637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99780" y="74939"/>
              <a:ext cx="3240000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Cychung\Desktop\報告\TEM\20131107\82\J1.tif" id="633" name="Google Shape;633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59780" y="68943"/>
              <a:ext cx="1080000" cy="1080000"/>
            </a:xfrm>
            <a:prstGeom prst="rect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32" name="Google Shape;632;p49"/>
            <p:cNvSpPr/>
            <p:nvPr/>
          </p:nvSpPr>
          <p:spPr>
            <a:xfrm>
              <a:off x="6444525" y="392440"/>
              <a:ext cx="433006" cy="43300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38" name="Google Shape;638;p49"/>
            <p:cNvCxnSpPr/>
            <p:nvPr/>
          </p:nvCxnSpPr>
          <p:spPr>
            <a:xfrm rot="-180000">
              <a:off x="7452320" y="216000"/>
              <a:ext cx="540000" cy="72008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9" name="Google Shape;639;p49"/>
            <p:cNvCxnSpPr/>
            <p:nvPr/>
          </p:nvCxnSpPr>
          <p:spPr>
            <a:xfrm rot="-180000">
              <a:off x="7380312" y="270000"/>
              <a:ext cx="540000" cy="72008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0" name="Google Shape;640;p49"/>
            <p:cNvCxnSpPr/>
            <p:nvPr/>
          </p:nvCxnSpPr>
          <p:spPr>
            <a:xfrm flipH="1">
              <a:off x="7974000" y="476672"/>
              <a:ext cx="210932" cy="5400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" name="Google Shape;641;p49"/>
            <p:cNvCxnSpPr/>
            <p:nvPr/>
          </p:nvCxnSpPr>
          <p:spPr>
            <a:xfrm flipH="1">
              <a:off x="7880400" y="479801"/>
              <a:ext cx="210932" cy="5400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2" name="Google Shape;642;p49"/>
            <p:cNvSpPr txBox="1"/>
            <p:nvPr/>
          </p:nvSpPr>
          <p:spPr>
            <a:xfrm>
              <a:off x="7159555" y="284967"/>
              <a:ext cx="684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(002)</a:t>
              </a:r>
              <a:endPara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Google Shape;643;p49"/>
            <p:cNvSpPr txBox="1"/>
            <p:nvPr/>
          </p:nvSpPr>
          <p:spPr>
            <a:xfrm>
              <a:off x="7268406" y="699762"/>
              <a:ext cx="6592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(111)</a:t>
              </a:r>
              <a:endParaRPr b="1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49"/>
            <p:cNvSpPr txBox="1"/>
            <p:nvPr/>
          </p:nvSpPr>
          <p:spPr>
            <a:xfrm>
              <a:off x="5384508" y="1344175"/>
              <a:ext cx="119616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Diamond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49"/>
            <p:cNvSpPr txBox="1"/>
            <p:nvPr/>
          </p:nvSpPr>
          <p:spPr>
            <a:xfrm>
              <a:off x="7287543" y="2912954"/>
              <a:ext cx="513282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6" name="Google Shape;646;p49"/>
            <p:cNvSpPr txBox="1"/>
            <p:nvPr/>
          </p:nvSpPr>
          <p:spPr>
            <a:xfrm>
              <a:off x="7781025" y="1509103"/>
              <a:ext cx="370614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b="1" sz="2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47" name="Google Shape;647;p49"/>
          <p:cNvCxnSpPr/>
          <p:nvPr/>
        </p:nvCxnSpPr>
        <p:spPr>
          <a:xfrm rot="360000">
            <a:off x="6884988" y="2619375"/>
            <a:ext cx="360362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49"/>
          <p:cNvCxnSpPr/>
          <p:nvPr/>
        </p:nvCxnSpPr>
        <p:spPr>
          <a:xfrm rot="360000">
            <a:off x="6881813" y="2601913"/>
            <a:ext cx="360362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p49"/>
          <p:cNvSpPr/>
          <p:nvPr/>
        </p:nvSpPr>
        <p:spPr>
          <a:xfrm>
            <a:off x="7524750" y="1111250"/>
            <a:ext cx="766763" cy="1711325"/>
          </a:xfrm>
          <a:custGeom>
            <a:rect b="b" l="l" r="r" t="t"/>
            <a:pathLst>
              <a:path extrusionOk="0" h="1711045" w="766917">
                <a:moveTo>
                  <a:pt x="0" y="0"/>
                </a:moveTo>
                <a:cubicBezTo>
                  <a:pt x="9832" y="24581"/>
                  <a:pt x="17657" y="50063"/>
                  <a:pt x="29497" y="73742"/>
                </a:cubicBezTo>
                <a:cubicBezTo>
                  <a:pt x="37424" y="89596"/>
                  <a:pt x="51795" y="101789"/>
                  <a:pt x="58994" y="117987"/>
                </a:cubicBezTo>
                <a:cubicBezTo>
                  <a:pt x="71622" y="146399"/>
                  <a:pt x="78659" y="176980"/>
                  <a:pt x="88491" y="206477"/>
                </a:cubicBezTo>
                <a:lnTo>
                  <a:pt x="103239" y="250723"/>
                </a:lnTo>
                <a:cubicBezTo>
                  <a:pt x="108155" y="378542"/>
                  <a:pt x="104826" y="506946"/>
                  <a:pt x="117988" y="634181"/>
                </a:cubicBezTo>
                <a:cubicBezTo>
                  <a:pt x="119812" y="651812"/>
                  <a:pt x="140502" y="662134"/>
                  <a:pt x="147484" y="678426"/>
                </a:cubicBezTo>
                <a:cubicBezTo>
                  <a:pt x="161798" y="711826"/>
                  <a:pt x="159049" y="749386"/>
                  <a:pt x="176981" y="781664"/>
                </a:cubicBezTo>
                <a:cubicBezTo>
                  <a:pt x="194197" y="812654"/>
                  <a:pt x="235975" y="870155"/>
                  <a:pt x="235975" y="870155"/>
                </a:cubicBezTo>
                <a:lnTo>
                  <a:pt x="265471" y="958645"/>
                </a:lnTo>
                <a:lnTo>
                  <a:pt x="280220" y="1002890"/>
                </a:lnTo>
                <a:cubicBezTo>
                  <a:pt x="275304" y="1052051"/>
                  <a:pt x="272458" y="1101464"/>
                  <a:pt x="265471" y="1150374"/>
                </a:cubicBezTo>
                <a:cubicBezTo>
                  <a:pt x="258102" y="1201960"/>
                  <a:pt x="248582" y="1207387"/>
                  <a:pt x="235975" y="1253613"/>
                </a:cubicBezTo>
                <a:cubicBezTo>
                  <a:pt x="196980" y="1396594"/>
                  <a:pt x="231238" y="1334460"/>
                  <a:pt x="176981" y="1415845"/>
                </a:cubicBezTo>
                <a:cubicBezTo>
                  <a:pt x="157638" y="1493219"/>
                  <a:pt x="142209" y="1526700"/>
                  <a:pt x="176981" y="1622323"/>
                </a:cubicBezTo>
                <a:cubicBezTo>
                  <a:pt x="182294" y="1636933"/>
                  <a:pt x="206278" y="1632800"/>
                  <a:pt x="221226" y="1637071"/>
                </a:cubicBezTo>
                <a:cubicBezTo>
                  <a:pt x="240716" y="1642639"/>
                  <a:pt x="260555" y="1646903"/>
                  <a:pt x="280220" y="1651819"/>
                </a:cubicBezTo>
                <a:cubicBezTo>
                  <a:pt x="290052" y="1666567"/>
                  <a:pt x="295876" y="1684991"/>
                  <a:pt x="309717" y="1696064"/>
                </a:cubicBezTo>
                <a:cubicBezTo>
                  <a:pt x="348720" y="1727266"/>
                  <a:pt x="424035" y="1700802"/>
                  <a:pt x="457200" y="1696064"/>
                </a:cubicBezTo>
                <a:lnTo>
                  <a:pt x="545691" y="1666568"/>
                </a:lnTo>
                <a:cubicBezTo>
                  <a:pt x="560439" y="1661652"/>
                  <a:pt x="574692" y="1654868"/>
                  <a:pt x="589936" y="1651819"/>
                </a:cubicBezTo>
                <a:cubicBezTo>
                  <a:pt x="614517" y="1646903"/>
                  <a:pt x="639359" y="1643151"/>
                  <a:pt x="663678" y="1637071"/>
                </a:cubicBezTo>
                <a:cubicBezTo>
                  <a:pt x="678760" y="1633301"/>
                  <a:pt x="692975" y="1626594"/>
                  <a:pt x="707923" y="1622323"/>
                </a:cubicBezTo>
                <a:cubicBezTo>
                  <a:pt x="727413" y="1616754"/>
                  <a:pt x="766917" y="1607574"/>
                  <a:pt x="766917" y="1607574"/>
                </a:cubicBezTo>
              </a:path>
            </a:pathLst>
          </a:custGeom>
          <a:noFill/>
          <a:ln cap="flat" cmpd="sng" w="381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49"/>
          <p:cNvSpPr/>
          <p:nvPr/>
        </p:nvSpPr>
        <p:spPr>
          <a:xfrm>
            <a:off x="6521450" y="1111250"/>
            <a:ext cx="958850" cy="2109788"/>
          </a:xfrm>
          <a:custGeom>
            <a:rect b="b" l="l" r="r" t="t"/>
            <a:pathLst>
              <a:path extrusionOk="0" h="2109019" w="958645">
                <a:moveTo>
                  <a:pt x="958645" y="0"/>
                </a:moveTo>
                <a:cubicBezTo>
                  <a:pt x="943897" y="24581"/>
                  <a:pt x="929593" y="49434"/>
                  <a:pt x="914400" y="73742"/>
                </a:cubicBezTo>
                <a:cubicBezTo>
                  <a:pt x="905006" y="88773"/>
                  <a:pt x="892830" y="102133"/>
                  <a:pt x="884903" y="117987"/>
                </a:cubicBezTo>
                <a:cubicBezTo>
                  <a:pt x="877951" y="131892"/>
                  <a:pt x="877107" y="148327"/>
                  <a:pt x="870155" y="162232"/>
                </a:cubicBezTo>
                <a:cubicBezTo>
                  <a:pt x="816942" y="268657"/>
                  <a:pt x="862874" y="136188"/>
                  <a:pt x="811161" y="265471"/>
                </a:cubicBezTo>
                <a:cubicBezTo>
                  <a:pt x="799614" y="294339"/>
                  <a:pt x="787763" y="323473"/>
                  <a:pt x="781665" y="353961"/>
                </a:cubicBezTo>
                <a:cubicBezTo>
                  <a:pt x="776056" y="382005"/>
                  <a:pt x="767284" y="441716"/>
                  <a:pt x="752168" y="471948"/>
                </a:cubicBezTo>
                <a:cubicBezTo>
                  <a:pt x="744241" y="487802"/>
                  <a:pt x="732503" y="501445"/>
                  <a:pt x="722671" y="516194"/>
                </a:cubicBezTo>
                <a:cubicBezTo>
                  <a:pt x="685602" y="627405"/>
                  <a:pt x="735606" y="490324"/>
                  <a:pt x="678426" y="604684"/>
                </a:cubicBezTo>
                <a:cubicBezTo>
                  <a:pt x="671474" y="618589"/>
                  <a:pt x="670630" y="635024"/>
                  <a:pt x="663678" y="648929"/>
                </a:cubicBezTo>
                <a:cubicBezTo>
                  <a:pt x="655751" y="664783"/>
                  <a:pt x="641380" y="676976"/>
                  <a:pt x="634181" y="693174"/>
                </a:cubicBezTo>
                <a:cubicBezTo>
                  <a:pt x="621553" y="721586"/>
                  <a:pt x="612225" y="751500"/>
                  <a:pt x="604684" y="781664"/>
                </a:cubicBezTo>
                <a:cubicBezTo>
                  <a:pt x="599957" y="800572"/>
                  <a:pt x="585768" y="863741"/>
                  <a:pt x="575187" y="884903"/>
                </a:cubicBezTo>
                <a:cubicBezTo>
                  <a:pt x="567260" y="900757"/>
                  <a:pt x="555522" y="914400"/>
                  <a:pt x="545690" y="929148"/>
                </a:cubicBezTo>
                <a:lnTo>
                  <a:pt x="516194" y="1017639"/>
                </a:lnTo>
                <a:cubicBezTo>
                  <a:pt x="511278" y="1032387"/>
                  <a:pt x="510068" y="1048949"/>
                  <a:pt x="501445" y="1061884"/>
                </a:cubicBezTo>
                <a:cubicBezTo>
                  <a:pt x="481781" y="1091381"/>
                  <a:pt x="453663" y="1116743"/>
                  <a:pt x="442452" y="1150374"/>
                </a:cubicBezTo>
                <a:cubicBezTo>
                  <a:pt x="437536" y="1165122"/>
                  <a:pt x="435253" y="1181029"/>
                  <a:pt x="427703" y="1194619"/>
                </a:cubicBezTo>
                <a:cubicBezTo>
                  <a:pt x="410487" y="1225609"/>
                  <a:pt x="379921" y="1249479"/>
                  <a:pt x="368710" y="1283110"/>
                </a:cubicBezTo>
                <a:cubicBezTo>
                  <a:pt x="363794" y="1297858"/>
                  <a:pt x="363673" y="1315216"/>
                  <a:pt x="353961" y="1327355"/>
                </a:cubicBezTo>
                <a:cubicBezTo>
                  <a:pt x="342888" y="1341196"/>
                  <a:pt x="324464" y="1347020"/>
                  <a:pt x="309716" y="1356852"/>
                </a:cubicBezTo>
                <a:cubicBezTo>
                  <a:pt x="299884" y="1386349"/>
                  <a:pt x="287761" y="1415178"/>
                  <a:pt x="280220" y="1445342"/>
                </a:cubicBezTo>
                <a:cubicBezTo>
                  <a:pt x="275496" y="1464237"/>
                  <a:pt x="261299" y="1527428"/>
                  <a:pt x="250723" y="1548581"/>
                </a:cubicBezTo>
                <a:cubicBezTo>
                  <a:pt x="242796" y="1564435"/>
                  <a:pt x="231058" y="1578078"/>
                  <a:pt x="221226" y="1592826"/>
                </a:cubicBezTo>
                <a:lnTo>
                  <a:pt x="191729" y="1681316"/>
                </a:lnTo>
                <a:cubicBezTo>
                  <a:pt x="186813" y="1696064"/>
                  <a:pt x="185604" y="1712626"/>
                  <a:pt x="176981" y="1725561"/>
                </a:cubicBezTo>
                <a:lnTo>
                  <a:pt x="147484" y="1769806"/>
                </a:lnTo>
                <a:cubicBezTo>
                  <a:pt x="110418" y="1881010"/>
                  <a:pt x="160415" y="1743947"/>
                  <a:pt x="103239" y="1858297"/>
                </a:cubicBezTo>
                <a:cubicBezTo>
                  <a:pt x="42173" y="1980426"/>
                  <a:pt x="143531" y="1819978"/>
                  <a:pt x="58994" y="1946787"/>
                </a:cubicBezTo>
                <a:cubicBezTo>
                  <a:pt x="16651" y="2116153"/>
                  <a:pt x="75859" y="1907437"/>
                  <a:pt x="14749" y="2050026"/>
                </a:cubicBezTo>
                <a:cubicBezTo>
                  <a:pt x="6764" y="2068657"/>
                  <a:pt x="0" y="2109019"/>
                  <a:pt x="0" y="2109019"/>
                </a:cubicBezTo>
              </a:path>
            </a:pathLst>
          </a:custGeom>
          <a:solidFill>
            <a:schemeClr val="dk1"/>
          </a:solidFill>
          <a:ln cap="flat" cmpd="sng" w="381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49"/>
          <p:cNvSpPr txBox="1"/>
          <p:nvPr/>
        </p:nvSpPr>
        <p:spPr>
          <a:xfrm>
            <a:off x="6789738" y="2592388"/>
            <a:ext cx="6842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(002)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2" name="Google Shape;652;p49"/>
          <p:cNvCxnSpPr/>
          <p:nvPr/>
        </p:nvCxnSpPr>
        <p:spPr>
          <a:xfrm flipH="1" rot="-360000">
            <a:off x="7038975" y="2097088"/>
            <a:ext cx="180975" cy="331787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Google Shape;653;p49"/>
          <p:cNvCxnSpPr/>
          <p:nvPr/>
        </p:nvCxnSpPr>
        <p:spPr>
          <a:xfrm flipH="1" rot="-360000">
            <a:off x="7073900" y="2097088"/>
            <a:ext cx="180975" cy="331787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p49"/>
          <p:cNvSpPr txBox="1"/>
          <p:nvPr/>
        </p:nvSpPr>
        <p:spPr>
          <a:xfrm>
            <a:off x="7127875" y="2089150"/>
            <a:ext cx="6588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(111)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5" name="Google Shape;655;p49"/>
          <p:cNvCxnSpPr/>
          <p:nvPr/>
        </p:nvCxnSpPr>
        <p:spPr>
          <a:xfrm>
            <a:off x="1042988" y="4481513"/>
            <a:ext cx="3816350" cy="2714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6" name="Google Shape;656;p49"/>
          <p:cNvSpPr txBox="1"/>
          <p:nvPr/>
        </p:nvSpPr>
        <p:spPr>
          <a:xfrm>
            <a:off x="468313" y="6453188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ctrTitle"/>
          </p:nvPr>
        </p:nvSpPr>
        <p:spPr>
          <a:xfrm>
            <a:off x="685800" y="762000"/>
            <a:ext cx="7772400" cy="29718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</a:rPr>
              <a:t>CHAPTER  </a:t>
            </a:r>
            <a:br>
              <a:rPr b="1" lang="en-US" sz="5400">
                <a:solidFill>
                  <a:schemeClr val="dk1"/>
                </a:solidFill>
              </a:rPr>
            </a:br>
            <a:r>
              <a:rPr b="1" lang="en-US" sz="96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48" name="Google Shape;148;p5"/>
          <p:cNvSpPr txBox="1"/>
          <p:nvPr>
            <p:ph idx="1" type="subTitle"/>
          </p:nvPr>
        </p:nvSpPr>
        <p:spPr>
          <a:xfrm>
            <a:off x="1447800" y="3962400"/>
            <a:ext cx="6400800" cy="2667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6600"/>
                </a:solidFill>
              </a:rPr>
              <a:t>Introduction to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6600"/>
                </a:solidFill>
              </a:rPr>
              <a:t>Materials Science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6600"/>
                </a:solidFill>
              </a:rPr>
              <a:t>and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Times New Roman"/>
              <a:buNone/>
            </a:pPr>
            <a:r>
              <a:rPr b="1" lang="en-US">
                <a:solidFill>
                  <a:srgbClr val="FF6600"/>
                </a:solidFill>
              </a:rPr>
              <a:t>Engineering</a:t>
            </a:r>
            <a:endParaRPr/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0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62" name="Google Shape;662;p50"/>
          <p:cNvGraphicFramePr/>
          <p:nvPr/>
        </p:nvGraphicFramePr>
        <p:xfrm>
          <a:off x="108451" y="1295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{7FAB57A9-DC47-4569-91B0-EF305FB4B696}</a:tableStyleId>
              </a:tblPr>
              <a:tblGrid>
                <a:gridCol w="2253300"/>
                <a:gridCol w="1435425"/>
                <a:gridCol w="1353275"/>
                <a:gridCol w="1289675"/>
                <a:gridCol w="1238675"/>
                <a:gridCol w="1287375"/>
              </a:tblGrid>
              <a:tr h="72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Samples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baseline="-25000" lang="en-US" sz="2000" u="none" cap="none" strike="noStrike">
                          <a:solidFill>
                            <a:schemeClr val="dk1"/>
                          </a:solidFill>
                        </a:rPr>
                        <a:t>TiC/diamond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(m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·K/W)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baseline="-25000" lang="en-US" sz="2000" u="none" cap="none" strike="noStrike">
                          <a:solidFill>
                            <a:schemeClr val="dk1"/>
                          </a:solidFill>
                        </a:rPr>
                        <a:t>TiC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(m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·K/W)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baseline="-25000" lang="en-US" sz="2000" u="none" cap="none" strike="noStrike">
                          <a:solidFill>
                            <a:schemeClr val="dk1"/>
                          </a:solidFill>
                        </a:rPr>
                        <a:t>Cu/TiC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(m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·K/W)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baseline="-25000" lang="en-US" sz="20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(m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·K/W)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baseline="-25000" lang="en-US" sz="2000" u="none" cap="none" strike="noStrike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eff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(m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·K/W)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16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50D_0.6Ti_30min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5.2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1.4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1.4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1.5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1530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50D_0.6Ti_180min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5.2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1.7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1.4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1.8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1480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8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50D_0.9Ti_30min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5.2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4.8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1.4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−10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4.9 × 10</a:t>
                      </a:r>
                      <a:r>
                        <a:rPr baseline="30000" lang="en-US" sz="2000" u="none" cap="none" strike="noStrike">
                          <a:solidFill>
                            <a:schemeClr val="dk1"/>
                          </a:solidFill>
                        </a:rPr>
                        <a:t>−8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1133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663" name="Google Shape;663;p50"/>
          <p:cNvGraphicFramePr/>
          <p:nvPr/>
        </p:nvGraphicFramePr>
        <p:xfrm>
          <a:off x="434753" y="33528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{7FAB57A9-DC47-4569-91B0-EF305FB4B696}</a:tableStyleId>
              </a:tblPr>
              <a:tblGrid>
                <a:gridCol w="2649400"/>
                <a:gridCol w="1387600"/>
                <a:gridCol w="1387600"/>
                <a:gridCol w="1387600"/>
                <a:gridCol w="14622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Samples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baseline="-25000" lang="en-US" sz="24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(W/m·K)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baseline="-25000" lang="en-US" sz="2400" u="none" cap="none" strike="noStrike">
                          <a:solidFill>
                            <a:schemeClr val="dk1"/>
                          </a:solidFill>
                        </a:rPr>
                        <a:t>c-p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(W/m·K)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baseline="-25000" lang="en-US" sz="2400" u="none" cap="none" strike="noStrike">
                          <a:solidFill>
                            <a:schemeClr val="dk1"/>
                          </a:solidFill>
                        </a:rPr>
                        <a:t>exp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(W/m·K)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Deviation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(%)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50D_0.6Ti_30min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761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725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620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−14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50D_0.6Ti_180min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751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714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549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−23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50D_0.9Ti_30min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663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627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526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−16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664" name="Google Shape;664;p50"/>
          <p:cNvSpPr/>
          <p:nvPr/>
        </p:nvSpPr>
        <p:spPr>
          <a:xfrm>
            <a:off x="7620000" y="4063752"/>
            <a:ext cx="696186" cy="111784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50"/>
          <p:cNvSpPr txBox="1"/>
          <p:nvPr/>
        </p:nvSpPr>
        <p:spPr>
          <a:xfrm>
            <a:off x="381000" y="5480729"/>
            <a:ext cx="79351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experimental values are similar to the theoretical values.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p50"/>
          <p:cNvSpPr/>
          <p:nvPr/>
        </p:nvSpPr>
        <p:spPr>
          <a:xfrm>
            <a:off x="-76200" y="0"/>
            <a:ext cx="92964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50"/>
          <p:cNvSpPr txBox="1"/>
          <p:nvPr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with Theoretical TC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50"/>
          <p:cNvSpPr txBox="1"/>
          <p:nvPr/>
        </p:nvSpPr>
        <p:spPr>
          <a:xfrm>
            <a:off x="468313" y="6453188"/>
            <a:ext cx="82994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鍾志育，無壓燒結鑽石/銅鈦複材，清大材料系博士論文，2014年1月。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The Mars Rovers - Spirit and Opportunity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3086100" y="2171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81000" y="5410200"/>
            <a:ext cx="8316913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Spirit and Opportunity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up of materials such 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Metals * Ceramics * Composites * Polymers  * Semiconductors</a:t>
            </a:r>
            <a:endParaRPr/>
          </a:p>
        </p:txBody>
      </p:sp>
      <p:pic>
        <p:nvPicPr>
          <p:cNvPr descr="I:\Mcgraw\old worl\ppts\Smith\images\mars-rover.jpg"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800100"/>
            <a:ext cx="62484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38200" y="6583363"/>
            <a:ext cx="1244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www.nasa.gov</a:t>
            </a:r>
            <a:endParaRPr/>
          </a:p>
        </p:txBody>
      </p:sp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The Phoenix Mars Lander</a:t>
            </a:r>
            <a:r>
              <a:rPr b="1" lang="en-US" sz="4000">
                <a:latin typeface="PMingLiu"/>
                <a:ea typeface="PMingLiu"/>
                <a:cs typeface="PMingLiu"/>
                <a:sym typeface="PMingLiu"/>
              </a:rPr>
              <a:t>火星探測</a:t>
            </a:r>
            <a:endParaRPr/>
          </a:p>
        </p:txBody>
      </p:sp>
      <p:pic>
        <p:nvPicPr>
          <p:cNvPr id="165" name="Google Shape;16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3" y="809625"/>
            <a:ext cx="8726487" cy="30003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84150" y="2971800"/>
            <a:ext cx="8807450" cy="3549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火星探測漫遊者(MER)</a:t>
            </a:r>
            <a:r>
              <a:rPr lang="en-US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精神號和機會號，前者2003年6月10日發射，2004年1月3日著陸火星表面，2011年3月22日最後一次聯絡上。後者2004年1月25日著陸，截至2014年7月28日里程數超過40公里，打破NASA在地球外的無人探測車移動記錄。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鳳凰號火星探測器：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2007年8月4日發射，2008年5月25日成功著陸火星，目的是尋找火星北極土壤中可能存在的生命特徵，對淺層地下的水冰進行研究。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好奇號(Curiosity)</a:t>
            </a:r>
            <a:r>
              <a:rPr lang="en-US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2011年11月26日發射， 2012年8月6日著陸，探測火星氣候、地質、水，及研究日後人類探索的可行性。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idx="12" type="sldNum"/>
          </p:nvPr>
        </p:nvSpPr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Phoenix Mars Lander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84150" y="914400"/>
            <a:ext cx="8807450" cy="5607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major instruments aboard the Lander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camera-enabled robotic arm,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microscopy, electrochemistry, and conductivity analyzer,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thermal and evolved gas analyzer, 氣體分析儀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imaging systems,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meteorological station.氣象站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challenges of extreme conditions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storm,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micrometeorite impact, 微隕石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high entry temperature (1700 °C),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tremendous deceleration force,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Martian cold temperature,  −123 °C</a:t>
            </a:r>
            <a:b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Martian dust storm. 火星塵暴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What are Materials?</a:t>
            </a:r>
            <a:endParaRPr/>
          </a:p>
        </p:txBody>
      </p:sp>
      <p:sp>
        <p:nvSpPr>
          <p:cNvPr id="180" name="Google Shape;180;p9"/>
          <p:cNvSpPr txBox="1"/>
          <p:nvPr>
            <p:ph idx="1" type="body"/>
          </p:nvPr>
        </p:nvSpPr>
        <p:spPr>
          <a:xfrm>
            <a:off x="184150" y="914400"/>
            <a:ext cx="8807450" cy="5607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Improvement of materials → Advancement of civilization</a:t>
            </a:r>
            <a:br>
              <a:rPr lang="en-US" sz="2800"/>
            </a:br>
            <a:r>
              <a:rPr lang="en-US" sz="2800"/>
              <a:t>Stone Age → Copper Age → Iron Age → Multiple Age 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Webster’s dictionary: Materials may be defined as </a:t>
            </a:r>
            <a:r>
              <a:rPr b="1" lang="en-US" sz="2800">
                <a:solidFill>
                  <a:srgbClr val="0000FF"/>
                </a:solidFill>
              </a:rPr>
              <a:t>substance of which something is composed or made</a:t>
            </a:r>
            <a:r>
              <a:rPr lang="en-US" sz="2800"/>
              <a:t>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/>
              <a:t>We obtain materials from earth crust and atmosphere.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i="1" lang="en-US" sz="2800"/>
              <a:t>Examples :</a:t>
            </a:r>
            <a:r>
              <a:rPr lang="en-US" sz="2800"/>
              <a:t>  </a:t>
            </a:r>
            <a:endParaRPr/>
          </a:p>
          <a:p>
            <a:pPr indent="-323850" lvl="4" marL="62865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0000"/>
                </a:solidFill>
              </a:rPr>
              <a:t>Silicon and Iron</a:t>
            </a:r>
            <a:r>
              <a:rPr lang="en-US" sz="2400"/>
              <a:t> constitute 27.72 and 5.00 percentage of weight of earths crust respectively.</a:t>
            </a:r>
            <a:endParaRPr/>
          </a:p>
          <a:p>
            <a:pPr indent="-323850" lvl="4" marL="62865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0000"/>
                </a:solidFill>
              </a:rPr>
              <a:t>Nitrogen and Oxygen </a:t>
            </a:r>
            <a:r>
              <a:rPr lang="en-US" sz="2400"/>
              <a:t>constitute 78.08 and 20.95 percentage of dry air by volume respectively.</a:t>
            </a:r>
            <a:endParaRPr/>
          </a:p>
          <a:p>
            <a:pPr indent="-171450" lvl="4" marL="6286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81" name="Google Shape;181;p9"/>
          <p:cNvSpPr txBox="1"/>
          <p:nvPr/>
        </p:nvSpPr>
        <p:spPr>
          <a:xfrm>
            <a:off x="0" y="6521450"/>
            <a:ext cx="184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sz="1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152400" y="6248400"/>
            <a:ext cx="22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2004-06-05T15:49:47Z</dcterms:created>
  <dc:creator>naveen chandrashekar</dc:creator>
</cp:coreProperties>
</file>