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3" r:id="rId2"/>
    <p:sldId id="324" r:id="rId3"/>
    <p:sldId id="325" r:id="rId4"/>
    <p:sldId id="340" r:id="rId5"/>
    <p:sldId id="341" r:id="rId6"/>
    <p:sldId id="327" r:id="rId7"/>
    <p:sldId id="342" r:id="rId8"/>
    <p:sldId id="326" r:id="rId9"/>
    <p:sldId id="333" r:id="rId10"/>
    <p:sldId id="311" r:id="rId11"/>
    <p:sldId id="343" r:id="rId12"/>
    <p:sldId id="345" r:id="rId13"/>
    <p:sldId id="344" r:id="rId14"/>
    <p:sldId id="346" r:id="rId15"/>
    <p:sldId id="328" r:id="rId16"/>
    <p:sldId id="331" r:id="rId17"/>
    <p:sldId id="330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>
    <p:extLst>
      <p:ext uri="{19B8F6BF-5375-455C-9EA6-DF929625EA0E}">
        <p15:presenceInfo xmlns:p15="http://schemas.microsoft.com/office/powerpoint/2012/main" userId="2eec6f31438e129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8A8"/>
    <a:srgbClr val="BCA890"/>
    <a:srgbClr val="66676C"/>
    <a:srgbClr val="B1172E"/>
    <a:srgbClr val="FEF19F"/>
    <a:srgbClr val="FEF6B0"/>
    <a:srgbClr val="FDD195"/>
    <a:srgbClr val="F7BE5D"/>
    <a:srgbClr val="F59945"/>
    <a:srgbClr val="EF9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6318" autoAdjust="0"/>
  </p:normalViewPr>
  <p:slideViewPr>
    <p:cSldViewPr snapToGrid="0">
      <p:cViewPr varScale="1">
        <p:scale>
          <a:sx n="62" d="100"/>
          <a:sy n="62" d="100"/>
        </p:scale>
        <p:origin x="10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257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872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062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406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880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38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0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301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587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344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341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827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389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347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91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0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6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4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7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45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6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45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6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3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21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2F3B47-B08B-4181-88A1-0D61C596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D1A009-55AC-40B1-BECE-C8E17CE7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556E-D11A-48D7-81C0-B1B5323EC136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F84F8D-DD2D-47F0-B9CB-4282BFFB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B47FC7D-B29A-4982-ACBE-B9BA4950977D}"/>
              </a:ext>
            </a:extLst>
          </p:cNvPr>
          <p:cNvGrpSpPr/>
          <p:nvPr/>
        </p:nvGrpSpPr>
        <p:grpSpPr>
          <a:xfrm>
            <a:off x="2586037" y="1695067"/>
            <a:ext cx="5657851" cy="4244193"/>
            <a:chOff x="5572123" y="1172330"/>
            <a:chExt cx="4638737" cy="347971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CC2F9D-F11C-407A-AB65-E0EE6CC94360}"/>
                </a:ext>
              </a:extLst>
            </p:cNvPr>
            <p:cNvSpPr/>
            <p:nvPr/>
          </p:nvSpPr>
          <p:spPr>
            <a:xfrm>
              <a:off x="5572124" y="1172330"/>
              <a:ext cx="105425" cy="3399672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935316C-EB4E-4BA5-850F-621F0581A3B2}"/>
                </a:ext>
              </a:extLst>
            </p:cNvPr>
            <p:cNvSpPr/>
            <p:nvPr/>
          </p:nvSpPr>
          <p:spPr>
            <a:xfrm rot="16200000">
              <a:off x="7839755" y="2280939"/>
              <a:ext cx="103473" cy="4638737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9DB328E2-B371-4F6C-A84F-3EA08E4994D5}"/>
              </a:ext>
            </a:extLst>
          </p:cNvPr>
          <p:cNvSpPr/>
          <p:nvPr/>
        </p:nvSpPr>
        <p:spPr>
          <a:xfrm>
            <a:off x="0" y="2049510"/>
            <a:ext cx="12192000" cy="2758980"/>
          </a:xfrm>
          <a:prstGeom prst="rect">
            <a:avLst/>
          </a:prstGeom>
          <a:solidFill>
            <a:srgbClr val="666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21A0774-3A16-4166-BF89-89278E723A25}"/>
              </a:ext>
            </a:extLst>
          </p:cNvPr>
          <p:cNvGrpSpPr/>
          <p:nvPr/>
        </p:nvGrpSpPr>
        <p:grpSpPr>
          <a:xfrm flipH="1" flipV="1">
            <a:off x="2586037" y="889780"/>
            <a:ext cx="6635093" cy="5038387"/>
            <a:chOff x="5261388" y="519244"/>
            <a:chExt cx="5439954" cy="413085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6978693-838A-4100-B55D-559C3D4D1A33}"/>
                </a:ext>
              </a:extLst>
            </p:cNvPr>
            <p:cNvSpPr/>
            <p:nvPr/>
          </p:nvSpPr>
          <p:spPr>
            <a:xfrm>
              <a:off x="5261388" y="529007"/>
              <a:ext cx="105424" cy="4121090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443F323-C7F1-4DC4-B8E8-A82189DF9853}"/>
                </a:ext>
              </a:extLst>
            </p:cNvPr>
            <p:cNvSpPr/>
            <p:nvPr/>
          </p:nvSpPr>
          <p:spPr>
            <a:xfrm rot="16200000">
              <a:off x="7931885" y="1880639"/>
              <a:ext cx="110669" cy="5428244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902EE91-1744-4201-86D8-9345BC3AA367}"/>
                </a:ext>
              </a:extLst>
            </p:cNvPr>
            <p:cNvSpPr/>
            <p:nvPr/>
          </p:nvSpPr>
          <p:spPr>
            <a:xfrm>
              <a:off x="10595914" y="4240769"/>
              <a:ext cx="105425" cy="363773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9C0512E-848F-4EC5-8A5C-4CB0D5698118}"/>
                </a:ext>
              </a:extLst>
            </p:cNvPr>
            <p:cNvSpPr/>
            <p:nvPr/>
          </p:nvSpPr>
          <p:spPr>
            <a:xfrm rot="16200000">
              <a:off x="5498977" y="387080"/>
              <a:ext cx="103474" cy="367801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C32C7B03-B002-46BF-89EE-3893706E6206}"/>
              </a:ext>
            </a:extLst>
          </p:cNvPr>
          <p:cNvSpPr/>
          <p:nvPr/>
        </p:nvSpPr>
        <p:spPr>
          <a:xfrm>
            <a:off x="3087419" y="2276531"/>
            <a:ext cx="5618045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TW" sz="4400" spc="225" dirty="0">
                <a:solidFill>
                  <a:srgbClr val="BCA890"/>
                </a:solidFill>
                <a:latin typeface="包图粗朗体" panose="02000000000000000000" pitchFamily="2" charset="-122"/>
                <a:ea typeface="包图粗朗体" panose="02000000000000000000" pitchFamily="2" charset="-122"/>
                <a:cs typeface="+mn-ea"/>
                <a:sym typeface="+mn-lt"/>
              </a:rPr>
              <a:t>Image Processing</a:t>
            </a:r>
            <a:endParaRPr sz="4400" spc="225" dirty="0">
              <a:solidFill>
                <a:srgbClr val="BCA890"/>
              </a:solidFill>
              <a:latin typeface="包图粗朗体" panose="02000000000000000000" pitchFamily="2" charset="-122"/>
              <a:ea typeface="包图粗朗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29CA21C-4690-466E-A8A0-A301E122288B}"/>
              </a:ext>
            </a:extLst>
          </p:cNvPr>
          <p:cNvSpPr/>
          <p:nvPr/>
        </p:nvSpPr>
        <p:spPr>
          <a:xfrm>
            <a:off x="2586037" y="3206363"/>
            <a:ext cx="6506508" cy="1223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7500" spc="225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影像處理簡介</a:t>
            </a:r>
            <a:endParaRPr sz="7500" spc="225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454F23F-F9BF-4914-8C8D-F8272071DCA7}"/>
              </a:ext>
            </a:extLst>
          </p:cNvPr>
          <p:cNvSpPr txBox="1"/>
          <p:nvPr/>
        </p:nvSpPr>
        <p:spPr>
          <a:xfrm>
            <a:off x="4098603" y="4862750"/>
            <a:ext cx="3609963" cy="499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66676C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体视界-简圆体" panose="02010601030101010101" charset="-122"/>
              </a:rPr>
              <a:t>Reporter:</a:t>
            </a:r>
            <a:r>
              <a:rPr lang="zh-TW" altLang="en-US" sz="2000" dirty="0">
                <a:solidFill>
                  <a:srgbClr val="66676C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体视界-简圆体" panose="02010601030101010101" charset="-122"/>
              </a:rPr>
              <a:t> 陳品諼 </a:t>
            </a:r>
            <a:r>
              <a:rPr lang="en-US" altLang="zh-TW" sz="2000" dirty="0">
                <a:solidFill>
                  <a:srgbClr val="66676C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体视界-简圆体" panose="02010601030101010101" charset="-122"/>
              </a:rPr>
              <a:t>106060012</a:t>
            </a:r>
          </a:p>
        </p:txBody>
      </p:sp>
    </p:spTree>
    <p:extLst>
      <p:ext uri="{BB962C8B-B14F-4D97-AF65-F5344CB8AC3E}">
        <p14:creationId xmlns:p14="http://schemas.microsoft.com/office/powerpoint/2010/main" val="207030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47323" y="338837"/>
            <a:ext cx="9875520" cy="85278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TW" sz="3840" dirty="0">
                <a:solidFill>
                  <a:srgbClr val="0000FF"/>
                </a:solidFill>
                <a:latin typeface="Trebuchet MS" pitchFamily="34" charset="0"/>
                <a:cs typeface="Trebuchet MS" pitchFamily="34" charset="0"/>
              </a:rPr>
              <a:t>What is “Automated Test” ?</a:t>
            </a:r>
            <a:endParaRPr lang="zh-TW" altLang="en-US" sz="3840" dirty="0">
              <a:latin typeface="Trebuchet MS" pitchFamily="34" charset="0"/>
              <a:cs typeface="Trebuchet MS" pitchFamily="34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48E4369A-DC22-4C83-88EE-309903B20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177" y="1587014"/>
            <a:ext cx="10208746" cy="5270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Doing the same form repeatedly, you will get crazy.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b="1" dirty="0"/>
              <a:t>1.  Give up.</a:t>
            </a:r>
          </a:p>
          <a:p>
            <a:pPr marL="0" indent="0">
              <a:buNone/>
            </a:pPr>
            <a:r>
              <a:rPr lang="en-US" altLang="zh-TW" sz="2400" dirty="0"/>
              <a:t>     &gt;&gt; You will get an other better job.</a:t>
            </a:r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en-US" altLang="zh-TW" b="1" dirty="0"/>
              <a:t>2.  Make an automated program!</a:t>
            </a:r>
          </a:p>
          <a:p>
            <a:pPr marL="0" indent="0">
              <a:buNone/>
            </a:pPr>
            <a:r>
              <a:rPr lang="en-US" altLang="zh-TW" sz="2400" dirty="0"/>
              <a:t>     &gt;&gt; Easy, precise, looks professional.  </a:t>
            </a:r>
          </a:p>
          <a:p>
            <a:pPr marL="0" indent="0">
              <a:buNone/>
            </a:pPr>
            <a:r>
              <a:rPr lang="en-US" altLang="zh-TW" sz="2400" dirty="0"/>
              <a:t>     &gt;&gt; I did an automated program that can do the form by itself.</a:t>
            </a:r>
          </a:p>
        </p:txBody>
      </p:sp>
    </p:spTree>
    <p:extLst>
      <p:ext uri="{BB962C8B-B14F-4D97-AF65-F5344CB8AC3E}">
        <p14:creationId xmlns:p14="http://schemas.microsoft.com/office/powerpoint/2010/main" val="2817039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C4E64F-6F92-4974-A5E4-0C037AFA1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" name="螢幕錄製 14">
            <a:hlinkClick r:id="" action="ppaction://media"/>
            <a:extLst>
              <a:ext uri="{FF2B5EF4-FFF2-40B4-BE49-F238E27FC236}">
                <a16:creationId xmlns:a16="http://schemas.microsoft.com/office/drawing/2014/main" id="{F3833927-11EC-44D2-9EA9-9DDB311E79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1" y="491074"/>
            <a:ext cx="10972799" cy="5640163"/>
          </a:xfrm>
        </p:spPr>
      </p:pic>
    </p:spTree>
    <p:extLst>
      <p:ext uri="{BB962C8B-B14F-4D97-AF65-F5344CB8AC3E}">
        <p14:creationId xmlns:p14="http://schemas.microsoft.com/office/powerpoint/2010/main" val="5255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7B3F993-93CC-4192-9BC9-94CF25439C1D}"/>
              </a:ext>
            </a:extLst>
          </p:cNvPr>
          <p:cNvGrpSpPr/>
          <p:nvPr/>
        </p:nvGrpSpPr>
        <p:grpSpPr>
          <a:xfrm>
            <a:off x="1026083" y="108222"/>
            <a:ext cx="10287000" cy="2893159"/>
            <a:chOff x="958492" y="4058101"/>
            <a:chExt cx="10287000" cy="289315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3AB52BC-8A7C-4E94-8D38-620CF8917340}"/>
                </a:ext>
              </a:extLst>
            </p:cNvPr>
            <p:cNvSpPr/>
            <p:nvPr/>
          </p:nvSpPr>
          <p:spPr>
            <a:xfrm>
              <a:off x="958492" y="4058101"/>
              <a:ext cx="10287000" cy="2109308"/>
            </a:xfrm>
            <a:prstGeom prst="rect">
              <a:avLst/>
            </a:prstGeom>
            <a:solidFill>
              <a:srgbClr val="BCA89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最近的事情</a:t>
              </a:r>
              <a:endParaRPr lang="zh-CN" altLang="en-US" sz="6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EB777E8-7FDF-43A1-B41B-6A6C2F43A432}"/>
                </a:ext>
              </a:extLst>
            </p:cNvPr>
            <p:cNvSpPr/>
            <p:nvPr/>
          </p:nvSpPr>
          <p:spPr>
            <a:xfrm>
              <a:off x="2297666" y="4071404"/>
              <a:ext cx="2061391" cy="183896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defRPr/>
              </a:pPr>
              <a:r>
                <a:rPr lang="zh-CN" altLang="en-US" sz="11500" spc="225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rPr>
                <a:t>“</a:t>
              </a:r>
              <a:endParaRPr sz="11500" spc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73A26AA-4032-4466-AE72-939210C639B8}"/>
                </a:ext>
              </a:extLst>
            </p:cNvPr>
            <p:cNvSpPr/>
            <p:nvPr/>
          </p:nvSpPr>
          <p:spPr>
            <a:xfrm>
              <a:off x="7978166" y="5112295"/>
              <a:ext cx="2061391" cy="183896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defRPr/>
              </a:pPr>
              <a:r>
                <a:rPr lang="en-US" sz="11500" spc="225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rPr>
                <a:t>”</a:t>
              </a:r>
              <a:endParaRPr sz="11500" spc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Freeform 7">
            <a:extLst>
              <a:ext uri="{FF2B5EF4-FFF2-40B4-BE49-F238E27FC236}">
                <a16:creationId xmlns:a16="http://schemas.microsoft.com/office/drawing/2014/main" id="{D2EAB264-384F-434E-92D2-19C67B6A06F9}"/>
              </a:ext>
            </a:extLst>
          </p:cNvPr>
          <p:cNvSpPr/>
          <p:nvPr/>
        </p:nvSpPr>
        <p:spPr bwMode="auto">
          <a:xfrm>
            <a:off x="2047963" y="3463950"/>
            <a:ext cx="2353043" cy="2353042"/>
          </a:xfrm>
          <a:custGeom>
            <a:avLst/>
            <a:gdLst/>
            <a:ahLst/>
            <a:cxnLst>
              <a:cxn ang="0">
                <a:pos x="678" y="712"/>
              </a:cxn>
              <a:cxn ang="0">
                <a:pos x="34" y="712"/>
              </a:cxn>
              <a:cxn ang="0">
                <a:pos x="0" y="678"/>
              </a:cxn>
              <a:cxn ang="0">
                <a:pos x="0" y="34"/>
              </a:cxn>
              <a:cxn ang="0">
                <a:pos x="34" y="0"/>
              </a:cxn>
              <a:cxn ang="0">
                <a:pos x="678" y="0"/>
              </a:cxn>
              <a:cxn ang="0">
                <a:pos x="712" y="34"/>
              </a:cxn>
              <a:cxn ang="0">
                <a:pos x="712" y="678"/>
              </a:cxn>
              <a:cxn ang="0">
                <a:pos x="678" y="712"/>
              </a:cxn>
            </a:cxnLst>
            <a:rect l="0" t="0" r="r" b="b"/>
            <a:pathLst>
              <a:path w="712" h="712">
                <a:moveTo>
                  <a:pt x="678" y="712"/>
                </a:moveTo>
                <a:cubicBezTo>
                  <a:pt x="34" y="712"/>
                  <a:pt x="34" y="712"/>
                  <a:pt x="34" y="712"/>
                </a:cubicBezTo>
                <a:cubicBezTo>
                  <a:pt x="15" y="712"/>
                  <a:pt x="0" y="697"/>
                  <a:pt x="0" y="678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678" y="0"/>
                  <a:pt x="678" y="0"/>
                  <a:pt x="678" y="0"/>
                </a:cubicBezTo>
                <a:cubicBezTo>
                  <a:pt x="697" y="0"/>
                  <a:pt x="712" y="15"/>
                  <a:pt x="712" y="34"/>
                </a:cubicBezTo>
                <a:cubicBezTo>
                  <a:pt x="712" y="678"/>
                  <a:pt x="712" y="678"/>
                  <a:pt x="712" y="678"/>
                </a:cubicBezTo>
                <a:cubicBezTo>
                  <a:pt x="712" y="697"/>
                  <a:pt x="697" y="712"/>
                  <a:pt x="678" y="712"/>
                </a:cubicBezTo>
              </a:path>
            </a:pathLst>
          </a:custGeom>
          <a:noFill/>
          <a:ln w="9525">
            <a:solidFill>
              <a:srgbClr val="66676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69" name="Rectangle 83">
            <a:extLst>
              <a:ext uri="{FF2B5EF4-FFF2-40B4-BE49-F238E27FC236}">
                <a16:creationId xmlns:a16="http://schemas.microsoft.com/office/drawing/2014/main" id="{A2651A36-B5D8-44C6-91CB-4672E91CE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687" y="3499730"/>
            <a:ext cx="329140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70" name="Rectangle 84">
            <a:extLst>
              <a:ext uri="{FF2B5EF4-FFF2-40B4-BE49-F238E27FC236}">
                <a16:creationId xmlns:a16="http://schemas.microsoft.com/office/drawing/2014/main" id="{6A2A78EC-D97F-4FD4-9A75-51D0E30FC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6912" y="3495647"/>
            <a:ext cx="228844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1</a:t>
            </a:r>
          </a:p>
        </p:txBody>
      </p:sp>
      <p:sp>
        <p:nvSpPr>
          <p:cNvPr id="71" name="Freeform 86">
            <a:extLst>
              <a:ext uri="{FF2B5EF4-FFF2-40B4-BE49-F238E27FC236}">
                <a16:creationId xmlns:a16="http://schemas.microsoft.com/office/drawing/2014/main" id="{CF628991-666B-4A81-9E31-501DFAEE31B9}"/>
              </a:ext>
            </a:extLst>
          </p:cNvPr>
          <p:cNvSpPr/>
          <p:nvPr/>
        </p:nvSpPr>
        <p:spPr bwMode="auto">
          <a:xfrm>
            <a:off x="5188757" y="3463950"/>
            <a:ext cx="2348847" cy="2353042"/>
          </a:xfrm>
          <a:custGeom>
            <a:avLst/>
            <a:gdLst/>
            <a:ahLst/>
            <a:cxnLst>
              <a:cxn ang="0">
                <a:pos x="678" y="712"/>
              </a:cxn>
              <a:cxn ang="0">
                <a:pos x="33" y="712"/>
              </a:cxn>
              <a:cxn ang="0">
                <a:pos x="0" y="678"/>
              </a:cxn>
              <a:cxn ang="0">
                <a:pos x="0" y="34"/>
              </a:cxn>
              <a:cxn ang="0">
                <a:pos x="33" y="0"/>
              </a:cxn>
              <a:cxn ang="0">
                <a:pos x="678" y="0"/>
              </a:cxn>
              <a:cxn ang="0">
                <a:pos x="711" y="34"/>
              </a:cxn>
              <a:cxn ang="0">
                <a:pos x="711" y="678"/>
              </a:cxn>
              <a:cxn ang="0">
                <a:pos x="678" y="712"/>
              </a:cxn>
            </a:cxnLst>
            <a:rect l="0" t="0" r="r" b="b"/>
            <a:pathLst>
              <a:path w="711" h="712">
                <a:moveTo>
                  <a:pt x="678" y="712"/>
                </a:moveTo>
                <a:cubicBezTo>
                  <a:pt x="33" y="712"/>
                  <a:pt x="33" y="712"/>
                  <a:pt x="33" y="712"/>
                </a:cubicBezTo>
                <a:cubicBezTo>
                  <a:pt x="15" y="712"/>
                  <a:pt x="0" y="697"/>
                  <a:pt x="0" y="678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3" y="0"/>
                </a:cubicBezTo>
                <a:cubicBezTo>
                  <a:pt x="678" y="0"/>
                  <a:pt x="678" y="0"/>
                  <a:pt x="678" y="0"/>
                </a:cubicBezTo>
                <a:cubicBezTo>
                  <a:pt x="696" y="0"/>
                  <a:pt x="711" y="15"/>
                  <a:pt x="711" y="34"/>
                </a:cubicBezTo>
                <a:cubicBezTo>
                  <a:pt x="711" y="678"/>
                  <a:pt x="711" y="678"/>
                  <a:pt x="711" y="678"/>
                </a:cubicBezTo>
                <a:cubicBezTo>
                  <a:pt x="711" y="697"/>
                  <a:pt x="696" y="712"/>
                  <a:pt x="678" y="712"/>
                </a:cubicBezTo>
              </a:path>
            </a:pathLst>
          </a:custGeom>
          <a:noFill/>
          <a:ln w="9525">
            <a:solidFill>
              <a:srgbClr val="66676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29" name="Rectangle 149">
            <a:extLst>
              <a:ext uri="{FF2B5EF4-FFF2-40B4-BE49-F238E27FC236}">
                <a16:creationId xmlns:a16="http://schemas.microsoft.com/office/drawing/2014/main" id="{FA2989F9-D11E-4596-8E9B-078D6045D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383" y="3495649"/>
            <a:ext cx="329140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130" name="Rectangle 150">
            <a:extLst>
              <a:ext uri="{FF2B5EF4-FFF2-40B4-BE49-F238E27FC236}">
                <a16:creationId xmlns:a16="http://schemas.microsoft.com/office/drawing/2014/main" id="{9EF2DF41-0CC2-45EB-B572-71CF5490D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7149" y="3495648"/>
            <a:ext cx="331965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2</a:t>
            </a:r>
          </a:p>
        </p:txBody>
      </p:sp>
      <p:sp>
        <p:nvSpPr>
          <p:cNvPr id="131" name="Freeform 153">
            <a:extLst>
              <a:ext uri="{FF2B5EF4-FFF2-40B4-BE49-F238E27FC236}">
                <a16:creationId xmlns:a16="http://schemas.microsoft.com/office/drawing/2014/main" id="{D77CD7C7-6F6E-4F80-A4D3-528FC7D493BC}"/>
              </a:ext>
            </a:extLst>
          </p:cNvPr>
          <p:cNvSpPr/>
          <p:nvPr/>
        </p:nvSpPr>
        <p:spPr bwMode="auto">
          <a:xfrm>
            <a:off x="8318220" y="3463950"/>
            <a:ext cx="2353043" cy="2353042"/>
          </a:xfrm>
          <a:custGeom>
            <a:avLst/>
            <a:gdLst/>
            <a:ahLst/>
            <a:cxnLst>
              <a:cxn ang="0">
                <a:pos x="678" y="712"/>
              </a:cxn>
              <a:cxn ang="0">
                <a:pos x="34" y="712"/>
              </a:cxn>
              <a:cxn ang="0">
                <a:pos x="0" y="678"/>
              </a:cxn>
              <a:cxn ang="0">
                <a:pos x="0" y="34"/>
              </a:cxn>
              <a:cxn ang="0">
                <a:pos x="34" y="0"/>
              </a:cxn>
              <a:cxn ang="0">
                <a:pos x="678" y="0"/>
              </a:cxn>
              <a:cxn ang="0">
                <a:pos x="712" y="34"/>
              </a:cxn>
              <a:cxn ang="0">
                <a:pos x="712" y="678"/>
              </a:cxn>
              <a:cxn ang="0">
                <a:pos x="678" y="712"/>
              </a:cxn>
            </a:cxnLst>
            <a:rect l="0" t="0" r="r" b="b"/>
            <a:pathLst>
              <a:path w="712" h="712">
                <a:moveTo>
                  <a:pt x="678" y="712"/>
                </a:moveTo>
                <a:cubicBezTo>
                  <a:pt x="34" y="712"/>
                  <a:pt x="34" y="712"/>
                  <a:pt x="34" y="712"/>
                </a:cubicBezTo>
                <a:cubicBezTo>
                  <a:pt x="15" y="712"/>
                  <a:pt x="0" y="697"/>
                  <a:pt x="0" y="678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678" y="0"/>
                  <a:pt x="678" y="0"/>
                  <a:pt x="678" y="0"/>
                </a:cubicBezTo>
                <a:cubicBezTo>
                  <a:pt x="697" y="0"/>
                  <a:pt x="712" y="15"/>
                  <a:pt x="712" y="34"/>
                </a:cubicBezTo>
                <a:cubicBezTo>
                  <a:pt x="712" y="678"/>
                  <a:pt x="712" y="678"/>
                  <a:pt x="712" y="678"/>
                </a:cubicBezTo>
                <a:cubicBezTo>
                  <a:pt x="712" y="697"/>
                  <a:pt x="697" y="712"/>
                  <a:pt x="678" y="712"/>
                </a:cubicBezTo>
              </a:path>
            </a:pathLst>
          </a:custGeom>
          <a:noFill/>
          <a:ln w="9525">
            <a:solidFill>
              <a:srgbClr val="66676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89" name="Rectangle 217">
            <a:extLst>
              <a:ext uri="{FF2B5EF4-FFF2-40B4-BE49-F238E27FC236}">
                <a16:creationId xmlns:a16="http://schemas.microsoft.com/office/drawing/2014/main" id="{1CC8CD18-CBAD-4B2C-9D2A-F50F4EFC1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212" y="3495646"/>
            <a:ext cx="329140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190" name="Rectangle 218">
            <a:extLst>
              <a:ext uri="{FF2B5EF4-FFF2-40B4-BE49-F238E27FC236}">
                <a16:creationId xmlns:a16="http://schemas.microsoft.com/office/drawing/2014/main" id="{DCA9C939-D8A4-45BC-A9E0-1C9CF293C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590" y="3495646"/>
            <a:ext cx="327727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3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7C0518E-2D26-4785-B631-367945F3D8B9}"/>
              </a:ext>
            </a:extLst>
          </p:cNvPr>
          <p:cNvSpPr txBox="1"/>
          <p:nvPr/>
        </p:nvSpPr>
        <p:spPr>
          <a:xfrm>
            <a:off x="1977876" y="4331479"/>
            <a:ext cx="24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自動化測試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robot framework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1" name="文字方塊 190">
            <a:extLst>
              <a:ext uri="{FF2B5EF4-FFF2-40B4-BE49-F238E27FC236}">
                <a16:creationId xmlns:a16="http://schemas.microsoft.com/office/drawing/2014/main" id="{170864EE-0F48-4953-9C82-82B6D70DB1D3}"/>
              </a:ext>
            </a:extLst>
          </p:cNvPr>
          <p:cNvSpPr txBox="1"/>
          <p:nvPr/>
        </p:nvSpPr>
        <p:spPr>
          <a:xfrm>
            <a:off x="5116572" y="4389088"/>
            <a:ext cx="24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資料庫建構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php + </a:t>
            </a:r>
            <a:r>
              <a:rPr lang="en-US" altLang="zh-TW" sz="2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mysql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2" name="文字方塊 191">
            <a:extLst>
              <a:ext uri="{FF2B5EF4-FFF2-40B4-BE49-F238E27FC236}">
                <a16:creationId xmlns:a16="http://schemas.microsoft.com/office/drawing/2014/main" id="{5F809C5C-C654-4800-A810-80CDAC696265}"/>
              </a:ext>
            </a:extLst>
          </p:cNvPr>
          <p:cNvSpPr txBox="1"/>
          <p:nvPr/>
        </p:nvSpPr>
        <p:spPr>
          <a:xfrm>
            <a:off x="8255268" y="4389087"/>
            <a:ext cx="24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人臉辨識系統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Python 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363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BEFC8B-026A-4519-819E-87181A1A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5533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資料庫建構</a:t>
            </a:r>
          </a:p>
        </p:txBody>
      </p:sp>
      <p:pic>
        <p:nvPicPr>
          <p:cNvPr id="4" name="login - Google Chrome 2019-12-24 14-16-24">
            <a:hlinkClick r:id="" action="ppaction://media"/>
            <a:extLst>
              <a:ext uri="{FF2B5EF4-FFF2-40B4-BE49-F238E27FC236}">
                <a16:creationId xmlns:a16="http://schemas.microsoft.com/office/drawing/2014/main" id="{198BF4FB-1010-4A16-AEFE-135034BB73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061" y="1458932"/>
            <a:ext cx="9779504" cy="5256004"/>
          </a:xfrm>
        </p:spPr>
      </p:pic>
    </p:spTree>
    <p:extLst>
      <p:ext uri="{BB962C8B-B14F-4D97-AF65-F5344CB8AC3E}">
        <p14:creationId xmlns:p14="http://schemas.microsoft.com/office/powerpoint/2010/main" val="371844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7B3F993-93CC-4192-9BC9-94CF25439C1D}"/>
              </a:ext>
            </a:extLst>
          </p:cNvPr>
          <p:cNvGrpSpPr/>
          <p:nvPr/>
        </p:nvGrpSpPr>
        <p:grpSpPr>
          <a:xfrm>
            <a:off x="1026083" y="108222"/>
            <a:ext cx="10287000" cy="2893159"/>
            <a:chOff x="958492" y="4058101"/>
            <a:chExt cx="10287000" cy="289315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3AB52BC-8A7C-4E94-8D38-620CF8917340}"/>
                </a:ext>
              </a:extLst>
            </p:cNvPr>
            <p:cNvSpPr/>
            <p:nvPr/>
          </p:nvSpPr>
          <p:spPr>
            <a:xfrm>
              <a:off x="958492" y="4058101"/>
              <a:ext cx="10287000" cy="2109308"/>
            </a:xfrm>
            <a:prstGeom prst="rect">
              <a:avLst/>
            </a:prstGeom>
            <a:solidFill>
              <a:srgbClr val="BCA89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最近的事情</a:t>
              </a:r>
              <a:endParaRPr lang="zh-CN" altLang="en-US" sz="6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EB777E8-7FDF-43A1-B41B-6A6C2F43A432}"/>
                </a:ext>
              </a:extLst>
            </p:cNvPr>
            <p:cNvSpPr/>
            <p:nvPr/>
          </p:nvSpPr>
          <p:spPr>
            <a:xfrm>
              <a:off x="2297666" y="4071404"/>
              <a:ext cx="2061391" cy="183896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defRPr/>
              </a:pPr>
              <a:r>
                <a:rPr lang="zh-CN" altLang="en-US" sz="11500" spc="225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rPr>
                <a:t>“</a:t>
              </a:r>
              <a:endParaRPr sz="11500" spc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73A26AA-4032-4466-AE72-939210C639B8}"/>
                </a:ext>
              </a:extLst>
            </p:cNvPr>
            <p:cNvSpPr/>
            <p:nvPr/>
          </p:nvSpPr>
          <p:spPr>
            <a:xfrm>
              <a:off x="7978166" y="5112295"/>
              <a:ext cx="2061391" cy="183896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defRPr/>
              </a:pPr>
              <a:r>
                <a:rPr lang="en-US" sz="11500" spc="225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rPr>
                <a:t>”</a:t>
              </a:r>
              <a:endParaRPr sz="11500" spc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Freeform 7">
            <a:extLst>
              <a:ext uri="{FF2B5EF4-FFF2-40B4-BE49-F238E27FC236}">
                <a16:creationId xmlns:a16="http://schemas.microsoft.com/office/drawing/2014/main" id="{D2EAB264-384F-434E-92D2-19C67B6A06F9}"/>
              </a:ext>
            </a:extLst>
          </p:cNvPr>
          <p:cNvSpPr/>
          <p:nvPr/>
        </p:nvSpPr>
        <p:spPr bwMode="auto">
          <a:xfrm>
            <a:off x="2047963" y="3463950"/>
            <a:ext cx="2353043" cy="2353042"/>
          </a:xfrm>
          <a:custGeom>
            <a:avLst/>
            <a:gdLst/>
            <a:ahLst/>
            <a:cxnLst>
              <a:cxn ang="0">
                <a:pos x="678" y="712"/>
              </a:cxn>
              <a:cxn ang="0">
                <a:pos x="34" y="712"/>
              </a:cxn>
              <a:cxn ang="0">
                <a:pos x="0" y="678"/>
              </a:cxn>
              <a:cxn ang="0">
                <a:pos x="0" y="34"/>
              </a:cxn>
              <a:cxn ang="0">
                <a:pos x="34" y="0"/>
              </a:cxn>
              <a:cxn ang="0">
                <a:pos x="678" y="0"/>
              </a:cxn>
              <a:cxn ang="0">
                <a:pos x="712" y="34"/>
              </a:cxn>
              <a:cxn ang="0">
                <a:pos x="712" y="678"/>
              </a:cxn>
              <a:cxn ang="0">
                <a:pos x="678" y="712"/>
              </a:cxn>
            </a:cxnLst>
            <a:rect l="0" t="0" r="r" b="b"/>
            <a:pathLst>
              <a:path w="712" h="712">
                <a:moveTo>
                  <a:pt x="678" y="712"/>
                </a:moveTo>
                <a:cubicBezTo>
                  <a:pt x="34" y="712"/>
                  <a:pt x="34" y="712"/>
                  <a:pt x="34" y="712"/>
                </a:cubicBezTo>
                <a:cubicBezTo>
                  <a:pt x="15" y="712"/>
                  <a:pt x="0" y="697"/>
                  <a:pt x="0" y="678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678" y="0"/>
                  <a:pt x="678" y="0"/>
                  <a:pt x="678" y="0"/>
                </a:cubicBezTo>
                <a:cubicBezTo>
                  <a:pt x="697" y="0"/>
                  <a:pt x="712" y="15"/>
                  <a:pt x="712" y="34"/>
                </a:cubicBezTo>
                <a:cubicBezTo>
                  <a:pt x="712" y="678"/>
                  <a:pt x="712" y="678"/>
                  <a:pt x="712" y="678"/>
                </a:cubicBezTo>
                <a:cubicBezTo>
                  <a:pt x="712" y="697"/>
                  <a:pt x="697" y="712"/>
                  <a:pt x="678" y="712"/>
                </a:cubicBezTo>
              </a:path>
            </a:pathLst>
          </a:custGeom>
          <a:noFill/>
          <a:ln w="9525">
            <a:solidFill>
              <a:srgbClr val="66676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69" name="Rectangle 83">
            <a:extLst>
              <a:ext uri="{FF2B5EF4-FFF2-40B4-BE49-F238E27FC236}">
                <a16:creationId xmlns:a16="http://schemas.microsoft.com/office/drawing/2014/main" id="{A2651A36-B5D8-44C6-91CB-4672E91CE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687" y="3499730"/>
            <a:ext cx="329140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70" name="Rectangle 84">
            <a:extLst>
              <a:ext uri="{FF2B5EF4-FFF2-40B4-BE49-F238E27FC236}">
                <a16:creationId xmlns:a16="http://schemas.microsoft.com/office/drawing/2014/main" id="{6A2A78EC-D97F-4FD4-9A75-51D0E30FC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6912" y="3495647"/>
            <a:ext cx="228844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1</a:t>
            </a:r>
          </a:p>
        </p:txBody>
      </p:sp>
      <p:sp>
        <p:nvSpPr>
          <p:cNvPr id="71" name="Freeform 86">
            <a:extLst>
              <a:ext uri="{FF2B5EF4-FFF2-40B4-BE49-F238E27FC236}">
                <a16:creationId xmlns:a16="http://schemas.microsoft.com/office/drawing/2014/main" id="{CF628991-666B-4A81-9E31-501DFAEE31B9}"/>
              </a:ext>
            </a:extLst>
          </p:cNvPr>
          <p:cNvSpPr/>
          <p:nvPr/>
        </p:nvSpPr>
        <p:spPr bwMode="auto">
          <a:xfrm>
            <a:off x="5188757" y="3463950"/>
            <a:ext cx="2348847" cy="2353042"/>
          </a:xfrm>
          <a:custGeom>
            <a:avLst/>
            <a:gdLst/>
            <a:ahLst/>
            <a:cxnLst>
              <a:cxn ang="0">
                <a:pos x="678" y="712"/>
              </a:cxn>
              <a:cxn ang="0">
                <a:pos x="33" y="712"/>
              </a:cxn>
              <a:cxn ang="0">
                <a:pos x="0" y="678"/>
              </a:cxn>
              <a:cxn ang="0">
                <a:pos x="0" y="34"/>
              </a:cxn>
              <a:cxn ang="0">
                <a:pos x="33" y="0"/>
              </a:cxn>
              <a:cxn ang="0">
                <a:pos x="678" y="0"/>
              </a:cxn>
              <a:cxn ang="0">
                <a:pos x="711" y="34"/>
              </a:cxn>
              <a:cxn ang="0">
                <a:pos x="711" y="678"/>
              </a:cxn>
              <a:cxn ang="0">
                <a:pos x="678" y="712"/>
              </a:cxn>
            </a:cxnLst>
            <a:rect l="0" t="0" r="r" b="b"/>
            <a:pathLst>
              <a:path w="711" h="712">
                <a:moveTo>
                  <a:pt x="678" y="712"/>
                </a:moveTo>
                <a:cubicBezTo>
                  <a:pt x="33" y="712"/>
                  <a:pt x="33" y="712"/>
                  <a:pt x="33" y="712"/>
                </a:cubicBezTo>
                <a:cubicBezTo>
                  <a:pt x="15" y="712"/>
                  <a:pt x="0" y="697"/>
                  <a:pt x="0" y="678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3" y="0"/>
                </a:cubicBezTo>
                <a:cubicBezTo>
                  <a:pt x="678" y="0"/>
                  <a:pt x="678" y="0"/>
                  <a:pt x="678" y="0"/>
                </a:cubicBezTo>
                <a:cubicBezTo>
                  <a:pt x="696" y="0"/>
                  <a:pt x="711" y="15"/>
                  <a:pt x="711" y="34"/>
                </a:cubicBezTo>
                <a:cubicBezTo>
                  <a:pt x="711" y="678"/>
                  <a:pt x="711" y="678"/>
                  <a:pt x="711" y="678"/>
                </a:cubicBezTo>
                <a:cubicBezTo>
                  <a:pt x="711" y="697"/>
                  <a:pt x="696" y="712"/>
                  <a:pt x="678" y="712"/>
                </a:cubicBezTo>
              </a:path>
            </a:pathLst>
          </a:custGeom>
          <a:noFill/>
          <a:ln w="9525">
            <a:solidFill>
              <a:srgbClr val="66676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29" name="Rectangle 149">
            <a:extLst>
              <a:ext uri="{FF2B5EF4-FFF2-40B4-BE49-F238E27FC236}">
                <a16:creationId xmlns:a16="http://schemas.microsoft.com/office/drawing/2014/main" id="{FA2989F9-D11E-4596-8E9B-078D6045D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383" y="3495649"/>
            <a:ext cx="329140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130" name="Rectangle 150">
            <a:extLst>
              <a:ext uri="{FF2B5EF4-FFF2-40B4-BE49-F238E27FC236}">
                <a16:creationId xmlns:a16="http://schemas.microsoft.com/office/drawing/2014/main" id="{9EF2DF41-0CC2-45EB-B572-71CF5490D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7149" y="3495648"/>
            <a:ext cx="331965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2</a:t>
            </a:r>
          </a:p>
        </p:txBody>
      </p:sp>
      <p:sp>
        <p:nvSpPr>
          <p:cNvPr id="131" name="Freeform 153">
            <a:extLst>
              <a:ext uri="{FF2B5EF4-FFF2-40B4-BE49-F238E27FC236}">
                <a16:creationId xmlns:a16="http://schemas.microsoft.com/office/drawing/2014/main" id="{D77CD7C7-6F6E-4F80-A4D3-528FC7D493BC}"/>
              </a:ext>
            </a:extLst>
          </p:cNvPr>
          <p:cNvSpPr/>
          <p:nvPr/>
        </p:nvSpPr>
        <p:spPr bwMode="auto">
          <a:xfrm>
            <a:off x="8318220" y="3463950"/>
            <a:ext cx="2353043" cy="2353042"/>
          </a:xfrm>
          <a:custGeom>
            <a:avLst/>
            <a:gdLst/>
            <a:ahLst/>
            <a:cxnLst>
              <a:cxn ang="0">
                <a:pos x="678" y="712"/>
              </a:cxn>
              <a:cxn ang="0">
                <a:pos x="34" y="712"/>
              </a:cxn>
              <a:cxn ang="0">
                <a:pos x="0" y="678"/>
              </a:cxn>
              <a:cxn ang="0">
                <a:pos x="0" y="34"/>
              </a:cxn>
              <a:cxn ang="0">
                <a:pos x="34" y="0"/>
              </a:cxn>
              <a:cxn ang="0">
                <a:pos x="678" y="0"/>
              </a:cxn>
              <a:cxn ang="0">
                <a:pos x="712" y="34"/>
              </a:cxn>
              <a:cxn ang="0">
                <a:pos x="712" y="678"/>
              </a:cxn>
              <a:cxn ang="0">
                <a:pos x="678" y="712"/>
              </a:cxn>
            </a:cxnLst>
            <a:rect l="0" t="0" r="r" b="b"/>
            <a:pathLst>
              <a:path w="712" h="712">
                <a:moveTo>
                  <a:pt x="678" y="712"/>
                </a:moveTo>
                <a:cubicBezTo>
                  <a:pt x="34" y="712"/>
                  <a:pt x="34" y="712"/>
                  <a:pt x="34" y="712"/>
                </a:cubicBezTo>
                <a:cubicBezTo>
                  <a:pt x="15" y="712"/>
                  <a:pt x="0" y="697"/>
                  <a:pt x="0" y="678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678" y="0"/>
                  <a:pt x="678" y="0"/>
                  <a:pt x="678" y="0"/>
                </a:cubicBezTo>
                <a:cubicBezTo>
                  <a:pt x="697" y="0"/>
                  <a:pt x="712" y="15"/>
                  <a:pt x="712" y="34"/>
                </a:cubicBezTo>
                <a:cubicBezTo>
                  <a:pt x="712" y="678"/>
                  <a:pt x="712" y="678"/>
                  <a:pt x="712" y="678"/>
                </a:cubicBezTo>
                <a:cubicBezTo>
                  <a:pt x="712" y="697"/>
                  <a:pt x="697" y="712"/>
                  <a:pt x="678" y="712"/>
                </a:cubicBezTo>
              </a:path>
            </a:pathLst>
          </a:custGeom>
          <a:noFill/>
          <a:ln w="9525">
            <a:solidFill>
              <a:srgbClr val="66676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89" name="Rectangle 217">
            <a:extLst>
              <a:ext uri="{FF2B5EF4-FFF2-40B4-BE49-F238E27FC236}">
                <a16:creationId xmlns:a16="http://schemas.microsoft.com/office/drawing/2014/main" id="{1CC8CD18-CBAD-4B2C-9D2A-F50F4EFC1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212" y="3495646"/>
            <a:ext cx="329140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190" name="Rectangle 218">
            <a:extLst>
              <a:ext uri="{FF2B5EF4-FFF2-40B4-BE49-F238E27FC236}">
                <a16:creationId xmlns:a16="http://schemas.microsoft.com/office/drawing/2014/main" id="{DCA9C939-D8A4-45BC-A9E0-1C9CF293C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590" y="3495646"/>
            <a:ext cx="327727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3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7C0518E-2D26-4785-B631-367945F3D8B9}"/>
              </a:ext>
            </a:extLst>
          </p:cNvPr>
          <p:cNvSpPr txBox="1"/>
          <p:nvPr/>
        </p:nvSpPr>
        <p:spPr>
          <a:xfrm>
            <a:off x="1977876" y="4331479"/>
            <a:ext cx="24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自動化測試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robot framework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1" name="文字方塊 190">
            <a:extLst>
              <a:ext uri="{FF2B5EF4-FFF2-40B4-BE49-F238E27FC236}">
                <a16:creationId xmlns:a16="http://schemas.microsoft.com/office/drawing/2014/main" id="{170864EE-0F48-4953-9C82-82B6D70DB1D3}"/>
              </a:ext>
            </a:extLst>
          </p:cNvPr>
          <p:cNvSpPr txBox="1"/>
          <p:nvPr/>
        </p:nvSpPr>
        <p:spPr>
          <a:xfrm>
            <a:off x="5116572" y="4389088"/>
            <a:ext cx="24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資料庫建構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php + </a:t>
            </a:r>
            <a:r>
              <a:rPr lang="en-US" altLang="zh-TW" sz="2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mysql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2" name="文字方塊 191">
            <a:extLst>
              <a:ext uri="{FF2B5EF4-FFF2-40B4-BE49-F238E27FC236}">
                <a16:creationId xmlns:a16="http://schemas.microsoft.com/office/drawing/2014/main" id="{5F809C5C-C654-4800-A810-80CDAC696265}"/>
              </a:ext>
            </a:extLst>
          </p:cNvPr>
          <p:cNvSpPr txBox="1"/>
          <p:nvPr/>
        </p:nvSpPr>
        <p:spPr>
          <a:xfrm>
            <a:off x="8255268" y="4389087"/>
            <a:ext cx="24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人臉辨識系統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Python 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1565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D70453F-20BA-454F-B949-150C33069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DB328E2-B371-4F6C-A84F-3EA08E4994D5}"/>
              </a:ext>
            </a:extLst>
          </p:cNvPr>
          <p:cNvSpPr/>
          <p:nvPr/>
        </p:nvSpPr>
        <p:spPr>
          <a:xfrm>
            <a:off x="0" y="2049510"/>
            <a:ext cx="12192000" cy="2758980"/>
          </a:xfrm>
          <a:prstGeom prst="rect">
            <a:avLst/>
          </a:prstGeom>
          <a:solidFill>
            <a:srgbClr val="666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6922DCA0-1D99-42A5-A5DB-5AB7C1F9D057}"/>
              </a:ext>
            </a:extLst>
          </p:cNvPr>
          <p:cNvSpPr/>
          <p:nvPr/>
        </p:nvSpPr>
        <p:spPr>
          <a:xfrm>
            <a:off x="1627773" y="1384300"/>
            <a:ext cx="3162300" cy="4089400"/>
          </a:xfrm>
          <a:prstGeom prst="parallelogram">
            <a:avLst/>
          </a:prstGeom>
          <a:solidFill>
            <a:srgbClr val="BC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32C7B03-B002-46BF-89EE-3893706E6206}"/>
              </a:ext>
            </a:extLst>
          </p:cNvPr>
          <p:cNvSpPr/>
          <p:nvPr/>
        </p:nvSpPr>
        <p:spPr>
          <a:xfrm>
            <a:off x="1976695" y="2049510"/>
            <a:ext cx="2464455" cy="219290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13800" spc="225" dirty="0">
                <a:solidFill>
                  <a:schemeClr val="bg1"/>
                </a:solidFill>
                <a:latin typeface="包图粗朗体" panose="02000000000000000000" pitchFamily="2" charset="-122"/>
                <a:ea typeface="包图粗朗体" panose="02000000000000000000" pitchFamily="2" charset="-122"/>
                <a:cs typeface="+mn-ea"/>
                <a:sym typeface="+mn-lt"/>
              </a:rPr>
              <a:t>3</a:t>
            </a:r>
            <a:endParaRPr sz="13800" spc="225" dirty="0">
              <a:solidFill>
                <a:schemeClr val="bg1"/>
              </a:solidFill>
              <a:latin typeface="包图粗朗体" panose="02000000000000000000" pitchFamily="2" charset="-122"/>
              <a:ea typeface="包图粗朗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29CA21C-4690-466E-A8A0-A301E122288B}"/>
              </a:ext>
            </a:extLst>
          </p:cNvPr>
          <p:cNvSpPr/>
          <p:nvPr/>
        </p:nvSpPr>
        <p:spPr>
          <a:xfrm>
            <a:off x="5756380" y="2572730"/>
            <a:ext cx="5651888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TW" altLang="en-US" sz="6000" b="1" spc="225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建議回饋</a:t>
            </a:r>
            <a:endParaRPr sz="6000" b="1" spc="225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6EF48CA-9170-4584-8251-A4A04BFC30AC}"/>
              </a:ext>
            </a:extLst>
          </p:cNvPr>
          <p:cNvSpPr txBox="1"/>
          <p:nvPr/>
        </p:nvSpPr>
        <p:spPr>
          <a:xfrm>
            <a:off x="5856478" y="3474932"/>
            <a:ext cx="495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Feedback</a:t>
            </a:r>
            <a:endParaRPr lang="en-US" altLang="zh-CN" sz="2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6864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866479B-B15A-4E2C-9D08-8BB340721CF6}"/>
              </a:ext>
            </a:extLst>
          </p:cNvPr>
          <p:cNvSpPr/>
          <p:nvPr/>
        </p:nvSpPr>
        <p:spPr>
          <a:xfrm>
            <a:off x="4375471" y="271735"/>
            <a:ext cx="3441057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40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+mn-lt"/>
              </a:rPr>
              <a:t>建議回饋</a:t>
            </a:r>
            <a:endParaRPr sz="4000" spc="225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0FEB712-AA69-4A1D-BD12-92CAB1454E4D}"/>
              </a:ext>
            </a:extLst>
          </p:cNvPr>
          <p:cNvCxnSpPr>
            <a:cxnSpLocks/>
          </p:cNvCxnSpPr>
          <p:nvPr/>
        </p:nvCxnSpPr>
        <p:spPr>
          <a:xfrm>
            <a:off x="5315828" y="1008238"/>
            <a:ext cx="150579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71652F5D-8B0C-4133-9BC7-B8633294686B}"/>
              </a:ext>
            </a:extLst>
          </p:cNvPr>
          <p:cNvSpPr/>
          <p:nvPr/>
        </p:nvSpPr>
        <p:spPr>
          <a:xfrm>
            <a:off x="1563003" y="1696125"/>
            <a:ext cx="3780098" cy="4380602"/>
          </a:xfrm>
          <a:prstGeom prst="rect">
            <a:avLst/>
          </a:prstGeom>
          <a:solidFill>
            <a:srgbClr val="BC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pic>
        <p:nvPicPr>
          <p:cNvPr id="15" name="圖片 14" descr="一張含有 房間, 標誌 的圖片&#10;&#10;自動產生的描述">
            <a:extLst>
              <a:ext uri="{FF2B5EF4-FFF2-40B4-BE49-F238E27FC236}">
                <a16:creationId xmlns:a16="http://schemas.microsoft.com/office/drawing/2014/main" id="{8CD0F219-D01C-4A77-AD3C-9DD1C3AD9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6" y="1354914"/>
            <a:ext cx="5231351" cy="5231351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24BBE8D7-4FB9-480A-A85A-81B2F03EB1BF}"/>
              </a:ext>
            </a:extLst>
          </p:cNvPr>
          <p:cNvGrpSpPr/>
          <p:nvPr/>
        </p:nvGrpSpPr>
        <p:grpSpPr>
          <a:xfrm>
            <a:off x="6848899" y="2467680"/>
            <a:ext cx="5073884" cy="2530980"/>
            <a:chOff x="6566299" y="1829778"/>
            <a:chExt cx="5073884" cy="2530980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F54A1310-DF94-4F84-B86F-1DD23F79874B}"/>
                </a:ext>
              </a:extLst>
            </p:cNvPr>
            <p:cNvGrpSpPr/>
            <p:nvPr/>
          </p:nvGrpSpPr>
          <p:grpSpPr>
            <a:xfrm>
              <a:off x="6566299" y="1829778"/>
              <a:ext cx="2447054" cy="707886"/>
              <a:chOff x="6073139" y="1942793"/>
              <a:chExt cx="2447054" cy="707886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FF9F8ED-9275-4A1F-BF1D-94E58756C529}"/>
                  </a:ext>
                </a:extLst>
              </p:cNvPr>
              <p:cNvSpPr/>
              <p:nvPr/>
            </p:nvSpPr>
            <p:spPr>
              <a:xfrm flipH="1">
                <a:off x="6073139" y="2004349"/>
                <a:ext cx="45719" cy="584775"/>
              </a:xfrm>
              <a:prstGeom prst="rect">
                <a:avLst/>
              </a:prstGeom>
              <a:solidFill>
                <a:srgbClr val="BCA8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0AE98BD-269A-4CF8-A6FE-73EC658BF2F1}"/>
                  </a:ext>
                </a:extLst>
              </p:cNvPr>
              <p:cNvSpPr txBox="1"/>
              <p:nvPr/>
            </p:nvSpPr>
            <p:spPr>
              <a:xfrm>
                <a:off x="6283683" y="1942793"/>
                <a:ext cx="22365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Perfect!</a:t>
                </a:r>
                <a:endParaRPr lang="zh-CN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C8435B2A-1AB6-4A56-80C8-2092552A9ABE}"/>
                </a:ext>
              </a:extLst>
            </p:cNvPr>
            <p:cNvSpPr txBox="1"/>
            <p:nvPr/>
          </p:nvSpPr>
          <p:spPr>
            <a:xfrm>
              <a:off x="6612018" y="2791098"/>
              <a:ext cx="50281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zh-TW" altLang="en-US" sz="3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進度壓力適中</a:t>
              </a:r>
              <a:endPara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zh-TW" altLang="en-US" sz="3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有學習到東西</a:t>
              </a:r>
              <a:endPara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zh-TW" altLang="en-US" sz="3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教學資源完善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8623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9EAB5E59-C961-480F-923E-2E1C1071F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B47FC7D-B29A-4982-ACBE-B9BA4950977D}"/>
              </a:ext>
            </a:extLst>
          </p:cNvPr>
          <p:cNvGrpSpPr/>
          <p:nvPr/>
        </p:nvGrpSpPr>
        <p:grpSpPr>
          <a:xfrm>
            <a:off x="2586037" y="1695067"/>
            <a:ext cx="5657851" cy="4244193"/>
            <a:chOff x="5572123" y="1172330"/>
            <a:chExt cx="4638737" cy="347971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CC2F9D-F11C-407A-AB65-E0EE6CC94360}"/>
                </a:ext>
              </a:extLst>
            </p:cNvPr>
            <p:cNvSpPr/>
            <p:nvPr/>
          </p:nvSpPr>
          <p:spPr>
            <a:xfrm>
              <a:off x="5572124" y="1172330"/>
              <a:ext cx="105425" cy="3399672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935316C-EB4E-4BA5-850F-621F0581A3B2}"/>
                </a:ext>
              </a:extLst>
            </p:cNvPr>
            <p:cNvSpPr/>
            <p:nvPr/>
          </p:nvSpPr>
          <p:spPr>
            <a:xfrm rot="16200000">
              <a:off x="7839755" y="2280939"/>
              <a:ext cx="103473" cy="4638737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9DB328E2-B371-4F6C-A84F-3EA08E4994D5}"/>
              </a:ext>
            </a:extLst>
          </p:cNvPr>
          <p:cNvSpPr/>
          <p:nvPr/>
        </p:nvSpPr>
        <p:spPr>
          <a:xfrm>
            <a:off x="0" y="2049510"/>
            <a:ext cx="12192000" cy="2758980"/>
          </a:xfrm>
          <a:prstGeom prst="rect">
            <a:avLst/>
          </a:prstGeom>
          <a:solidFill>
            <a:srgbClr val="666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21A0774-3A16-4166-BF89-89278E723A25}"/>
              </a:ext>
            </a:extLst>
          </p:cNvPr>
          <p:cNvGrpSpPr/>
          <p:nvPr/>
        </p:nvGrpSpPr>
        <p:grpSpPr>
          <a:xfrm flipH="1" flipV="1">
            <a:off x="2586037" y="889780"/>
            <a:ext cx="6635093" cy="5038387"/>
            <a:chOff x="5261388" y="519244"/>
            <a:chExt cx="5439954" cy="413085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6978693-838A-4100-B55D-559C3D4D1A33}"/>
                </a:ext>
              </a:extLst>
            </p:cNvPr>
            <p:cNvSpPr/>
            <p:nvPr/>
          </p:nvSpPr>
          <p:spPr>
            <a:xfrm>
              <a:off x="5261388" y="529007"/>
              <a:ext cx="105424" cy="4121090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443F323-C7F1-4DC4-B8E8-A82189DF9853}"/>
                </a:ext>
              </a:extLst>
            </p:cNvPr>
            <p:cNvSpPr/>
            <p:nvPr/>
          </p:nvSpPr>
          <p:spPr>
            <a:xfrm rot="16200000">
              <a:off x="7931885" y="1880639"/>
              <a:ext cx="110669" cy="5428244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902EE91-1744-4201-86D8-9345BC3AA367}"/>
                </a:ext>
              </a:extLst>
            </p:cNvPr>
            <p:cNvSpPr/>
            <p:nvPr/>
          </p:nvSpPr>
          <p:spPr>
            <a:xfrm>
              <a:off x="10595914" y="4240769"/>
              <a:ext cx="105425" cy="363773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9C0512E-848F-4EC5-8A5C-4CB0D5698118}"/>
                </a:ext>
              </a:extLst>
            </p:cNvPr>
            <p:cNvSpPr/>
            <p:nvPr/>
          </p:nvSpPr>
          <p:spPr>
            <a:xfrm rot="16200000">
              <a:off x="5498977" y="387080"/>
              <a:ext cx="103474" cy="367801"/>
            </a:xfrm>
            <a:prstGeom prst="rect">
              <a:avLst/>
            </a:prstGeom>
            <a:solidFill>
              <a:srgbClr val="BCA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C32C7B03-B002-46BF-89EE-3893706E6206}"/>
              </a:ext>
            </a:extLst>
          </p:cNvPr>
          <p:cNvSpPr/>
          <p:nvPr/>
        </p:nvSpPr>
        <p:spPr>
          <a:xfrm>
            <a:off x="2945745" y="2247521"/>
            <a:ext cx="5618045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5400" spc="225" dirty="0">
                <a:solidFill>
                  <a:srgbClr val="BCA890"/>
                </a:solidFill>
                <a:latin typeface="包图粗朗体" panose="02000000000000000000" pitchFamily="2" charset="-122"/>
                <a:ea typeface="包图粗朗体" panose="02000000000000000000" pitchFamily="2" charset="-122"/>
                <a:cs typeface="+mn-ea"/>
                <a:sym typeface="+mn-lt"/>
              </a:rPr>
              <a:t>THANKS</a:t>
            </a:r>
            <a:endParaRPr sz="5400" spc="225" dirty="0">
              <a:solidFill>
                <a:srgbClr val="BCA890"/>
              </a:solidFill>
              <a:latin typeface="包图粗朗体" panose="02000000000000000000" pitchFamily="2" charset="-122"/>
              <a:ea typeface="包图粗朗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29CA21C-4690-466E-A8A0-A301E122288B}"/>
              </a:ext>
            </a:extLst>
          </p:cNvPr>
          <p:cNvSpPr/>
          <p:nvPr/>
        </p:nvSpPr>
        <p:spPr>
          <a:xfrm>
            <a:off x="2586037" y="3206363"/>
            <a:ext cx="6506508" cy="10849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6600" spc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rPr>
              <a:t>謝謝聆聽</a:t>
            </a:r>
            <a:endParaRPr sz="6600" spc="225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83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6B95524E-1A53-425C-81EF-C0CF457AA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" y="-63817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B2E1F3D1-1D55-45D1-BAD9-F47E79F1C02B}"/>
              </a:ext>
            </a:extLst>
          </p:cNvPr>
          <p:cNvGrpSpPr/>
          <p:nvPr/>
        </p:nvGrpSpPr>
        <p:grpSpPr>
          <a:xfrm rot="16200000" flipH="1" flipV="1">
            <a:off x="-507711" y="1384409"/>
            <a:ext cx="6845122" cy="4076300"/>
            <a:chOff x="0" y="889780"/>
            <a:chExt cx="12192000" cy="504948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B47FC7D-B29A-4982-ACBE-B9BA4950977D}"/>
                </a:ext>
              </a:extLst>
            </p:cNvPr>
            <p:cNvGrpSpPr/>
            <p:nvPr/>
          </p:nvGrpSpPr>
          <p:grpSpPr>
            <a:xfrm>
              <a:off x="2586037" y="1695067"/>
              <a:ext cx="5657851" cy="4244193"/>
              <a:chOff x="5572123" y="1172330"/>
              <a:chExt cx="4638737" cy="3479714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3CC2F9D-F11C-407A-AB65-E0EE6CC94360}"/>
                  </a:ext>
                </a:extLst>
              </p:cNvPr>
              <p:cNvSpPr/>
              <p:nvPr/>
            </p:nvSpPr>
            <p:spPr>
              <a:xfrm>
                <a:off x="5572124" y="1172330"/>
                <a:ext cx="105425" cy="3399672"/>
              </a:xfrm>
              <a:prstGeom prst="rect">
                <a:avLst/>
              </a:prstGeom>
              <a:solidFill>
                <a:srgbClr val="BCA8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935316C-EB4E-4BA5-850F-621F0581A3B2}"/>
                  </a:ext>
                </a:extLst>
              </p:cNvPr>
              <p:cNvSpPr/>
              <p:nvPr/>
            </p:nvSpPr>
            <p:spPr>
              <a:xfrm rot="16200000">
                <a:off x="7839755" y="2280939"/>
                <a:ext cx="103473" cy="4638737"/>
              </a:xfrm>
              <a:prstGeom prst="rect">
                <a:avLst/>
              </a:prstGeom>
              <a:solidFill>
                <a:srgbClr val="BCA8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DB328E2-B371-4F6C-A84F-3EA08E4994D5}"/>
                </a:ext>
              </a:extLst>
            </p:cNvPr>
            <p:cNvSpPr/>
            <p:nvPr/>
          </p:nvSpPr>
          <p:spPr>
            <a:xfrm>
              <a:off x="0" y="1914525"/>
              <a:ext cx="12192000" cy="3028950"/>
            </a:xfrm>
            <a:prstGeom prst="rect">
              <a:avLst/>
            </a:prstGeom>
            <a:solidFill>
              <a:srgbClr val="666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21A0774-3A16-4166-BF89-89278E723A25}"/>
                </a:ext>
              </a:extLst>
            </p:cNvPr>
            <p:cNvGrpSpPr/>
            <p:nvPr/>
          </p:nvGrpSpPr>
          <p:grpSpPr>
            <a:xfrm flipH="1" flipV="1">
              <a:off x="2586037" y="889780"/>
              <a:ext cx="6635093" cy="5038387"/>
              <a:chOff x="5261388" y="519244"/>
              <a:chExt cx="5439954" cy="4130853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6978693-838A-4100-B55D-559C3D4D1A33}"/>
                  </a:ext>
                </a:extLst>
              </p:cNvPr>
              <p:cNvSpPr/>
              <p:nvPr/>
            </p:nvSpPr>
            <p:spPr>
              <a:xfrm>
                <a:off x="5261388" y="529007"/>
                <a:ext cx="105424" cy="4121090"/>
              </a:xfrm>
              <a:prstGeom prst="rect">
                <a:avLst/>
              </a:prstGeom>
              <a:solidFill>
                <a:srgbClr val="BCA8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4443F323-C7F1-4DC4-B8E8-A82189DF9853}"/>
                  </a:ext>
                </a:extLst>
              </p:cNvPr>
              <p:cNvSpPr/>
              <p:nvPr/>
            </p:nvSpPr>
            <p:spPr>
              <a:xfrm rot="16200000">
                <a:off x="7931885" y="1880639"/>
                <a:ext cx="110669" cy="5428244"/>
              </a:xfrm>
              <a:prstGeom prst="rect">
                <a:avLst/>
              </a:prstGeom>
              <a:solidFill>
                <a:srgbClr val="BCA8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902EE91-1744-4201-86D8-9345BC3AA367}"/>
                  </a:ext>
                </a:extLst>
              </p:cNvPr>
              <p:cNvSpPr/>
              <p:nvPr/>
            </p:nvSpPr>
            <p:spPr>
              <a:xfrm>
                <a:off x="10595914" y="4240769"/>
                <a:ext cx="105425" cy="363773"/>
              </a:xfrm>
              <a:prstGeom prst="rect">
                <a:avLst/>
              </a:prstGeom>
              <a:solidFill>
                <a:srgbClr val="BCA8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9C0512E-848F-4EC5-8A5C-4CB0D5698118}"/>
                  </a:ext>
                </a:extLst>
              </p:cNvPr>
              <p:cNvSpPr/>
              <p:nvPr/>
            </p:nvSpPr>
            <p:spPr>
              <a:xfrm rot="16200000">
                <a:off x="5498977" y="387080"/>
                <a:ext cx="103474" cy="367801"/>
              </a:xfrm>
              <a:prstGeom prst="rect">
                <a:avLst/>
              </a:prstGeom>
              <a:solidFill>
                <a:srgbClr val="BCA8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DE9B0D44-700A-4D24-93C5-0D550FA96C40}"/>
              </a:ext>
            </a:extLst>
          </p:cNvPr>
          <p:cNvSpPr/>
          <p:nvPr/>
        </p:nvSpPr>
        <p:spPr>
          <a:xfrm>
            <a:off x="1834107" y="2649237"/>
            <a:ext cx="2174594" cy="130035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4800" spc="225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目錄</a:t>
            </a:r>
            <a:r>
              <a:rPr lang="en-US" altLang="zh-CN" sz="3200" spc="225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Content</a:t>
            </a:r>
            <a:endParaRPr sz="3200" spc="225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B9FE6F3-BA09-400B-8F69-9FA19D1E03EE}"/>
              </a:ext>
            </a:extLst>
          </p:cNvPr>
          <p:cNvSpPr/>
          <p:nvPr/>
        </p:nvSpPr>
        <p:spPr>
          <a:xfrm>
            <a:off x="708461" y="1526218"/>
            <a:ext cx="2061391" cy="18389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11500" spc="225" dirty="0">
                <a:solidFill>
                  <a:srgbClr val="BCA89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“</a:t>
            </a:r>
            <a:endParaRPr sz="11500" spc="225" dirty="0">
              <a:solidFill>
                <a:srgbClr val="BCA89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E0770BC-DE75-4F7C-B0BC-35EE12557DA5}"/>
              </a:ext>
            </a:extLst>
          </p:cNvPr>
          <p:cNvSpPr/>
          <p:nvPr/>
        </p:nvSpPr>
        <p:spPr>
          <a:xfrm>
            <a:off x="3095058" y="3971784"/>
            <a:ext cx="2061391" cy="18389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11500" spc="225" dirty="0">
                <a:solidFill>
                  <a:srgbClr val="BCA89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”</a:t>
            </a:r>
            <a:endParaRPr sz="11500" spc="225" dirty="0">
              <a:solidFill>
                <a:srgbClr val="BCA89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4649E4D-2A92-42F6-B4EF-4A4788F59BF6}"/>
              </a:ext>
            </a:extLst>
          </p:cNvPr>
          <p:cNvGrpSpPr/>
          <p:nvPr/>
        </p:nvGrpSpPr>
        <p:grpSpPr>
          <a:xfrm>
            <a:off x="6385635" y="965963"/>
            <a:ext cx="4554502" cy="1050803"/>
            <a:chOff x="6385635" y="995231"/>
            <a:chExt cx="4554502" cy="1050803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4B8B168-B497-4E1A-A980-1224BEBE07E9}"/>
                </a:ext>
              </a:extLst>
            </p:cNvPr>
            <p:cNvSpPr/>
            <p:nvPr/>
          </p:nvSpPr>
          <p:spPr>
            <a:xfrm>
              <a:off x="7183349" y="1607452"/>
              <a:ext cx="2860494" cy="43858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>
                <a:defRPr/>
              </a:pPr>
              <a:r>
                <a:rPr lang="en-US" sz="2400" spc="225" dirty="0">
                  <a:solidFill>
                    <a:srgbClr val="BCA89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Course Topics</a:t>
              </a:r>
              <a:endParaRPr sz="2400" spc="225" dirty="0">
                <a:solidFill>
                  <a:srgbClr val="BCA89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0D2BE31-F82E-43B5-8F14-1822DD399DD3}"/>
                </a:ext>
              </a:extLst>
            </p:cNvPr>
            <p:cNvSpPr/>
            <p:nvPr/>
          </p:nvSpPr>
          <p:spPr>
            <a:xfrm>
              <a:off x="7117898" y="995231"/>
              <a:ext cx="3822239" cy="74635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>
                <a:defRPr/>
              </a:pPr>
              <a:r>
                <a:rPr lang="zh-TW" altLang="en-US" sz="44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課程重點</a:t>
              </a:r>
              <a:endParaRPr sz="44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E1D6F369-4E1B-4983-BBA4-10EFA9A5E7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5635" y="1244951"/>
              <a:ext cx="602055" cy="602055"/>
            </a:xfrm>
            <a:custGeom>
              <a:avLst/>
              <a:gdLst>
                <a:gd name="T0" fmla="*/ 1016 w 1017"/>
                <a:gd name="T1" fmla="*/ 371 h 1017"/>
                <a:gd name="T2" fmla="*/ 1011 w 1017"/>
                <a:gd name="T3" fmla="*/ 363 h 1017"/>
                <a:gd name="T4" fmla="*/ 1004 w 1017"/>
                <a:gd name="T5" fmla="*/ 355 h 1017"/>
                <a:gd name="T6" fmla="*/ 996 w 1017"/>
                <a:gd name="T7" fmla="*/ 351 h 1017"/>
                <a:gd name="T8" fmla="*/ 986 w 1017"/>
                <a:gd name="T9" fmla="*/ 350 h 1017"/>
                <a:gd name="T10" fmla="*/ 539 w 1017"/>
                <a:gd name="T11" fmla="*/ 21 h 1017"/>
                <a:gd name="T12" fmla="*/ 537 w 1017"/>
                <a:gd name="T13" fmla="*/ 17 h 1017"/>
                <a:gd name="T14" fmla="*/ 531 w 1017"/>
                <a:gd name="T15" fmla="*/ 8 h 1017"/>
                <a:gd name="T16" fmla="*/ 523 w 1017"/>
                <a:gd name="T17" fmla="*/ 3 h 1017"/>
                <a:gd name="T18" fmla="*/ 514 w 1017"/>
                <a:gd name="T19" fmla="*/ 0 h 1017"/>
                <a:gd name="T20" fmla="*/ 509 w 1017"/>
                <a:gd name="T21" fmla="*/ 0 h 1017"/>
                <a:gd name="T22" fmla="*/ 499 w 1017"/>
                <a:gd name="T23" fmla="*/ 1 h 1017"/>
                <a:gd name="T24" fmla="*/ 490 w 1017"/>
                <a:gd name="T25" fmla="*/ 5 h 1017"/>
                <a:gd name="T26" fmla="*/ 483 w 1017"/>
                <a:gd name="T27" fmla="*/ 13 h 1017"/>
                <a:gd name="T28" fmla="*/ 479 w 1017"/>
                <a:gd name="T29" fmla="*/ 21 h 1017"/>
                <a:gd name="T30" fmla="*/ 31 w 1017"/>
                <a:gd name="T31" fmla="*/ 350 h 1017"/>
                <a:gd name="T32" fmla="*/ 27 w 1017"/>
                <a:gd name="T33" fmla="*/ 350 h 1017"/>
                <a:gd name="T34" fmla="*/ 17 w 1017"/>
                <a:gd name="T35" fmla="*/ 353 h 1017"/>
                <a:gd name="T36" fmla="*/ 10 w 1017"/>
                <a:gd name="T37" fmla="*/ 358 h 1017"/>
                <a:gd name="T38" fmla="*/ 3 w 1017"/>
                <a:gd name="T39" fmla="*/ 367 h 1017"/>
                <a:gd name="T40" fmla="*/ 1 w 1017"/>
                <a:gd name="T41" fmla="*/ 371 h 1017"/>
                <a:gd name="T42" fmla="*/ 0 w 1017"/>
                <a:gd name="T43" fmla="*/ 381 h 1017"/>
                <a:gd name="T44" fmla="*/ 1 w 1017"/>
                <a:gd name="T45" fmla="*/ 390 h 1017"/>
                <a:gd name="T46" fmla="*/ 5 w 1017"/>
                <a:gd name="T47" fmla="*/ 399 h 1017"/>
                <a:gd name="T48" fmla="*/ 12 w 1017"/>
                <a:gd name="T49" fmla="*/ 407 h 1017"/>
                <a:gd name="T50" fmla="*/ 160 w 1017"/>
                <a:gd name="T51" fmla="*/ 975 h 1017"/>
                <a:gd name="T52" fmla="*/ 159 w 1017"/>
                <a:gd name="T53" fmla="*/ 981 h 1017"/>
                <a:gd name="T54" fmla="*/ 159 w 1017"/>
                <a:gd name="T55" fmla="*/ 990 h 1017"/>
                <a:gd name="T56" fmla="*/ 162 w 1017"/>
                <a:gd name="T57" fmla="*/ 1000 h 1017"/>
                <a:gd name="T58" fmla="*/ 167 w 1017"/>
                <a:gd name="T59" fmla="*/ 1007 h 1017"/>
                <a:gd name="T60" fmla="*/ 172 w 1017"/>
                <a:gd name="T61" fmla="*/ 1012 h 1017"/>
                <a:gd name="T62" fmla="*/ 180 w 1017"/>
                <a:gd name="T63" fmla="*/ 1016 h 1017"/>
                <a:gd name="T64" fmla="*/ 190 w 1017"/>
                <a:gd name="T65" fmla="*/ 1017 h 1017"/>
                <a:gd name="T66" fmla="*/ 200 w 1017"/>
                <a:gd name="T67" fmla="*/ 1016 h 1017"/>
                <a:gd name="T68" fmla="*/ 209 w 1017"/>
                <a:gd name="T69" fmla="*/ 1012 h 1017"/>
                <a:gd name="T70" fmla="*/ 808 w 1017"/>
                <a:gd name="T71" fmla="*/ 1012 h 1017"/>
                <a:gd name="T72" fmla="*/ 812 w 1017"/>
                <a:gd name="T73" fmla="*/ 1014 h 1017"/>
                <a:gd name="T74" fmla="*/ 822 w 1017"/>
                <a:gd name="T75" fmla="*/ 1017 h 1017"/>
                <a:gd name="T76" fmla="*/ 826 w 1017"/>
                <a:gd name="T77" fmla="*/ 1017 h 1017"/>
                <a:gd name="T78" fmla="*/ 837 w 1017"/>
                <a:gd name="T79" fmla="*/ 1016 h 1017"/>
                <a:gd name="T80" fmla="*/ 846 w 1017"/>
                <a:gd name="T81" fmla="*/ 1012 h 1017"/>
                <a:gd name="T82" fmla="*/ 850 w 1017"/>
                <a:gd name="T83" fmla="*/ 1007 h 1017"/>
                <a:gd name="T84" fmla="*/ 855 w 1017"/>
                <a:gd name="T85" fmla="*/ 1000 h 1017"/>
                <a:gd name="T86" fmla="*/ 858 w 1017"/>
                <a:gd name="T87" fmla="*/ 990 h 1017"/>
                <a:gd name="T88" fmla="*/ 858 w 1017"/>
                <a:gd name="T89" fmla="*/ 981 h 1017"/>
                <a:gd name="T90" fmla="*/ 737 w 1017"/>
                <a:gd name="T91" fmla="*/ 616 h 1017"/>
                <a:gd name="T92" fmla="*/ 1005 w 1017"/>
                <a:gd name="T93" fmla="*/ 407 h 1017"/>
                <a:gd name="T94" fmla="*/ 1012 w 1017"/>
                <a:gd name="T95" fmla="*/ 399 h 1017"/>
                <a:gd name="T96" fmla="*/ 1016 w 1017"/>
                <a:gd name="T97" fmla="*/ 390 h 1017"/>
                <a:gd name="T98" fmla="*/ 1017 w 1017"/>
                <a:gd name="T99" fmla="*/ 381 h 1017"/>
                <a:gd name="T100" fmla="*/ 1016 w 1017"/>
                <a:gd name="T101" fmla="*/ 371 h 1017"/>
                <a:gd name="T102" fmla="*/ 124 w 1017"/>
                <a:gd name="T103" fmla="*/ 413 h 1017"/>
                <a:gd name="T104" fmla="*/ 302 w 1017"/>
                <a:gd name="T105" fmla="*/ 551 h 1017"/>
                <a:gd name="T106" fmla="*/ 766 w 1017"/>
                <a:gd name="T107" fmla="*/ 904 h 1017"/>
                <a:gd name="T108" fmla="*/ 527 w 1017"/>
                <a:gd name="T109" fmla="*/ 737 h 1017"/>
                <a:gd name="T110" fmla="*/ 518 w 1017"/>
                <a:gd name="T111" fmla="*/ 733 h 1017"/>
                <a:gd name="T112" fmla="*/ 509 w 1017"/>
                <a:gd name="T113" fmla="*/ 732 h 1017"/>
                <a:gd name="T114" fmla="*/ 504 w 1017"/>
                <a:gd name="T115" fmla="*/ 732 h 1017"/>
                <a:gd name="T116" fmla="*/ 495 w 1017"/>
                <a:gd name="T117" fmla="*/ 735 h 1017"/>
                <a:gd name="T118" fmla="*/ 251 w 1017"/>
                <a:gd name="T119" fmla="*/ 904 h 1017"/>
                <a:gd name="T120" fmla="*/ 766 w 1017"/>
                <a:gd name="T121" fmla="*/ 904 h 1017"/>
                <a:gd name="T122" fmla="*/ 670 w 1017"/>
                <a:gd name="T123" fmla="*/ 413 h 1017"/>
                <a:gd name="T124" fmla="*/ 716 w 1017"/>
                <a:gd name="T125" fmla="*/ 55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7" h="1017">
                  <a:moveTo>
                    <a:pt x="1016" y="371"/>
                  </a:moveTo>
                  <a:lnTo>
                    <a:pt x="1016" y="371"/>
                  </a:lnTo>
                  <a:lnTo>
                    <a:pt x="1014" y="367"/>
                  </a:lnTo>
                  <a:lnTo>
                    <a:pt x="1011" y="363"/>
                  </a:lnTo>
                  <a:lnTo>
                    <a:pt x="1008" y="358"/>
                  </a:lnTo>
                  <a:lnTo>
                    <a:pt x="1004" y="355"/>
                  </a:lnTo>
                  <a:lnTo>
                    <a:pt x="1000" y="353"/>
                  </a:lnTo>
                  <a:lnTo>
                    <a:pt x="996" y="351"/>
                  </a:lnTo>
                  <a:lnTo>
                    <a:pt x="990" y="350"/>
                  </a:lnTo>
                  <a:lnTo>
                    <a:pt x="986" y="350"/>
                  </a:lnTo>
                  <a:lnTo>
                    <a:pt x="648" y="350"/>
                  </a:lnTo>
                  <a:lnTo>
                    <a:pt x="539" y="21"/>
                  </a:lnTo>
                  <a:lnTo>
                    <a:pt x="539" y="21"/>
                  </a:lnTo>
                  <a:lnTo>
                    <a:pt x="537" y="17"/>
                  </a:lnTo>
                  <a:lnTo>
                    <a:pt x="534" y="13"/>
                  </a:lnTo>
                  <a:lnTo>
                    <a:pt x="531" y="8"/>
                  </a:lnTo>
                  <a:lnTo>
                    <a:pt x="527" y="5"/>
                  </a:lnTo>
                  <a:lnTo>
                    <a:pt x="523" y="3"/>
                  </a:lnTo>
                  <a:lnTo>
                    <a:pt x="518" y="1"/>
                  </a:lnTo>
                  <a:lnTo>
                    <a:pt x="514" y="0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03" y="0"/>
                  </a:lnTo>
                  <a:lnTo>
                    <a:pt x="499" y="1"/>
                  </a:lnTo>
                  <a:lnTo>
                    <a:pt x="495" y="3"/>
                  </a:lnTo>
                  <a:lnTo>
                    <a:pt x="490" y="5"/>
                  </a:lnTo>
                  <a:lnTo>
                    <a:pt x="486" y="8"/>
                  </a:lnTo>
                  <a:lnTo>
                    <a:pt x="483" y="13"/>
                  </a:lnTo>
                  <a:lnTo>
                    <a:pt x="481" y="17"/>
                  </a:lnTo>
                  <a:lnTo>
                    <a:pt x="479" y="21"/>
                  </a:lnTo>
                  <a:lnTo>
                    <a:pt x="369" y="350"/>
                  </a:lnTo>
                  <a:lnTo>
                    <a:pt x="31" y="350"/>
                  </a:lnTo>
                  <a:lnTo>
                    <a:pt x="31" y="350"/>
                  </a:lnTo>
                  <a:lnTo>
                    <a:pt x="27" y="350"/>
                  </a:lnTo>
                  <a:lnTo>
                    <a:pt x="21" y="351"/>
                  </a:lnTo>
                  <a:lnTo>
                    <a:pt x="17" y="353"/>
                  </a:lnTo>
                  <a:lnTo>
                    <a:pt x="13" y="355"/>
                  </a:lnTo>
                  <a:lnTo>
                    <a:pt x="10" y="358"/>
                  </a:lnTo>
                  <a:lnTo>
                    <a:pt x="6" y="363"/>
                  </a:lnTo>
                  <a:lnTo>
                    <a:pt x="3" y="367"/>
                  </a:lnTo>
                  <a:lnTo>
                    <a:pt x="1" y="371"/>
                  </a:lnTo>
                  <a:lnTo>
                    <a:pt x="1" y="371"/>
                  </a:lnTo>
                  <a:lnTo>
                    <a:pt x="0" y="375"/>
                  </a:lnTo>
                  <a:lnTo>
                    <a:pt x="0" y="381"/>
                  </a:lnTo>
                  <a:lnTo>
                    <a:pt x="0" y="386"/>
                  </a:lnTo>
                  <a:lnTo>
                    <a:pt x="1" y="390"/>
                  </a:lnTo>
                  <a:lnTo>
                    <a:pt x="3" y="395"/>
                  </a:lnTo>
                  <a:lnTo>
                    <a:pt x="5" y="399"/>
                  </a:lnTo>
                  <a:lnTo>
                    <a:pt x="9" y="403"/>
                  </a:lnTo>
                  <a:lnTo>
                    <a:pt x="12" y="407"/>
                  </a:lnTo>
                  <a:lnTo>
                    <a:pt x="280" y="616"/>
                  </a:lnTo>
                  <a:lnTo>
                    <a:pt x="160" y="975"/>
                  </a:lnTo>
                  <a:lnTo>
                    <a:pt x="160" y="975"/>
                  </a:lnTo>
                  <a:lnTo>
                    <a:pt x="159" y="981"/>
                  </a:lnTo>
                  <a:lnTo>
                    <a:pt x="159" y="986"/>
                  </a:lnTo>
                  <a:lnTo>
                    <a:pt x="159" y="990"/>
                  </a:lnTo>
                  <a:lnTo>
                    <a:pt x="160" y="996"/>
                  </a:lnTo>
                  <a:lnTo>
                    <a:pt x="162" y="1000"/>
                  </a:lnTo>
                  <a:lnTo>
                    <a:pt x="164" y="1004"/>
                  </a:lnTo>
                  <a:lnTo>
                    <a:pt x="167" y="1007"/>
                  </a:lnTo>
                  <a:lnTo>
                    <a:pt x="172" y="1012"/>
                  </a:lnTo>
                  <a:lnTo>
                    <a:pt x="172" y="1012"/>
                  </a:lnTo>
                  <a:lnTo>
                    <a:pt x="176" y="1014"/>
                  </a:lnTo>
                  <a:lnTo>
                    <a:pt x="180" y="1016"/>
                  </a:lnTo>
                  <a:lnTo>
                    <a:pt x="186" y="1017"/>
                  </a:lnTo>
                  <a:lnTo>
                    <a:pt x="190" y="1017"/>
                  </a:lnTo>
                  <a:lnTo>
                    <a:pt x="195" y="1017"/>
                  </a:lnTo>
                  <a:lnTo>
                    <a:pt x="200" y="1016"/>
                  </a:lnTo>
                  <a:lnTo>
                    <a:pt x="204" y="1014"/>
                  </a:lnTo>
                  <a:lnTo>
                    <a:pt x="209" y="1012"/>
                  </a:lnTo>
                  <a:lnTo>
                    <a:pt x="509" y="801"/>
                  </a:lnTo>
                  <a:lnTo>
                    <a:pt x="808" y="1012"/>
                  </a:lnTo>
                  <a:lnTo>
                    <a:pt x="808" y="1012"/>
                  </a:lnTo>
                  <a:lnTo>
                    <a:pt x="812" y="1014"/>
                  </a:lnTo>
                  <a:lnTo>
                    <a:pt x="818" y="1016"/>
                  </a:lnTo>
                  <a:lnTo>
                    <a:pt x="822" y="1017"/>
                  </a:lnTo>
                  <a:lnTo>
                    <a:pt x="826" y="1017"/>
                  </a:lnTo>
                  <a:lnTo>
                    <a:pt x="826" y="1017"/>
                  </a:lnTo>
                  <a:lnTo>
                    <a:pt x="832" y="1017"/>
                  </a:lnTo>
                  <a:lnTo>
                    <a:pt x="837" y="1016"/>
                  </a:lnTo>
                  <a:lnTo>
                    <a:pt x="841" y="1014"/>
                  </a:lnTo>
                  <a:lnTo>
                    <a:pt x="846" y="1012"/>
                  </a:lnTo>
                  <a:lnTo>
                    <a:pt x="846" y="1012"/>
                  </a:lnTo>
                  <a:lnTo>
                    <a:pt x="850" y="1007"/>
                  </a:lnTo>
                  <a:lnTo>
                    <a:pt x="853" y="1004"/>
                  </a:lnTo>
                  <a:lnTo>
                    <a:pt x="855" y="1000"/>
                  </a:lnTo>
                  <a:lnTo>
                    <a:pt x="857" y="996"/>
                  </a:lnTo>
                  <a:lnTo>
                    <a:pt x="858" y="990"/>
                  </a:lnTo>
                  <a:lnTo>
                    <a:pt x="858" y="986"/>
                  </a:lnTo>
                  <a:lnTo>
                    <a:pt x="858" y="981"/>
                  </a:lnTo>
                  <a:lnTo>
                    <a:pt x="857" y="975"/>
                  </a:lnTo>
                  <a:lnTo>
                    <a:pt x="737" y="616"/>
                  </a:lnTo>
                  <a:lnTo>
                    <a:pt x="1005" y="407"/>
                  </a:lnTo>
                  <a:lnTo>
                    <a:pt x="1005" y="407"/>
                  </a:lnTo>
                  <a:lnTo>
                    <a:pt x="1009" y="403"/>
                  </a:lnTo>
                  <a:lnTo>
                    <a:pt x="1012" y="399"/>
                  </a:lnTo>
                  <a:lnTo>
                    <a:pt x="1014" y="395"/>
                  </a:lnTo>
                  <a:lnTo>
                    <a:pt x="1016" y="390"/>
                  </a:lnTo>
                  <a:lnTo>
                    <a:pt x="1017" y="386"/>
                  </a:lnTo>
                  <a:lnTo>
                    <a:pt x="1017" y="381"/>
                  </a:lnTo>
                  <a:lnTo>
                    <a:pt x="1017" y="375"/>
                  </a:lnTo>
                  <a:lnTo>
                    <a:pt x="1016" y="371"/>
                  </a:lnTo>
                  <a:lnTo>
                    <a:pt x="1016" y="371"/>
                  </a:lnTo>
                  <a:close/>
                  <a:moveTo>
                    <a:pt x="124" y="413"/>
                  </a:moveTo>
                  <a:lnTo>
                    <a:pt x="348" y="413"/>
                  </a:lnTo>
                  <a:lnTo>
                    <a:pt x="302" y="551"/>
                  </a:lnTo>
                  <a:lnTo>
                    <a:pt x="124" y="413"/>
                  </a:lnTo>
                  <a:close/>
                  <a:moveTo>
                    <a:pt x="766" y="904"/>
                  </a:moveTo>
                  <a:lnTo>
                    <a:pt x="527" y="737"/>
                  </a:lnTo>
                  <a:lnTo>
                    <a:pt x="527" y="737"/>
                  </a:lnTo>
                  <a:lnTo>
                    <a:pt x="523" y="735"/>
                  </a:lnTo>
                  <a:lnTo>
                    <a:pt x="518" y="733"/>
                  </a:lnTo>
                  <a:lnTo>
                    <a:pt x="513" y="732"/>
                  </a:lnTo>
                  <a:lnTo>
                    <a:pt x="509" y="732"/>
                  </a:lnTo>
                  <a:lnTo>
                    <a:pt x="509" y="732"/>
                  </a:lnTo>
                  <a:lnTo>
                    <a:pt x="504" y="732"/>
                  </a:lnTo>
                  <a:lnTo>
                    <a:pt x="499" y="733"/>
                  </a:lnTo>
                  <a:lnTo>
                    <a:pt x="495" y="735"/>
                  </a:lnTo>
                  <a:lnTo>
                    <a:pt x="490" y="737"/>
                  </a:lnTo>
                  <a:lnTo>
                    <a:pt x="251" y="904"/>
                  </a:lnTo>
                  <a:lnTo>
                    <a:pt x="509" y="132"/>
                  </a:lnTo>
                  <a:lnTo>
                    <a:pt x="766" y="904"/>
                  </a:lnTo>
                  <a:close/>
                  <a:moveTo>
                    <a:pt x="716" y="551"/>
                  </a:moveTo>
                  <a:lnTo>
                    <a:pt x="670" y="413"/>
                  </a:lnTo>
                  <a:lnTo>
                    <a:pt x="893" y="413"/>
                  </a:lnTo>
                  <a:lnTo>
                    <a:pt x="716" y="551"/>
                  </a:lnTo>
                  <a:close/>
                </a:path>
              </a:pathLst>
            </a:custGeom>
            <a:solidFill>
              <a:srgbClr val="BCA8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7E9E8C4C-7768-4B28-91EE-E8C9924B486A}"/>
              </a:ext>
            </a:extLst>
          </p:cNvPr>
          <p:cNvGrpSpPr/>
          <p:nvPr/>
        </p:nvGrpSpPr>
        <p:grpSpPr>
          <a:xfrm>
            <a:off x="6385635" y="2839780"/>
            <a:ext cx="4554502" cy="1050803"/>
            <a:chOff x="6385635" y="995231"/>
            <a:chExt cx="4554502" cy="1050803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57E3E428-88A6-45F9-B335-CC254B1836DF}"/>
                </a:ext>
              </a:extLst>
            </p:cNvPr>
            <p:cNvSpPr/>
            <p:nvPr/>
          </p:nvSpPr>
          <p:spPr>
            <a:xfrm>
              <a:off x="7183348" y="1607452"/>
              <a:ext cx="3328083" cy="43858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>
                <a:defRPr/>
              </a:pPr>
              <a:r>
                <a:rPr lang="en-US" altLang="zh-TW" sz="2400" spc="225" dirty="0">
                  <a:solidFill>
                    <a:srgbClr val="BCA89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Self Introduction</a:t>
              </a:r>
              <a:endParaRPr sz="2400" spc="225" dirty="0">
                <a:solidFill>
                  <a:srgbClr val="BCA89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2464607-3752-4D65-B8AC-019971E66347}"/>
                </a:ext>
              </a:extLst>
            </p:cNvPr>
            <p:cNvSpPr/>
            <p:nvPr/>
          </p:nvSpPr>
          <p:spPr>
            <a:xfrm>
              <a:off x="7117898" y="995231"/>
              <a:ext cx="3822239" cy="74635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>
                <a:defRPr/>
              </a:pPr>
              <a:r>
                <a:rPr lang="zh-TW" altLang="en-US" sz="44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自我介紹</a:t>
              </a:r>
              <a:endParaRPr sz="44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50" name="Freeform 112">
              <a:extLst>
                <a:ext uri="{FF2B5EF4-FFF2-40B4-BE49-F238E27FC236}">
                  <a16:creationId xmlns:a16="http://schemas.microsoft.com/office/drawing/2014/main" id="{203CC14D-2128-4688-8721-B322DB230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5635" y="1244951"/>
              <a:ext cx="602055" cy="602055"/>
            </a:xfrm>
            <a:custGeom>
              <a:avLst/>
              <a:gdLst>
                <a:gd name="T0" fmla="*/ 1016 w 1017"/>
                <a:gd name="T1" fmla="*/ 371 h 1017"/>
                <a:gd name="T2" fmla="*/ 1011 w 1017"/>
                <a:gd name="T3" fmla="*/ 363 h 1017"/>
                <a:gd name="T4" fmla="*/ 1004 w 1017"/>
                <a:gd name="T5" fmla="*/ 355 h 1017"/>
                <a:gd name="T6" fmla="*/ 996 w 1017"/>
                <a:gd name="T7" fmla="*/ 351 h 1017"/>
                <a:gd name="T8" fmla="*/ 986 w 1017"/>
                <a:gd name="T9" fmla="*/ 350 h 1017"/>
                <a:gd name="T10" fmla="*/ 539 w 1017"/>
                <a:gd name="T11" fmla="*/ 21 h 1017"/>
                <a:gd name="T12" fmla="*/ 537 w 1017"/>
                <a:gd name="T13" fmla="*/ 17 h 1017"/>
                <a:gd name="T14" fmla="*/ 531 w 1017"/>
                <a:gd name="T15" fmla="*/ 8 h 1017"/>
                <a:gd name="T16" fmla="*/ 523 w 1017"/>
                <a:gd name="T17" fmla="*/ 3 h 1017"/>
                <a:gd name="T18" fmla="*/ 514 w 1017"/>
                <a:gd name="T19" fmla="*/ 0 h 1017"/>
                <a:gd name="T20" fmla="*/ 509 w 1017"/>
                <a:gd name="T21" fmla="*/ 0 h 1017"/>
                <a:gd name="T22" fmla="*/ 499 w 1017"/>
                <a:gd name="T23" fmla="*/ 1 h 1017"/>
                <a:gd name="T24" fmla="*/ 490 w 1017"/>
                <a:gd name="T25" fmla="*/ 5 h 1017"/>
                <a:gd name="T26" fmla="*/ 483 w 1017"/>
                <a:gd name="T27" fmla="*/ 13 h 1017"/>
                <a:gd name="T28" fmla="*/ 479 w 1017"/>
                <a:gd name="T29" fmla="*/ 21 h 1017"/>
                <a:gd name="T30" fmla="*/ 31 w 1017"/>
                <a:gd name="T31" fmla="*/ 350 h 1017"/>
                <a:gd name="T32" fmla="*/ 27 w 1017"/>
                <a:gd name="T33" fmla="*/ 350 h 1017"/>
                <a:gd name="T34" fmla="*/ 17 w 1017"/>
                <a:gd name="T35" fmla="*/ 353 h 1017"/>
                <a:gd name="T36" fmla="*/ 10 w 1017"/>
                <a:gd name="T37" fmla="*/ 358 h 1017"/>
                <a:gd name="T38" fmla="*/ 3 w 1017"/>
                <a:gd name="T39" fmla="*/ 367 h 1017"/>
                <a:gd name="T40" fmla="*/ 1 w 1017"/>
                <a:gd name="T41" fmla="*/ 371 h 1017"/>
                <a:gd name="T42" fmla="*/ 0 w 1017"/>
                <a:gd name="T43" fmla="*/ 381 h 1017"/>
                <a:gd name="T44" fmla="*/ 1 w 1017"/>
                <a:gd name="T45" fmla="*/ 390 h 1017"/>
                <a:gd name="T46" fmla="*/ 5 w 1017"/>
                <a:gd name="T47" fmla="*/ 399 h 1017"/>
                <a:gd name="T48" fmla="*/ 12 w 1017"/>
                <a:gd name="T49" fmla="*/ 407 h 1017"/>
                <a:gd name="T50" fmla="*/ 160 w 1017"/>
                <a:gd name="T51" fmla="*/ 975 h 1017"/>
                <a:gd name="T52" fmla="*/ 159 w 1017"/>
                <a:gd name="T53" fmla="*/ 981 h 1017"/>
                <a:gd name="T54" fmla="*/ 159 w 1017"/>
                <a:gd name="T55" fmla="*/ 990 h 1017"/>
                <a:gd name="T56" fmla="*/ 162 w 1017"/>
                <a:gd name="T57" fmla="*/ 1000 h 1017"/>
                <a:gd name="T58" fmla="*/ 167 w 1017"/>
                <a:gd name="T59" fmla="*/ 1007 h 1017"/>
                <a:gd name="T60" fmla="*/ 172 w 1017"/>
                <a:gd name="T61" fmla="*/ 1012 h 1017"/>
                <a:gd name="T62" fmla="*/ 180 w 1017"/>
                <a:gd name="T63" fmla="*/ 1016 h 1017"/>
                <a:gd name="T64" fmla="*/ 190 w 1017"/>
                <a:gd name="T65" fmla="*/ 1017 h 1017"/>
                <a:gd name="T66" fmla="*/ 200 w 1017"/>
                <a:gd name="T67" fmla="*/ 1016 h 1017"/>
                <a:gd name="T68" fmla="*/ 209 w 1017"/>
                <a:gd name="T69" fmla="*/ 1012 h 1017"/>
                <a:gd name="T70" fmla="*/ 808 w 1017"/>
                <a:gd name="T71" fmla="*/ 1012 h 1017"/>
                <a:gd name="T72" fmla="*/ 812 w 1017"/>
                <a:gd name="T73" fmla="*/ 1014 h 1017"/>
                <a:gd name="T74" fmla="*/ 822 w 1017"/>
                <a:gd name="T75" fmla="*/ 1017 h 1017"/>
                <a:gd name="T76" fmla="*/ 826 w 1017"/>
                <a:gd name="T77" fmla="*/ 1017 h 1017"/>
                <a:gd name="T78" fmla="*/ 837 w 1017"/>
                <a:gd name="T79" fmla="*/ 1016 h 1017"/>
                <a:gd name="T80" fmla="*/ 846 w 1017"/>
                <a:gd name="T81" fmla="*/ 1012 h 1017"/>
                <a:gd name="T82" fmla="*/ 850 w 1017"/>
                <a:gd name="T83" fmla="*/ 1007 h 1017"/>
                <a:gd name="T84" fmla="*/ 855 w 1017"/>
                <a:gd name="T85" fmla="*/ 1000 h 1017"/>
                <a:gd name="T86" fmla="*/ 858 w 1017"/>
                <a:gd name="T87" fmla="*/ 990 h 1017"/>
                <a:gd name="T88" fmla="*/ 858 w 1017"/>
                <a:gd name="T89" fmla="*/ 981 h 1017"/>
                <a:gd name="T90" fmla="*/ 737 w 1017"/>
                <a:gd name="T91" fmla="*/ 616 h 1017"/>
                <a:gd name="T92" fmla="*/ 1005 w 1017"/>
                <a:gd name="T93" fmla="*/ 407 h 1017"/>
                <a:gd name="T94" fmla="*/ 1012 w 1017"/>
                <a:gd name="T95" fmla="*/ 399 h 1017"/>
                <a:gd name="T96" fmla="*/ 1016 w 1017"/>
                <a:gd name="T97" fmla="*/ 390 h 1017"/>
                <a:gd name="T98" fmla="*/ 1017 w 1017"/>
                <a:gd name="T99" fmla="*/ 381 h 1017"/>
                <a:gd name="T100" fmla="*/ 1016 w 1017"/>
                <a:gd name="T101" fmla="*/ 371 h 1017"/>
                <a:gd name="T102" fmla="*/ 124 w 1017"/>
                <a:gd name="T103" fmla="*/ 413 h 1017"/>
                <a:gd name="T104" fmla="*/ 302 w 1017"/>
                <a:gd name="T105" fmla="*/ 551 h 1017"/>
                <a:gd name="T106" fmla="*/ 766 w 1017"/>
                <a:gd name="T107" fmla="*/ 904 h 1017"/>
                <a:gd name="T108" fmla="*/ 527 w 1017"/>
                <a:gd name="T109" fmla="*/ 737 h 1017"/>
                <a:gd name="T110" fmla="*/ 518 w 1017"/>
                <a:gd name="T111" fmla="*/ 733 h 1017"/>
                <a:gd name="T112" fmla="*/ 509 w 1017"/>
                <a:gd name="T113" fmla="*/ 732 h 1017"/>
                <a:gd name="T114" fmla="*/ 504 w 1017"/>
                <a:gd name="T115" fmla="*/ 732 h 1017"/>
                <a:gd name="T116" fmla="*/ 495 w 1017"/>
                <a:gd name="T117" fmla="*/ 735 h 1017"/>
                <a:gd name="T118" fmla="*/ 251 w 1017"/>
                <a:gd name="T119" fmla="*/ 904 h 1017"/>
                <a:gd name="T120" fmla="*/ 766 w 1017"/>
                <a:gd name="T121" fmla="*/ 904 h 1017"/>
                <a:gd name="T122" fmla="*/ 670 w 1017"/>
                <a:gd name="T123" fmla="*/ 413 h 1017"/>
                <a:gd name="T124" fmla="*/ 716 w 1017"/>
                <a:gd name="T125" fmla="*/ 55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7" h="1017">
                  <a:moveTo>
                    <a:pt x="1016" y="371"/>
                  </a:moveTo>
                  <a:lnTo>
                    <a:pt x="1016" y="371"/>
                  </a:lnTo>
                  <a:lnTo>
                    <a:pt x="1014" y="367"/>
                  </a:lnTo>
                  <a:lnTo>
                    <a:pt x="1011" y="363"/>
                  </a:lnTo>
                  <a:lnTo>
                    <a:pt x="1008" y="358"/>
                  </a:lnTo>
                  <a:lnTo>
                    <a:pt x="1004" y="355"/>
                  </a:lnTo>
                  <a:lnTo>
                    <a:pt x="1000" y="353"/>
                  </a:lnTo>
                  <a:lnTo>
                    <a:pt x="996" y="351"/>
                  </a:lnTo>
                  <a:lnTo>
                    <a:pt x="990" y="350"/>
                  </a:lnTo>
                  <a:lnTo>
                    <a:pt x="986" y="350"/>
                  </a:lnTo>
                  <a:lnTo>
                    <a:pt x="648" y="350"/>
                  </a:lnTo>
                  <a:lnTo>
                    <a:pt x="539" y="21"/>
                  </a:lnTo>
                  <a:lnTo>
                    <a:pt x="539" y="21"/>
                  </a:lnTo>
                  <a:lnTo>
                    <a:pt x="537" y="17"/>
                  </a:lnTo>
                  <a:lnTo>
                    <a:pt x="534" y="13"/>
                  </a:lnTo>
                  <a:lnTo>
                    <a:pt x="531" y="8"/>
                  </a:lnTo>
                  <a:lnTo>
                    <a:pt x="527" y="5"/>
                  </a:lnTo>
                  <a:lnTo>
                    <a:pt x="523" y="3"/>
                  </a:lnTo>
                  <a:lnTo>
                    <a:pt x="518" y="1"/>
                  </a:lnTo>
                  <a:lnTo>
                    <a:pt x="514" y="0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03" y="0"/>
                  </a:lnTo>
                  <a:lnTo>
                    <a:pt x="499" y="1"/>
                  </a:lnTo>
                  <a:lnTo>
                    <a:pt x="495" y="3"/>
                  </a:lnTo>
                  <a:lnTo>
                    <a:pt x="490" y="5"/>
                  </a:lnTo>
                  <a:lnTo>
                    <a:pt x="486" y="8"/>
                  </a:lnTo>
                  <a:lnTo>
                    <a:pt x="483" y="13"/>
                  </a:lnTo>
                  <a:lnTo>
                    <a:pt x="481" y="17"/>
                  </a:lnTo>
                  <a:lnTo>
                    <a:pt x="479" y="21"/>
                  </a:lnTo>
                  <a:lnTo>
                    <a:pt x="369" y="350"/>
                  </a:lnTo>
                  <a:lnTo>
                    <a:pt x="31" y="350"/>
                  </a:lnTo>
                  <a:lnTo>
                    <a:pt x="31" y="350"/>
                  </a:lnTo>
                  <a:lnTo>
                    <a:pt x="27" y="350"/>
                  </a:lnTo>
                  <a:lnTo>
                    <a:pt x="21" y="351"/>
                  </a:lnTo>
                  <a:lnTo>
                    <a:pt x="17" y="353"/>
                  </a:lnTo>
                  <a:lnTo>
                    <a:pt x="13" y="355"/>
                  </a:lnTo>
                  <a:lnTo>
                    <a:pt x="10" y="358"/>
                  </a:lnTo>
                  <a:lnTo>
                    <a:pt x="6" y="363"/>
                  </a:lnTo>
                  <a:lnTo>
                    <a:pt x="3" y="367"/>
                  </a:lnTo>
                  <a:lnTo>
                    <a:pt x="1" y="371"/>
                  </a:lnTo>
                  <a:lnTo>
                    <a:pt x="1" y="371"/>
                  </a:lnTo>
                  <a:lnTo>
                    <a:pt x="0" y="375"/>
                  </a:lnTo>
                  <a:lnTo>
                    <a:pt x="0" y="381"/>
                  </a:lnTo>
                  <a:lnTo>
                    <a:pt x="0" y="386"/>
                  </a:lnTo>
                  <a:lnTo>
                    <a:pt x="1" y="390"/>
                  </a:lnTo>
                  <a:lnTo>
                    <a:pt x="3" y="395"/>
                  </a:lnTo>
                  <a:lnTo>
                    <a:pt x="5" y="399"/>
                  </a:lnTo>
                  <a:lnTo>
                    <a:pt x="9" y="403"/>
                  </a:lnTo>
                  <a:lnTo>
                    <a:pt x="12" y="407"/>
                  </a:lnTo>
                  <a:lnTo>
                    <a:pt x="280" y="616"/>
                  </a:lnTo>
                  <a:lnTo>
                    <a:pt x="160" y="975"/>
                  </a:lnTo>
                  <a:lnTo>
                    <a:pt x="160" y="975"/>
                  </a:lnTo>
                  <a:lnTo>
                    <a:pt x="159" y="981"/>
                  </a:lnTo>
                  <a:lnTo>
                    <a:pt x="159" y="986"/>
                  </a:lnTo>
                  <a:lnTo>
                    <a:pt x="159" y="990"/>
                  </a:lnTo>
                  <a:lnTo>
                    <a:pt x="160" y="996"/>
                  </a:lnTo>
                  <a:lnTo>
                    <a:pt x="162" y="1000"/>
                  </a:lnTo>
                  <a:lnTo>
                    <a:pt x="164" y="1004"/>
                  </a:lnTo>
                  <a:lnTo>
                    <a:pt x="167" y="1007"/>
                  </a:lnTo>
                  <a:lnTo>
                    <a:pt x="172" y="1012"/>
                  </a:lnTo>
                  <a:lnTo>
                    <a:pt x="172" y="1012"/>
                  </a:lnTo>
                  <a:lnTo>
                    <a:pt x="176" y="1014"/>
                  </a:lnTo>
                  <a:lnTo>
                    <a:pt x="180" y="1016"/>
                  </a:lnTo>
                  <a:lnTo>
                    <a:pt x="186" y="1017"/>
                  </a:lnTo>
                  <a:lnTo>
                    <a:pt x="190" y="1017"/>
                  </a:lnTo>
                  <a:lnTo>
                    <a:pt x="195" y="1017"/>
                  </a:lnTo>
                  <a:lnTo>
                    <a:pt x="200" y="1016"/>
                  </a:lnTo>
                  <a:lnTo>
                    <a:pt x="204" y="1014"/>
                  </a:lnTo>
                  <a:lnTo>
                    <a:pt x="209" y="1012"/>
                  </a:lnTo>
                  <a:lnTo>
                    <a:pt x="509" y="801"/>
                  </a:lnTo>
                  <a:lnTo>
                    <a:pt x="808" y="1012"/>
                  </a:lnTo>
                  <a:lnTo>
                    <a:pt x="808" y="1012"/>
                  </a:lnTo>
                  <a:lnTo>
                    <a:pt x="812" y="1014"/>
                  </a:lnTo>
                  <a:lnTo>
                    <a:pt x="818" y="1016"/>
                  </a:lnTo>
                  <a:lnTo>
                    <a:pt x="822" y="1017"/>
                  </a:lnTo>
                  <a:lnTo>
                    <a:pt x="826" y="1017"/>
                  </a:lnTo>
                  <a:lnTo>
                    <a:pt x="826" y="1017"/>
                  </a:lnTo>
                  <a:lnTo>
                    <a:pt x="832" y="1017"/>
                  </a:lnTo>
                  <a:lnTo>
                    <a:pt x="837" y="1016"/>
                  </a:lnTo>
                  <a:lnTo>
                    <a:pt x="841" y="1014"/>
                  </a:lnTo>
                  <a:lnTo>
                    <a:pt x="846" y="1012"/>
                  </a:lnTo>
                  <a:lnTo>
                    <a:pt x="846" y="1012"/>
                  </a:lnTo>
                  <a:lnTo>
                    <a:pt x="850" y="1007"/>
                  </a:lnTo>
                  <a:lnTo>
                    <a:pt x="853" y="1004"/>
                  </a:lnTo>
                  <a:lnTo>
                    <a:pt x="855" y="1000"/>
                  </a:lnTo>
                  <a:lnTo>
                    <a:pt x="857" y="996"/>
                  </a:lnTo>
                  <a:lnTo>
                    <a:pt x="858" y="990"/>
                  </a:lnTo>
                  <a:lnTo>
                    <a:pt x="858" y="986"/>
                  </a:lnTo>
                  <a:lnTo>
                    <a:pt x="858" y="981"/>
                  </a:lnTo>
                  <a:lnTo>
                    <a:pt x="857" y="975"/>
                  </a:lnTo>
                  <a:lnTo>
                    <a:pt x="737" y="616"/>
                  </a:lnTo>
                  <a:lnTo>
                    <a:pt x="1005" y="407"/>
                  </a:lnTo>
                  <a:lnTo>
                    <a:pt x="1005" y="407"/>
                  </a:lnTo>
                  <a:lnTo>
                    <a:pt x="1009" y="403"/>
                  </a:lnTo>
                  <a:lnTo>
                    <a:pt x="1012" y="399"/>
                  </a:lnTo>
                  <a:lnTo>
                    <a:pt x="1014" y="395"/>
                  </a:lnTo>
                  <a:lnTo>
                    <a:pt x="1016" y="390"/>
                  </a:lnTo>
                  <a:lnTo>
                    <a:pt x="1017" y="386"/>
                  </a:lnTo>
                  <a:lnTo>
                    <a:pt x="1017" y="381"/>
                  </a:lnTo>
                  <a:lnTo>
                    <a:pt x="1017" y="375"/>
                  </a:lnTo>
                  <a:lnTo>
                    <a:pt x="1016" y="371"/>
                  </a:lnTo>
                  <a:lnTo>
                    <a:pt x="1016" y="371"/>
                  </a:lnTo>
                  <a:close/>
                  <a:moveTo>
                    <a:pt x="124" y="413"/>
                  </a:moveTo>
                  <a:lnTo>
                    <a:pt x="348" y="413"/>
                  </a:lnTo>
                  <a:lnTo>
                    <a:pt x="302" y="551"/>
                  </a:lnTo>
                  <a:lnTo>
                    <a:pt x="124" y="413"/>
                  </a:lnTo>
                  <a:close/>
                  <a:moveTo>
                    <a:pt x="766" y="904"/>
                  </a:moveTo>
                  <a:lnTo>
                    <a:pt x="527" y="737"/>
                  </a:lnTo>
                  <a:lnTo>
                    <a:pt x="527" y="737"/>
                  </a:lnTo>
                  <a:lnTo>
                    <a:pt x="523" y="735"/>
                  </a:lnTo>
                  <a:lnTo>
                    <a:pt x="518" y="733"/>
                  </a:lnTo>
                  <a:lnTo>
                    <a:pt x="513" y="732"/>
                  </a:lnTo>
                  <a:lnTo>
                    <a:pt x="509" y="732"/>
                  </a:lnTo>
                  <a:lnTo>
                    <a:pt x="509" y="732"/>
                  </a:lnTo>
                  <a:lnTo>
                    <a:pt x="504" y="732"/>
                  </a:lnTo>
                  <a:lnTo>
                    <a:pt x="499" y="733"/>
                  </a:lnTo>
                  <a:lnTo>
                    <a:pt x="495" y="735"/>
                  </a:lnTo>
                  <a:lnTo>
                    <a:pt x="490" y="737"/>
                  </a:lnTo>
                  <a:lnTo>
                    <a:pt x="251" y="904"/>
                  </a:lnTo>
                  <a:lnTo>
                    <a:pt x="509" y="132"/>
                  </a:lnTo>
                  <a:lnTo>
                    <a:pt x="766" y="904"/>
                  </a:lnTo>
                  <a:close/>
                  <a:moveTo>
                    <a:pt x="716" y="551"/>
                  </a:moveTo>
                  <a:lnTo>
                    <a:pt x="670" y="413"/>
                  </a:lnTo>
                  <a:lnTo>
                    <a:pt x="893" y="413"/>
                  </a:lnTo>
                  <a:lnTo>
                    <a:pt x="716" y="551"/>
                  </a:lnTo>
                  <a:close/>
                </a:path>
              </a:pathLst>
            </a:custGeom>
            <a:solidFill>
              <a:srgbClr val="BCA8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5DF9CFDC-E70D-434E-9664-A740F0227263}"/>
              </a:ext>
            </a:extLst>
          </p:cNvPr>
          <p:cNvGrpSpPr/>
          <p:nvPr/>
        </p:nvGrpSpPr>
        <p:grpSpPr>
          <a:xfrm>
            <a:off x="6385635" y="4579547"/>
            <a:ext cx="4554502" cy="1050803"/>
            <a:chOff x="6385635" y="995231"/>
            <a:chExt cx="4554502" cy="1050803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B98768C8-DFB4-44C3-8344-604CB5DE326F}"/>
                </a:ext>
              </a:extLst>
            </p:cNvPr>
            <p:cNvSpPr/>
            <p:nvPr/>
          </p:nvSpPr>
          <p:spPr>
            <a:xfrm>
              <a:off x="7183349" y="1607452"/>
              <a:ext cx="2860494" cy="43858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>
                <a:defRPr/>
              </a:pPr>
              <a:r>
                <a:rPr lang="en-US" altLang="zh-TW" sz="2400" spc="225" dirty="0">
                  <a:solidFill>
                    <a:srgbClr val="BCA89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Feedback</a:t>
              </a:r>
              <a:endParaRPr sz="2400" spc="225" dirty="0">
                <a:solidFill>
                  <a:srgbClr val="BCA89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DD06E41-3603-41CC-8107-6D6EC49252C1}"/>
                </a:ext>
              </a:extLst>
            </p:cNvPr>
            <p:cNvSpPr/>
            <p:nvPr/>
          </p:nvSpPr>
          <p:spPr>
            <a:xfrm>
              <a:off x="7117898" y="995231"/>
              <a:ext cx="3822239" cy="74635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>
                <a:defRPr/>
              </a:pPr>
              <a:r>
                <a:rPr lang="zh-TW" altLang="en-US" sz="44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建議回饋</a:t>
              </a:r>
              <a:endParaRPr sz="44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54" name="Freeform 112">
              <a:extLst>
                <a:ext uri="{FF2B5EF4-FFF2-40B4-BE49-F238E27FC236}">
                  <a16:creationId xmlns:a16="http://schemas.microsoft.com/office/drawing/2014/main" id="{0A82BB25-CFB4-4C58-911B-0C1EB12076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5635" y="1244951"/>
              <a:ext cx="602055" cy="602055"/>
            </a:xfrm>
            <a:custGeom>
              <a:avLst/>
              <a:gdLst>
                <a:gd name="T0" fmla="*/ 1016 w 1017"/>
                <a:gd name="T1" fmla="*/ 371 h 1017"/>
                <a:gd name="T2" fmla="*/ 1011 w 1017"/>
                <a:gd name="T3" fmla="*/ 363 h 1017"/>
                <a:gd name="T4" fmla="*/ 1004 w 1017"/>
                <a:gd name="T5" fmla="*/ 355 h 1017"/>
                <a:gd name="T6" fmla="*/ 996 w 1017"/>
                <a:gd name="T7" fmla="*/ 351 h 1017"/>
                <a:gd name="T8" fmla="*/ 986 w 1017"/>
                <a:gd name="T9" fmla="*/ 350 h 1017"/>
                <a:gd name="T10" fmla="*/ 539 w 1017"/>
                <a:gd name="T11" fmla="*/ 21 h 1017"/>
                <a:gd name="T12" fmla="*/ 537 w 1017"/>
                <a:gd name="T13" fmla="*/ 17 h 1017"/>
                <a:gd name="T14" fmla="*/ 531 w 1017"/>
                <a:gd name="T15" fmla="*/ 8 h 1017"/>
                <a:gd name="T16" fmla="*/ 523 w 1017"/>
                <a:gd name="T17" fmla="*/ 3 h 1017"/>
                <a:gd name="T18" fmla="*/ 514 w 1017"/>
                <a:gd name="T19" fmla="*/ 0 h 1017"/>
                <a:gd name="T20" fmla="*/ 509 w 1017"/>
                <a:gd name="T21" fmla="*/ 0 h 1017"/>
                <a:gd name="T22" fmla="*/ 499 w 1017"/>
                <a:gd name="T23" fmla="*/ 1 h 1017"/>
                <a:gd name="T24" fmla="*/ 490 w 1017"/>
                <a:gd name="T25" fmla="*/ 5 h 1017"/>
                <a:gd name="T26" fmla="*/ 483 w 1017"/>
                <a:gd name="T27" fmla="*/ 13 h 1017"/>
                <a:gd name="T28" fmla="*/ 479 w 1017"/>
                <a:gd name="T29" fmla="*/ 21 h 1017"/>
                <a:gd name="T30" fmla="*/ 31 w 1017"/>
                <a:gd name="T31" fmla="*/ 350 h 1017"/>
                <a:gd name="T32" fmla="*/ 27 w 1017"/>
                <a:gd name="T33" fmla="*/ 350 h 1017"/>
                <a:gd name="T34" fmla="*/ 17 w 1017"/>
                <a:gd name="T35" fmla="*/ 353 h 1017"/>
                <a:gd name="T36" fmla="*/ 10 w 1017"/>
                <a:gd name="T37" fmla="*/ 358 h 1017"/>
                <a:gd name="T38" fmla="*/ 3 w 1017"/>
                <a:gd name="T39" fmla="*/ 367 h 1017"/>
                <a:gd name="T40" fmla="*/ 1 w 1017"/>
                <a:gd name="T41" fmla="*/ 371 h 1017"/>
                <a:gd name="T42" fmla="*/ 0 w 1017"/>
                <a:gd name="T43" fmla="*/ 381 h 1017"/>
                <a:gd name="T44" fmla="*/ 1 w 1017"/>
                <a:gd name="T45" fmla="*/ 390 h 1017"/>
                <a:gd name="T46" fmla="*/ 5 w 1017"/>
                <a:gd name="T47" fmla="*/ 399 h 1017"/>
                <a:gd name="T48" fmla="*/ 12 w 1017"/>
                <a:gd name="T49" fmla="*/ 407 h 1017"/>
                <a:gd name="T50" fmla="*/ 160 w 1017"/>
                <a:gd name="T51" fmla="*/ 975 h 1017"/>
                <a:gd name="T52" fmla="*/ 159 w 1017"/>
                <a:gd name="T53" fmla="*/ 981 h 1017"/>
                <a:gd name="T54" fmla="*/ 159 w 1017"/>
                <a:gd name="T55" fmla="*/ 990 h 1017"/>
                <a:gd name="T56" fmla="*/ 162 w 1017"/>
                <a:gd name="T57" fmla="*/ 1000 h 1017"/>
                <a:gd name="T58" fmla="*/ 167 w 1017"/>
                <a:gd name="T59" fmla="*/ 1007 h 1017"/>
                <a:gd name="T60" fmla="*/ 172 w 1017"/>
                <a:gd name="T61" fmla="*/ 1012 h 1017"/>
                <a:gd name="T62" fmla="*/ 180 w 1017"/>
                <a:gd name="T63" fmla="*/ 1016 h 1017"/>
                <a:gd name="T64" fmla="*/ 190 w 1017"/>
                <a:gd name="T65" fmla="*/ 1017 h 1017"/>
                <a:gd name="T66" fmla="*/ 200 w 1017"/>
                <a:gd name="T67" fmla="*/ 1016 h 1017"/>
                <a:gd name="T68" fmla="*/ 209 w 1017"/>
                <a:gd name="T69" fmla="*/ 1012 h 1017"/>
                <a:gd name="T70" fmla="*/ 808 w 1017"/>
                <a:gd name="T71" fmla="*/ 1012 h 1017"/>
                <a:gd name="T72" fmla="*/ 812 w 1017"/>
                <a:gd name="T73" fmla="*/ 1014 h 1017"/>
                <a:gd name="T74" fmla="*/ 822 w 1017"/>
                <a:gd name="T75" fmla="*/ 1017 h 1017"/>
                <a:gd name="T76" fmla="*/ 826 w 1017"/>
                <a:gd name="T77" fmla="*/ 1017 h 1017"/>
                <a:gd name="T78" fmla="*/ 837 w 1017"/>
                <a:gd name="T79" fmla="*/ 1016 h 1017"/>
                <a:gd name="T80" fmla="*/ 846 w 1017"/>
                <a:gd name="T81" fmla="*/ 1012 h 1017"/>
                <a:gd name="T82" fmla="*/ 850 w 1017"/>
                <a:gd name="T83" fmla="*/ 1007 h 1017"/>
                <a:gd name="T84" fmla="*/ 855 w 1017"/>
                <a:gd name="T85" fmla="*/ 1000 h 1017"/>
                <a:gd name="T86" fmla="*/ 858 w 1017"/>
                <a:gd name="T87" fmla="*/ 990 h 1017"/>
                <a:gd name="T88" fmla="*/ 858 w 1017"/>
                <a:gd name="T89" fmla="*/ 981 h 1017"/>
                <a:gd name="T90" fmla="*/ 737 w 1017"/>
                <a:gd name="T91" fmla="*/ 616 h 1017"/>
                <a:gd name="T92" fmla="*/ 1005 w 1017"/>
                <a:gd name="T93" fmla="*/ 407 h 1017"/>
                <a:gd name="T94" fmla="*/ 1012 w 1017"/>
                <a:gd name="T95" fmla="*/ 399 h 1017"/>
                <a:gd name="T96" fmla="*/ 1016 w 1017"/>
                <a:gd name="T97" fmla="*/ 390 h 1017"/>
                <a:gd name="T98" fmla="*/ 1017 w 1017"/>
                <a:gd name="T99" fmla="*/ 381 h 1017"/>
                <a:gd name="T100" fmla="*/ 1016 w 1017"/>
                <a:gd name="T101" fmla="*/ 371 h 1017"/>
                <a:gd name="T102" fmla="*/ 124 w 1017"/>
                <a:gd name="T103" fmla="*/ 413 h 1017"/>
                <a:gd name="T104" fmla="*/ 302 w 1017"/>
                <a:gd name="T105" fmla="*/ 551 h 1017"/>
                <a:gd name="T106" fmla="*/ 766 w 1017"/>
                <a:gd name="T107" fmla="*/ 904 h 1017"/>
                <a:gd name="T108" fmla="*/ 527 w 1017"/>
                <a:gd name="T109" fmla="*/ 737 h 1017"/>
                <a:gd name="T110" fmla="*/ 518 w 1017"/>
                <a:gd name="T111" fmla="*/ 733 h 1017"/>
                <a:gd name="T112" fmla="*/ 509 w 1017"/>
                <a:gd name="T113" fmla="*/ 732 h 1017"/>
                <a:gd name="T114" fmla="*/ 504 w 1017"/>
                <a:gd name="T115" fmla="*/ 732 h 1017"/>
                <a:gd name="T116" fmla="*/ 495 w 1017"/>
                <a:gd name="T117" fmla="*/ 735 h 1017"/>
                <a:gd name="T118" fmla="*/ 251 w 1017"/>
                <a:gd name="T119" fmla="*/ 904 h 1017"/>
                <a:gd name="T120" fmla="*/ 766 w 1017"/>
                <a:gd name="T121" fmla="*/ 904 h 1017"/>
                <a:gd name="T122" fmla="*/ 670 w 1017"/>
                <a:gd name="T123" fmla="*/ 413 h 1017"/>
                <a:gd name="T124" fmla="*/ 716 w 1017"/>
                <a:gd name="T125" fmla="*/ 55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7" h="1017">
                  <a:moveTo>
                    <a:pt x="1016" y="371"/>
                  </a:moveTo>
                  <a:lnTo>
                    <a:pt x="1016" y="371"/>
                  </a:lnTo>
                  <a:lnTo>
                    <a:pt x="1014" y="367"/>
                  </a:lnTo>
                  <a:lnTo>
                    <a:pt x="1011" y="363"/>
                  </a:lnTo>
                  <a:lnTo>
                    <a:pt x="1008" y="358"/>
                  </a:lnTo>
                  <a:lnTo>
                    <a:pt x="1004" y="355"/>
                  </a:lnTo>
                  <a:lnTo>
                    <a:pt x="1000" y="353"/>
                  </a:lnTo>
                  <a:lnTo>
                    <a:pt x="996" y="351"/>
                  </a:lnTo>
                  <a:lnTo>
                    <a:pt x="990" y="350"/>
                  </a:lnTo>
                  <a:lnTo>
                    <a:pt x="986" y="350"/>
                  </a:lnTo>
                  <a:lnTo>
                    <a:pt x="648" y="350"/>
                  </a:lnTo>
                  <a:lnTo>
                    <a:pt x="539" y="21"/>
                  </a:lnTo>
                  <a:lnTo>
                    <a:pt x="539" y="21"/>
                  </a:lnTo>
                  <a:lnTo>
                    <a:pt x="537" y="17"/>
                  </a:lnTo>
                  <a:lnTo>
                    <a:pt x="534" y="13"/>
                  </a:lnTo>
                  <a:lnTo>
                    <a:pt x="531" y="8"/>
                  </a:lnTo>
                  <a:lnTo>
                    <a:pt x="527" y="5"/>
                  </a:lnTo>
                  <a:lnTo>
                    <a:pt x="523" y="3"/>
                  </a:lnTo>
                  <a:lnTo>
                    <a:pt x="518" y="1"/>
                  </a:lnTo>
                  <a:lnTo>
                    <a:pt x="514" y="0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03" y="0"/>
                  </a:lnTo>
                  <a:lnTo>
                    <a:pt x="499" y="1"/>
                  </a:lnTo>
                  <a:lnTo>
                    <a:pt x="495" y="3"/>
                  </a:lnTo>
                  <a:lnTo>
                    <a:pt x="490" y="5"/>
                  </a:lnTo>
                  <a:lnTo>
                    <a:pt x="486" y="8"/>
                  </a:lnTo>
                  <a:lnTo>
                    <a:pt x="483" y="13"/>
                  </a:lnTo>
                  <a:lnTo>
                    <a:pt x="481" y="17"/>
                  </a:lnTo>
                  <a:lnTo>
                    <a:pt x="479" y="21"/>
                  </a:lnTo>
                  <a:lnTo>
                    <a:pt x="369" y="350"/>
                  </a:lnTo>
                  <a:lnTo>
                    <a:pt x="31" y="350"/>
                  </a:lnTo>
                  <a:lnTo>
                    <a:pt x="31" y="350"/>
                  </a:lnTo>
                  <a:lnTo>
                    <a:pt x="27" y="350"/>
                  </a:lnTo>
                  <a:lnTo>
                    <a:pt x="21" y="351"/>
                  </a:lnTo>
                  <a:lnTo>
                    <a:pt x="17" y="353"/>
                  </a:lnTo>
                  <a:lnTo>
                    <a:pt x="13" y="355"/>
                  </a:lnTo>
                  <a:lnTo>
                    <a:pt x="10" y="358"/>
                  </a:lnTo>
                  <a:lnTo>
                    <a:pt x="6" y="363"/>
                  </a:lnTo>
                  <a:lnTo>
                    <a:pt x="3" y="367"/>
                  </a:lnTo>
                  <a:lnTo>
                    <a:pt x="1" y="371"/>
                  </a:lnTo>
                  <a:lnTo>
                    <a:pt x="1" y="371"/>
                  </a:lnTo>
                  <a:lnTo>
                    <a:pt x="0" y="375"/>
                  </a:lnTo>
                  <a:lnTo>
                    <a:pt x="0" y="381"/>
                  </a:lnTo>
                  <a:lnTo>
                    <a:pt x="0" y="386"/>
                  </a:lnTo>
                  <a:lnTo>
                    <a:pt x="1" y="390"/>
                  </a:lnTo>
                  <a:lnTo>
                    <a:pt x="3" y="395"/>
                  </a:lnTo>
                  <a:lnTo>
                    <a:pt x="5" y="399"/>
                  </a:lnTo>
                  <a:lnTo>
                    <a:pt x="9" y="403"/>
                  </a:lnTo>
                  <a:lnTo>
                    <a:pt x="12" y="407"/>
                  </a:lnTo>
                  <a:lnTo>
                    <a:pt x="280" y="616"/>
                  </a:lnTo>
                  <a:lnTo>
                    <a:pt x="160" y="975"/>
                  </a:lnTo>
                  <a:lnTo>
                    <a:pt x="160" y="975"/>
                  </a:lnTo>
                  <a:lnTo>
                    <a:pt x="159" y="981"/>
                  </a:lnTo>
                  <a:lnTo>
                    <a:pt x="159" y="986"/>
                  </a:lnTo>
                  <a:lnTo>
                    <a:pt x="159" y="990"/>
                  </a:lnTo>
                  <a:lnTo>
                    <a:pt x="160" y="996"/>
                  </a:lnTo>
                  <a:lnTo>
                    <a:pt x="162" y="1000"/>
                  </a:lnTo>
                  <a:lnTo>
                    <a:pt x="164" y="1004"/>
                  </a:lnTo>
                  <a:lnTo>
                    <a:pt x="167" y="1007"/>
                  </a:lnTo>
                  <a:lnTo>
                    <a:pt x="172" y="1012"/>
                  </a:lnTo>
                  <a:lnTo>
                    <a:pt x="172" y="1012"/>
                  </a:lnTo>
                  <a:lnTo>
                    <a:pt x="176" y="1014"/>
                  </a:lnTo>
                  <a:lnTo>
                    <a:pt x="180" y="1016"/>
                  </a:lnTo>
                  <a:lnTo>
                    <a:pt x="186" y="1017"/>
                  </a:lnTo>
                  <a:lnTo>
                    <a:pt x="190" y="1017"/>
                  </a:lnTo>
                  <a:lnTo>
                    <a:pt x="195" y="1017"/>
                  </a:lnTo>
                  <a:lnTo>
                    <a:pt x="200" y="1016"/>
                  </a:lnTo>
                  <a:lnTo>
                    <a:pt x="204" y="1014"/>
                  </a:lnTo>
                  <a:lnTo>
                    <a:pt x="209" y="1012"/>
                  </a:lnTo>
                  <a:lnTo>
                    <a:pt x="509" y="801"/>
                  </a:lnTo>
                  <a:lnTo>
                    <a:pt x="808" y="1012"/>
                  </a:lnTo>
                  <a:lnTo>
                    <a:pt x="808" y="1012"/>
                  </a:lnTo>
                  <a:lnTo>
                    <a:pt x="812" y="1014"/>
                  </a:lnTo>
                  <a:lnTo>
                    <a:pt x="818" y="1016"/>
                  </a:lnTo>
                  <a:lnTo>
                    <a:pt x="822" y="1017"/>
                  </a:lnTo>
                  <a:lnTo>
                    <a:pt x="826" y="1017"/>
                  </a:lnTo>
                  <a:lnTo>
                    <a:pt x="826" y="1017"/>
                  </a:lnTo>
                  <a:lnTo>
                    <a:pt x="832" y="1017"/>
                  </a:lnTo>
                  <a:lnTo>
                    <a:pt x="837" y="1016"/>
                  </a:lnTo>
                  <a:lnTo>
                    <a:pt x="841" y="1014"/>
                  </a:lnTo>
                  <a:lnTo>
                    <a:pt x="846" y="1012"/>
                  </a:lnTo>
                  <a:lnTo>
                    <a:pt x="846" y="1012"/>
                  </a:lnTo>
                  <a:lnTo>
                    <a:pt x="850" y="1007"/>
                  </a:lnTo>
                  <a:lnTo>
                    <a:pt x="853" y="1004"/>
                  </a:lnTo>
                  <a:lnTo>
                    <a:pt x="855" y="1000"/>
                  </a:lnTo>
                  <a:lnTo>
                    <a:pt x="857" y="996"/>
                  </a:lnTo>
                  <a:lnTo>
                    <a:pt x="858" y="990"/>
                  </a:lnTo>
                  <a:lnTo>
                    <a:pt x="858" y="986"/>
                  </a:lnTo>
                  <a:lnTo>
                    <a:pt x="858" y="981"/>
                  </a:lnTo>
                  <a:lnTo>
                    <a:pt x="857" y="975"/>
                  </a:lnTo>
                  <a:lnTo>
                    <a:pt x="737" y="616"/>
                  </a:lnTo>
                  <a:lnTo>
                    <a:pt x="1005" y="407"/>
                  </a:lnTo>
                  <a:lnTo>
                    <a:pt x="1005" y="407"/>
                  </a:lnTo>
                  <a:lnTo>
                    <a:pt x="1009" y="403"/>
                  </a:lnTo>
                  <a:lnTo>
                    <a:pt x="1012" y="399"/>
                  </a:lnTo>
                  <a:lnTo>
                    <a:pt x="1014" y="395"/>
                  </a:lnTo>
                  <a:lnTo>
                    <a:pt x="1016" y="390"/>
                  </a:lnTo>
                  <a:lnTo>
                    <a:pt x="1017" y="386"/>
                  </a:lnTo>
                  <a:lnTo>
                    <a:pt x="1017" y="381"/>
                  </a:lnTo>
                  <a:lnTo>
                    <a:pt x="1017" y="375"/>
                  </a:lnTo>
                  <a:lnTo>
                    <a:pt x="1016" y="371"/>
                  </a:lnTo>
                  <a:lnTo>
                    <a:pt x="1016" y="371"/>
                  </a:lnTo>
                  <a:close/>
                  <a:moveTo>
                    <a:pt x="124" y="413"/>
                  </a:moveTo>
                  <a:lnTo>
                    <a:pt x="348" y="413"/>
                  </a:lnTo>
                  <a:lnTo>
                    <a:pt x="302" y="551"/>
                  </a:lnTo>
                  <a:lnTo>
                    <a:pt x="124" y="413"/>
                  </a:lnTo>
                  <a:close/>
                  <a:moveTo>
                    <a:pt x="766" y="904"/>
                  </a:moveTo>
                  <a:lnTo>
                    <a:pt x="527" y="737"/>
                  </a:lnTo>
                  <a:lnTo>
                    <a:pt x="527" y="737"/>
                  </a:lnTo>
                  <a:lnTo>
                    <a:pt x="523" y="735"/>
                  </a:lnTo>
                  <a:lnTo>
                    <a:pt x="518" y="733"/>
                  </a:lnTo>
                  <a:lnTo>
                    <a:pt x="513" y="732"/>
                  </a:lnTo>
                  <a:lnTo>
                    <a:pt x="509" y="732"/>
                  </a:lnTo>
                  <a:lnTo>
                    <a:pt x="509" y="732"/>
                  </a:lnTo>
                  <a:lnTo>
                    <a:pt x="504" y="732"/>
                  </a:lnTo>
                  <a:lnTo>
                    <a:pt x="499" y="733"/>
                  </a:lnTo>
                  <a:lnTo>
                    <a:pt x="495" y="735"/>
                  </a:lnTo>
                  <a:lnTo>
                    <a:pt x="490" y="737"/>
                  </a:lnTo>
                  <a:lnTo>
                    <a:pt x="251" y="904"/>
                  </a:lnTo>
                  <a:lnTo>
                    <a:pt x="509" y="132"/>
                  </a:lnTo>
                  <a:lnTo>
                    <a:pt x="766" y="904"/>
                  </a:lnTo>
                  <a:close/>
                  <a:moveTo>
                    <a:pt x="716" y="551"/>
                  </a:moveTo>
                  <a:lnTo>
                    <a:pt x="670" y="413"/>
                  </a:lnTo>
                  <a:lnTo>
                    <a:pt x="893" y="413"/>
                  </a:lnTo>
                  <a:lnTo>
                    <a:pt x="716" y="551"/>
                  </a:lnTo>
                  <a:close/>
                </a:path>
              </a:pathLst>
            </a:custGeom>
            <a:solidFill>
              <a:srgbClr val="BCA8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96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38B0FE6-318C-444B-8361-DFB0397C8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DB328E2-B371-4F6C-A84F-3EA08E4994D5}"/>
              </a:ext>
            </a:extLst>
          </p:cNvPr>
          <p:cNvSpPr/>
          <p:nvPr/>
        </p:nvSpPr>
        <p:spPr>
          <a:xfrm>
            <a:off x="0" y="2049510"/>
            <a:ext cx="12192000" cy="2758980"/>
          </a:xfrm>
          <a:prstGeom prst="rect">
            <a:avLst/>
          </a:prstGeom>
          <a:solidFill>
            <a:srgbClr val="666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6922DCA0-1D99-42A5-A5DB-5AB7C1F9D057}"/>
              </a:ext>
            </a:extLst>
          </p:cNvPr>
          <p:cNvSpPr/>
          <p:nvPr/>
        </p:nvSpPr>
        <p:spPr>
          <a:xfrm>
            <a:off x="1627773" y="1384300"/>
            <a:ext cx="3162300" cy="4089400"/>
          </a:xfrm>
          <a:prstGeom prst="parallelogram">
            <a:avLst/>
          </a:prstGeom>
          <a:solidFill>
            <a:srgbClr val="BC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32C7B03-B002-46BF-89EE-3893706E6206}"/>
              </a:ext>
            </a:extLst>
          </p:cNvPr>
          <p:cNvSpPr/>
          <p:nvPr/>
        </p:nvSpPr>
        <p:spPr>
          <a:xfrm>
            <a:off x="1976695" y="2049510"/>
            <a:ext cx="2464455" cy="219290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13800" spc="225" dirty="0">
                <a:solidFill>
                  <a:schemeClr val="bg1"/>
                </a:solidFill>
                <a:latin typeface="包图粗朗体" panose="02000000000000000000" pitchFamily="2" charset="-122"/>
                <a:ea typeface="包图粗朗体" panose="02000000000000000000" pitchFamily="2" charset="-122"/>
                <a:cs typeface="+mn-ea"/>
                <a:sym typeface="+mn-lt"/>
              </a:rPr>
              <a:t>1</a:t>
            </a:r>
            <a:endParaRPr sz="13800" spc="225" dirty="0">
              <a:solidFill>
                <a:schemeClr val="bg1"/>
              </a:solidFill>
              <a:latin typeface="包图粗朗体" panose="02000000000000000000" pitchFamily="2" charset="-122"/>
              <a:ea typeface="包图粗朗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29CA21C-4690-466E-A8A0-A301E122288B}"/>
              </a:ext>
            </a:extLst>
          </p:cNvPr>
          <p:cNvSpPr/>
          <p:nvPr/>
        </p:nvSpPr>
        <p:spPr>
          <a:xfrm>
            <a:off x="5665092" y="2564838"/>
            <a:ext cx="5651888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TW" altLang="en-US" sz="6000" b="1" spc="225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課程重點</a:t>
            </a:r>
            <a:endParaRPr sz="6000" b="1" spc="225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6EF48CA-9170-4584-8251-A4A04BFC30AC}"/>
              </a:ext>
            </a:extLst>
          </p:cNvPr>
          <p:cNvSpPr txBox="1"/>
          <p:nvPr/>
        </p:nvSpPr>
        <p:spPr>
          <a:xfrm>
            <a:off x="5604784" y="3545035"/>
            <a:ext cx="495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Course Topics</a:t>
            </a:r>
            <a:endParaRPr lang="en-US" altLang="zh-CN" sz="2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863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866479B-B15A-4E2C-9D08-8BB340721CF6}"/>
              </a:ext>
            </a:extLst>
          </p:cNvPr>
          <p:cNvSpPr/>
          <p:nvPr/>
        </p:nvSpPr>
        <p:spPr>
          <a:xfrm>
            <a:off x="3969249" y="197342"/>
            <a:ext cx="425350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36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+mn-lt"/>
              </a:rPr>
              <a:t>這堂課學到的東西</a:t>
            </a:r>
            <a:endParaRPr sz="3600" spc="225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0FEB712-AA69-4A1D-BD12-92CAB1454E4D}"/>
              </a:ext>
            </a:extLst>
          </p:cNvPr>
          <p:cNvCxnSpPr>
            <a:cxnSpLocks/>
          </p:cNvCxnSpPr>
          <p:nvPr/>
        </p:nvCxnSpPr>
        <p:spPr>
          <a:xfrm>
            <a:off x="4513524" y="919260"/>
            <a:ext cx="31678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6">
            <a:extLst>
              <a:ext uri="{FF2B5EF4-FFF2-40B4-BE49-F238E27FC236}">
                <a16:creationId xmlns:a16="http://schemas.microsoft.com/office/drawing/2014/main" id="{2A3F07F5-3568-454D-8644-4F4A5E99FF9F}"/>
              </a:ext>
            </a:extLst>
          </p:cNvPr>
          <p:cNvSpPr/>
          <p:nvPr/>
        </p:nvSpPr>
        <p:spPr bwMode="auto">
          <a:xfrm>
            <a:off x="6489298" y="3260571"/>
            <a:ext cx="1032048" cy="1190993"/>
          </a:xfrm>
          <a:custGeom>
            <a:avLst/>
            <a:gdLst>
              <a:gd name="T0" fmla="*/ 1130 w 2260"/>
              <a:gd name="T1" fmla="*/ 0 h 2610"/>
              <a:gd name="T2" fmla="*/ 1695 w 2260"/>
              <a:gd name="T3" fmla="*/ 326 h 2610"/>
              <a:gd name="T4" fmla="*/ 2260 w 2260"/>
              <a:gd name="T5" fmla="*/ 652 h 2610"/>
              <a:gd name="T6" fmla="*/ 2260 w 2260"/>
              <a:gd name="T7" fmla="*/ 1305 h 2610"/>
              <a:gd name="T8" fmla="*/ 2260 w 2260"/>
              <a:gd name="T9" fmla="*/ 1957 h 2610"/>
              <a:gd name="T10" fmla="*/ 1695 w 2260"/>
              <a:gd name="T11" fmla="*/ 2283 h 2610"/>
              <a:gd name="T12" fmla="*/ 1130 w 2260"/>
              <a:gd name="T13" fmla="*/ 2610 h 2610"/>
              <a:gd name="T14" fmla="*/ 565 w 2260"/>
              <a:gd name="T15" fmla="*/ 2283 h 2610"/>
              <a:gd name="T16" fmla="*/ 0 w 2260"/>
              <a:gd name="T17" fmla="*/ 1957 h 2610"/>
              <a:gd name="T18" fmla="*/ 0 w 2260"/>
              <a:gd name="T19" fmla="*/ 1305 h 2610"/>
              <a:gd name="T20" fmla="*/ 0 w 2260"/>
              <a:gd name="T21" fmla="*/ 652 h 2610"/>
              <a:gd name="T22" fmla="*/ 565 w 2260"/>
              <a:gd name="T23" fmla="*/ 326 h 2610"/>
              <a:gd name="T24" fmla="*/ 1130 w 2260"/>
              <a:gd name="T25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BCA890"/>
          </a:solidFill>
          <a:ln>
            <a:solidFill>
              <a:schemeClr val="bg1"/>
            </a:solidFill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A059F12-45BB-414F-A470-7857CDC394E2}"/>
              </a:ext>
            </a:extLst>
          </p:cNvPr>
          <p:cNvSpPr/>
          <p:nvPr/>
        </p:nvSpPr>
        <p:spPr bwMode="auto">
          <a:xfrm>
            <a:off x="4349019" y="3260571"/>
            <a:ext cx="1030858" cy="1190993"/>
          </a:xfrm>
          <a:custGeom>
            <a:avLst/>
            <a:gdLst>
              <a:gd name="T0" fmla="*/ 1130 w 2260"/>
              <a:gd name="T1" fmla="*/ 0 h 2610"/>
              <a:gd name="T2" fmla="*/ 1695 w 2260"/>
              <a:gd name="T3" fmla="*/ 326 h 2610"/>
              <a:gd name="T4" fmla="*/ 2260 w 2260"/>
              <a:gd name="T5" fmla="*/ 652 h 2610"/>
              <a:gd name="T6" fmla="*/ 2260 w 2260"/>
              <a:gd name="T7" fmla="*/ 1305 h 2610"/>
              <a:gd name="T8" fmla="*/ 2260 w 2260"/>
              <a:gd name="T9" fmla="*/ 1957 h 2610"/>
              <a:gd name="T10" fmla="*/ 1695 w 2260"/>
              <a:gd name="T11" fmla="*/ 2283 h 2610"/>
              <a:gd name="T12" fmla="*/ 1130 w 2260"/>
              <a:gd name="T13" fmla="*/ 2610 h 2610"/>
              <a:gd name="T14" fmla="*/ 565 w 2260"/>
              <a:gd name="T15" fmla="*/ 2283 h 2610"/>
              <a:gd name="T16" fmla="*/ 0 w 2260"/>
              <a:gd name="T17" fmla="*/ 1957 h 2610"/>
              <a:gd name="T18" fmla="*/ 0 w 2260"/>
              <a:gd name="T19" fmla="*/ 1305 h 2610"/>
              <a:gd name="T20" fmla="*/ 0 w 2260"/>
              <a:gd name="T21" fmla="*/ 652 h 2610"/>
              <a:gd name="T22" fmla="*/ 565 w 2260"/>
              <a:gd name="T23" fmla="*/ 326 h 2610"/>
              <a:gd name="T24" fmla="*/ 1130 w 2260"/>
              <a:gd name="T25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66676C"/>
          </a:solidFill>
          <a:ln>
            <a:solidFill>
              <a:schemeClr val="bg1"/>
            </a:solidFill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B015636-6257-41E4-A9D0-B53E5740B950}"/>
              </a:ext>
            </a:extLst>
          </p:cNvPr>
          <p:cNvSpPr/>
          <p:nvPr/>
        </p:nvSpPr>
        <p:spPr bwMode="auto">
          <a:xfrm>
            <a:off x="4883494" y="2330405"/>
            <a:ext cx="1030858" cy="1192184"/>
          </a:xfrm>
          <a:custGeom>
            <a:avLst/>
            <a:gdLst>
              <a:gd name="T0" fmla="*/ 1130 w 2260"/>
              <a:gd name="T1" fmla="*/ 0 h 2610"/>
              <a:gd name="T2" fmla="*/ 1695 w 2260"/>
              <a:gd name="T3" fmla="*/ 326 h 2610"/>
              <a:gd name="T4" fmla="*/ 2260 w 2260"/>
              <a:gd name="T5" fmla="*/ 652 h 2610"/>
              <a:gd name="T6" fmla="*/ 2260 w 2260"/>
              <a:gd name="T7" fmla="*/ 1305 h 2610"/>
              <a:gd name="T8" fmla="*/ 2260 w 2260"/>
              <a:gd name="T9" fmla="*/ 1957 h 2610"/>
              <a:gd name="T10" fmla="*/ 1695 w 2260"/>
              <a:gd name="T11" fmla="*/ 2283 h 2610"/>
              <a:gd name="T12" fmla="*/ 1130 w 2260"/>
              <a:gd name="T13" fmla="*/ 2610 h 2610"/>
              <a:gd name="T14" fmla="*/ 565 w 2260"/>
              <a:gd name="T15" fmla="*/ 2283 h 2610"/>
              <a:gd name="T16" fmla="*/ 0 w 2260"/>
              <a:gd name="T17" fmla="*/ 1957 h 2610"/>
              <a:gd name="T18" fmla="*/ 0 w 2260"/>
              <a:gd name="T19" fmla="*/ 1305 h 2610"/>
              <a:gd name="T20" fmla="*/ 0 w 2260"/>
              <a:gd name="T21" fmla="*/ 652 h 2610"/>
              <a:gd name="T22" fmla="*/ 565 w 2260"/>
              <a:gd name="T23" fmla="*/ 326 h 2610"/>
              <a:gd name="T24" fmla="*/ 1130 w 2260"/>
              <a:gd name="T25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BCA890"/>
          </a:solidFill>
          <a:ln>
            <a:solidFill>
              <a:schemeClr val="bg1"/>
            </a:solidFill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1DB7162-0C18-4543-BAAB-ED2CA942A86C}"/>
              </a:ext>
            </a:extLst>
          </p:cNvPr>
          <p:cNvSpPr/>
          <p:nvPr/>
        </p:nvSpPr>
        <p:spPr bwMode="auto">
          <a:xfrm>
            <a:off x="5956014" y="2330405"/>
            <a:ext cx="1030858" cy="1192184"/>
          </a:xfrm>
          <a:custGeom>
            <a:avLst/>
            <a:gdLst>
              <a:gd name="T0" fmla="*/ 1130 w 2260"/>
              <a:gd name="T1" fmla="*/ 0 h 2610"/>
              <a:gd name="T2" fmla="*/ 1695 w 2260"/>
              <a:gd name="T3" fmla="*/ 326 h 2610"/>
              <a:gd name="T4" fmla="*/ 2260 w 2260"/>
              <a:gd name="T5" fmla="*/ 652 h 2610"/>
              <a:gd name="T6" fmla="*/ 2260 w 2260"/>
              <a:gd name="T7" fmla="*/ 1305 h 2610"/>
              <a:gd name="T8" fmla="*/ 2260 w 2260"/>
              <a:gd name="T9" fmla="*/ 1957 h 2610"/>
              <a:gd name="T10" fmla="*/ 1695 w 2260"/>
              <a:gd name="T11" fmla="*/ 2283 h 2610"/>
              <a:gd name="T12" fmla="*/ 1130 w 2260"/>
              <a:gd name="T13" fmla="*/ 2610 h 2610"/>
              <a:gd name="T14" fmla="*/ 565 w 2260"/>
              <a:gd name="T15" fmla="*/ 2283 h 2610"/>
              <a:gd name="T16" fmla="*/ 0 w 2260"/>
              <a:gd name="T17" fmla="*/ 1957 h 2610"/>
              <a:gd name="T18" fmla="*/ 0 w 2260"/>
              <a:gd name="T19" fmla="*/ 1305 h 2610"/>
              <a:gd name="T20" fmla="*/ 0 w 2260"/>
              <a:gd name="T21" fmla="*/ 652 h 2610"/>
              <a:gd name="T22" fmla="*/ 565 w 2260"/>
              <a:gd name="T23" fmla="*/ 326 h 2610"/>
              <a:gd name="T24" fmla="*/ 1130 w 2260"/>
              <a:gd name="T25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66676C"/>
          </a:solidFill>
          <a:ln>
            <a:solidFill>
              <a:schemeClr val="bg1"/>
            </a:solidFill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69B1A9E-8AA1-4435-9D1C-815F4DE20106}"/>
              </a:ext>
            </a:extLst>
          </p:cNvPr>
          <p:cNvSpPr/>
          <p:nvPr/>
        </p:nvSpPr>
        <p:spPr bwMode="auto">
          <a:xfrm>
            <a:off x="4883494" y="4184781"/>
            <a:ext cx="1030858" cy="1192184"/>
          </a:xfrm>
          <a:custGeom>
            <a:avLst/>
            <a:gdLst>
              <a:gd name="T0" fmla="*/ 1130 w 2260"/>
              <a:gd name="T1" fmla="*/ 0 h 2609"/>
              <a:gd name="T2" fmla="*/ 1695 w 2260"/>
              <a:gd name="T3" fmla="*/ 326 h 2609"/>
              <a:gd name="T4" fmla="*/ 2260 w 2260"/>
              <a:gd name="T5" fmla="*/ 652 h 2609"/>
              <a:gd name="T6" fmla="*/ 2260 w 2260"/>
              <a:gd name="T7" fmla="*/ 1305 h 2609"/>
              <a:gd name="T8" fmla="*/ 2260 w 2260"/>
              <a:gd name="T9" fmla="*/ 1957 h 2609"/>
              <a:gd name="T10" fmla="*/ 1695 w 2260"/>
              <a:gd name="T11" fmla="*/ 2283 h 2609"/>
              <a:gd name="T12" fmla="*/ 1130 w 2260"/>
              <a:gd name="T13" fmla="*/ 2609 h 2609"/>
              <a:gd name="T14" fmla="*/ 565 w 2260"/>
              <a:gd name="T15" fmla="*/ 2283 h 2609"/>
              <a:gd name="T16" fmla="*/ 0 w 2260"/>
              <a:gd name="T17" fmla="*/ 1957 h 2609"/>
              <a:gd name="T18" fmla="*/ 0 w 2260"/>
              <a:gd name="T19" fmla="*/ 1305 h 2609"/>
              <a:gd name="T20" fmla="*/ 0 w 2260"/>
              <a:gd name="T21" fmla="*/ 652 h 2609"/>
              <a:gd name="T22" fmla="*/ 565 w 2260"/>
              <a:gd name="T23" fmla="*/ 326 h 2609"/>
              <a:gd name="T24" fmla="*/ 1130 w 2260"/>
              <a:gd name="T25" fmla="*/ 0 h 2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09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09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BCA890"/>
          </a:solidFill>
          <a:ln>
            <a:solidFill>
              <a:schemeClr val="bg1"/>
            </a:solidFill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5E88673-CDB8-4EDD-B74F-1C42193EC2BC}"/>
              </a:ext>
            </a:extLst>
          </p:cNvPr>
          <p:cNvSpPr/>
          <p:nvPr/>
        </p:nvSpPr>
        <p:spPr bwMode="auto">
          <a:xfrm>
            <a:off x="5956014" y="4184781"/>
            <a:ext cx="1030858" cy="1192184"/>
          </a:xfrm>
          <a:custGeom>
            <a:avLst/>
            <a:gdLst>
              <a:gd name="T0" fmla="*/ 1130 w 2260"/>
              <a:gd name="T1" fmla="*/ 0 h 2609"/>
              <a:gd name="T2" fmla="*/ 1695 w 2260"/>
              <a:gd name="T3" fmla="*/ 326 h 2609"/>
              <a:gd name="T4" fmla="*/ 2260 w 2260"/>
              <a:gd name="T5" fmla="*/ 652 h 2609"/>
              <a:gd name="T6" fmla="*/ 2260 w 2260"/>
              <a:gd name="T7" fmla="*/ 1305 h 2609"/>
              <a:gd name="T8" fmla="*/ 2260 w 2260"/>
              <a:gd name="T9" fmla="*/ 1957 h 2609"/>
              <a:gd name="T10" fmla="*/ 1695 w 2260"/>
              <a:gd name="T11" fmla="*/ 2283 h 2609"/>
              <a:gd name="T12" fmla="*/ 1130 w 2260"/>
              <a:gd name="T13" fmla="*/ 2609 h 2609"/>
              <a:gd name="T14" fmla="*/ 565 w 2260"/>
              <a:gd name="T15" fmla="*/ 2283 h 2609"/>
              <a:gd name="T16" fmla="*/ 0 w 2260"/>
              <a:gd name="T17" fmla="*/ 1957 h 2609"/>
              <a:gd name="T18" fmla="*/ 0 w 2260"/>
              <a:gd name="T19" fmla="*/ 1305 h 2609"/>
              <a:gd name="T20" fmla="*/ 0 w 2260"/>
              <a:gd name="T21" fmla="*/ 652 h 2609"/>
              <a:gd name="T22" fmla="*/ 565 w 2260"/>
              <a:gd name="T23" fmla="*/ 326 h 2609"/>
              <a:gd name="T24" fmla="*/ 1130 w 2260"/>
              <a:gd name="T25" fmla="*/ 0 h 2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09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09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66676C"/>
          </a:solidFill>
          <a:ln>
            <a:solidFill>
              <a:schemeClr val="bg1"/>
            </a:solidFill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810935A-F381-49F5-9ED4-DF59C9A70812}"/>
              </a:ext>
            </a:extLst>
          </p:cNvPr>
          <p:cNvSpPr txBox="1"/>
          <p:nvPr/>
        </p:nvSpPr>
        <p:spPr>
          <a:xfrm>
            <a:off x="7167944" y="2485779"/>
            <a:ext cx="2659776" cy="4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針對需求對圖像做修正。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937A29E-02CD-48DA-AA9C-DD7FC303A14E}"/>
              </a:ext>
            </a:extLst>
          </p:cNvPr>
          <p:cNvSpPr txBox="1"/>
          <p:nvPr/>
        </p:nvSpPr>
        <p:spPr>
          <a:xfrm>
            <a:off x="7167944" y="2044028"/>
            <a:ext cx="205041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圖像增強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8D3AEE2-436C-42FA-9544-BBA88C1244D2}"/>
              </a:ext>
            </a:extLst>
          </p:cNvPr>
          <p:cNvSpPr txBox="1"/>
          <p:nvPr/>
        </p:nvSpPr>
        <p:spPr>
          <a:xfrm>
            <a:off x="7888471" y="3908476"/>
            <a:ext cx="2659776" cy="4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研究圖像壓縮。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DAF530B-C056-49EF-B425-4DCF739CAAA3}"/>
              </a:ext>
            </a:extLst>
          </p:cNvPr>
          <p:cNvSpPr txBox="1"/>
          <p:nvPr/>
        </p:nvSpPr>
        <p:spPr>
          <a:xfrm>
            <a:off x="7777305" y="3374166"/>
            <a:ext cx="2050415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圖像壓縮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76B8AE9-3727-471E-854C-B776F923BDC2}"/>
              </a:ext>
            </a:extLst>
          </p:cNvPr>
          <p:cNvSpPr txBox="1"/>
          <p:nvPr/>
        </p:nvSpPr>
        <p:spPr>
          <a:xfrm>
            <a:off x="7266463" y="5308401"/>
            <a:ext cx="3281784" cy="4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減小資料處理量和處理時間。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21D4AE1-DF16-494E-BBB3-2B206D5F0B32}"/>
              </a:ext>
            </a:extLst>
          </p:cNvPr>
          <p:cNvSpPr txBox="1"/>
          <p:nvPr/>
        </p:nvSpPr>
        <p:spPr>
          <a:xfrm>
            <a:off x="7235692" y="4858645"/>
            <a:ext cx="3820911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快速傅立葉變換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26F4825-DDCB-4453-B78F-5BD3056D1907}"/>
              </a:ext>
            </a:extLst>
          </p:cNvPr>
          <p:cNvSpPr txBox="1"/>
          <p:nvPr/>
        </p:nvSpPr>
        <p:spPr>
          <a:xfrm>
            <a:off x="1135397" y="5428272"/>
            <a:ext cx="3748097" cy="4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進行邊緣或者其他局部特徵提取。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04073CF-6376-452B-9B0C-F4A5878B8511}"/>
              </a:ext>
            </a:extLst>
          </p:cNvPr>
          <p:cNvSpPr txBox="1"/>
          <p:nvPr/>
        </p:nvSpPr>
        <p:spPr>
          <a:xfrm>
            <a:off x="2697151" y="4858645"/>
            <a:ext cx="205041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邊緣檢測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85C2F6D-8A87-4AA9-BE1D-F7AA465E314F}"/>
              </a:ext>
            </a:extLst>
          </p:cNvPr>
          <p:cNvSpPr txBox="1"/>
          <p:nvPr/>
        </p:nvSpPr>
        <p:spPr>
          <a:xfrm>
            <a:off x="2154214" y="3260571"/>
            <a:ext cx="205041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顏色處理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918C6CE-CE0D-4622-9FDE-35EF7863BE6B}"/>
              </a:ext>
            </a:extLst>
          </p:cNvPr>
          <p:cNvSpPr txBox="1"/>
          <p:nvPr/>
        </p:nvSpPr>
        <p:spPr>
          <a:xfrm>
            <a:off x="1594133" y="2509972"/>
            <a:ext cx="3189940" cy="4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包括放大、縮小、旋轉。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B8C8467-746C-447B-8B93-7379A901DBE2}"/>
              </a:ext>
            </a:extLst>
          </p:cNvPr>
          <p:cNvSpPr txBox="1"/>
          <p:nvPr/>
        </p:nvSpPr>
        <p:spPr>
          <a:xfrm>
            <a:off x="2833079" y="2039902"/>
            <a:ext cx="205041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幾何變換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8730E61-AE4F-46AC-8E64-8A27355836FB}"/>
              </a:ext>
            </a:extLst>
          </p:cNvPr>
          <p:cNvSpPr txBox="1"/>
          <p:nvPr/>
        </p:nvSpPr>
        <p:spPr>
          <a:xfrm>
            <a:off x="586192" y="3739159"/>
            <a:ext cx="3618437" cy="87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顏色空間的轉化、亮度以及對比度的調節、顏色修正等。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811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8FC3D48-0677-48CC-A2FC-72E62D8D1049}"/>
              </a:ext>
            </a:extLst>
          </p:cNvPr>
          <p:cNvSpPr/>
          <p:nvPr/>
        </p:nvSpPr>
        <p:spPr>
          <a:xfrm>
            <a:off x="5489373" y="0"/>
            <a:ext cx="670262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E1243571-F9C8-46EA-88E2-14A154841DC0}"/>
              </a:ext>
            </a:extLst>
          </p:cNvPr>
          <p:cNvSpPr/>
          <p:nvPr/>
        </p:nvSpPr>
        <p:spPr>
          <a:xfrm>
            <a:off x="579489" y="957233"/>
            <a:ext cx="3311690" cy="32549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FCC4A1C7-D7AE-4F60-ADB8-63983C419C92}"/>
              </a:ext>
            </a:extLst>
          </p:cNvPr>
          <p:cNvSpPr/>
          <p:nvPr/>
        </p:nvSpPr>
        <p:spPr>
          <a:xfrm>
            <a:off x="1804583" y="3498437"/>
            <a:ext cx="4118254" cy="1059592"/>
          </a:xfrm>
          <a:prstGeom prst="parallelogram">
            <a:avLst>
              <a:gd name="adj" fmla="val 0"/>
            </a:avLst>
          </a:prstGeom>
          <a:solidFill>
            <a:srgbClr val="BC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為甚麼選這堂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endParaRPr lang="zh-CN" altLang="en-US" sz="1600" b="1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55764F0B-2151-404F-BB11-FA642659D59B}"/>
              </a:ext>
            </a:extLst>
          </p:cNvPr>
          <p:cNvGrpSpPr/>
          <p:nvPr/>
        </p:nvGrpSpPr>
        <p:grpSpPr>
          <a:xfrm>
            <a:off x="6397055" y="957233"/>
            <a:ext cx="5331682" cy="1753783"/>
            <a:chOff x="6385830" y="890786"/>
            <a:chExt cx="5331682" cy="1753783"/>
          </a:xfrm>
        </p:grpSpPr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E9F01644-86BC-47F8-A2CA-DFFA27A6E2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5830" y="1264376"/>
              <a:ext cx="920831" cy="88414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BCA8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50B3BBE-50BE-4EA3-8741-6A1403F54929}"/>
                </a:ext>
              </a:extLst>
            </p:cNvPr>
            <p:cNvSpPr txBox="1"/>
            <p:nvPr/>
          </p:nvSpPr>
          <p:spPr>
            <a:xfrm>
              <a:off x="7501092" y="1259574"/>
              <a:ext cx="3094726" cy="138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84C53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	</a:t>
              </a:r>
            </a:p>
            <a:p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-&gt;</a:t>
              </a: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資料庫系統概論</a:t>
              </a:r>
              <a:endPara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-&gt;</a:t>
              </a: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圖形識別</a:t>
              </a:r>
              <a:endPara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-&gt;</a:t>
              </a: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人工智慧概論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id="{864F3176-C2D0-4E7B-8E91-7CF450171827}"/>
                </a:ext>
              </a:extLst>
            </p:cNvPr>
            <p:cNvSpPr txBox="1"/>
            <p:nvPr/>
          </p:nvSpPr>
          <p:spPr>
            <a:xfrm>
              <a:off x="7495290" y="890786"/>
              <a:ext cx="4222222" cy="58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84C53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多媒體學程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588A422-62EB-444A-B39E-8F96AEB79FE5}"/>
              </a:ext>
            </a:extLst>
          </p:cNvPr>
          <p:cNvGrpSpPr/>
          <p:nvPr/>
        </p:nvGrpSpPr>
        <p:grpSpPr>
          <a:xfrm>
            <a:off x="6528964" y="4028233"/>
            <a:ext cx="5199773" cy="1780051"/>
            <a:chOff x="6528964" y="3297341"/>
            <a:chExt cx="5199773" cy="1780051"/>
          </a:xfrm>
        </p:grpSpPr>
        <p:sp>
          <p:nvSpPr>
            <p:cNvPr id="9" name="Freeform 45">
              <a:extLst>
                <a:ext uri="{FF2B5EF4-FFF2-40B4-BE49-F238E27FC236}">
                  <a16:creationId xmlns:a16="http://schemas.microsoft.com/office/drawing/2014/main" id="{D39B8ABB-A1C1-40DE-8BE9-B774413E5C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28964" y="3692397"/>
              <a:ext cx="920831" cy="88414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BCA8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文本框 11">
              <a:extLst>
                <a:ext uri="{FF2B5EF4-FFF2-40B4-BE49-F238E27FC236}">
                  <a16:creationId xmlns:a16="http://schemas.microsoft.com/office/drawing/2014/main" id="{01C36AF0-B1A6-42BA-8F57-757CC75437A4}"/>
                </a:ext>
              </a:extLst>
            </p:cNvPr>
            <p:cNvSpPr txBox="1"/>
            <p:nvPr/>
          </p:nvSpPr>
          <p:spPr>
            <a:xfrm>
              <a:off x="7506515" y="3297341"/>
              <a:ext cx="4222222" cy="58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84C53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數位訊號處理學程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文本框 10">
              <a:extLst>
                <a:ext uri="{FF2B5EF4-FFF2-40B4-BE49-F238E27FC236}">
                  <a16:creationId xmlns:a16="http://schemas.microsoft.com/office/drawing/2014/main" id="{C8AC1709-06B1-4824-BC28-D957371B0D31}"/>
                </a:ext>
              </a:extLst>
            </p:cNvPr>
            <p:cNvSpPr txBox="1"/>
            <p:nvPr/>
          </p:nvSpPr>
          <p:spPr>
            <a:xfrm>
              <a:off x="7638424" y="3692397"/>
              <a:ext cx="3457665" cy="138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84C53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	</a:t>
              </a:r>
            </a:p>
            <a:p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-&gt;</a:t>
              </a: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通訊系統二</a:t>
              </a:r>
              <a:endPara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-&gt;</a:t>
              </a: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數位訊號處理</a:t>
              </a:r>
              <a:endPara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-&gt;</a:t>
              </a: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數位音訊分析與合成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5" name="圖形 4" descr="問號">
            <a:extLst>
              <a:ext uri="{FF2B5EF4-FFF2-40B4-BE49-F238E27FC236}">
                <a16:creationId xmlns:a16="http://schemas.microsoft.com/office/drawing/2014/main" id="{C8039CB4-DD00-448F-A6EF-AD35944E5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8166">
            <a:off x="727288" y="1012556"/>
            <a:ext cx="3016093" cy="301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79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3D330BF-38C0-4CF4-ABAD-F71885709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" y="26161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DB328E2-B371-4F6C-A84F-3EA08E4994D5}"/>
              </a:ext>
            </a:extLst>
          </p:cNvPr>
          <p:cNvSpPr/>
          <p:nvPr/>
        </p:nvSpPr>
        <p:spPr>
          <a:xfrm>
            <a:off x="0" y="2049510"/>
            <a:ext cx="12192000" cy="2758980"/>
          </a:xfrm>
          <a:prstGeom prst="rect">
            <a:avLst/>
          </a:prstGeom>
          <a:solidFill>
            <a:srgbClr val="666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6922DCA0-1D99-42A5-A5DB-5AB7C1F9D057}"/>
              </a:ext>
            </a:extLst>
          </p:cNvPr>
          <p:cNvSpPr/>
          <p:nvPr/>
        </p:nvSpPr>
        <p:spPr>
          <a:xfrm>
            <a:off x="1627773" y="1384300"/>
            <a:ext cx="3162300" cy="4089400"/>
          </a:xfrm>
          <a:prstGeom prst="parallelogram">
            <a:avLst/>
          </a:prstGeom>
          <a:solidFill>
            <a:srgbClr val="BC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32C7B03-B002-46BF-89EE-3893706E6206}"/>
              </a:ext>
            </a:extLst>
          </p:cNvPr>
          <p:cNvSpPr/>
          <p:nvPr/>
        </p:nvSpPr>
        <p:spPr>
          <a:xfrm>
            <a:off x="1976695" y="2049510"/>
            <a:ext cx="2464455" cy="219290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13800" spc="225" dirty="0">
                <a:solidFill>
                  <a:schemeClr val="bg1"/>
                </a:solidFill>
                <a:latin typeface="包图粗朗体" panose="02000000000000000000" pitchFamily="2" charset="-122"/>
                <a:ea typeface="包图粗朗体" panose="02000000000000000000" pitchFamily="2" charset="-122"/>
                <a:cs typeface="+mn-ea"/>
                <a:sym typeface="+mn-lt"/>
              </a:rPr>
              <a:t>2</a:t>
            </a:r>
            <a:endParaRPr sz="13800" spc="225" dirty="0">
              <a:solidFill>
                <a:schemeClr val="bg1"/>
              </a:solidFill>
              <a:latin typeface="包图粗朗体" panose="02000000000000000000" pitchFamily="2" charset="-122"/>
              <a:ea typeface="包图粗朗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29CA21C-4690-466E-A8A0-A301E122288B}"/>
              </a:ext>
            </a:extLst>
          </p:cNvPr>
          <p:cNvSpPr/>
          <p:nvPr/>
        </p:nvSpPr>
        <p:spPr>
          <a:xfrm>
            <a:off x="5749777" y="2436421"/>
            <a:ext cx="5651888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TW" altLang="en-US" sz="6000" b="1" spc="225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自我介紹</a:t>
            </a:r>
            <a:endParaRPr sz="6000" b="1" spc="225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6EF48CA-9170-4584-8251-A4A04BFC30AC}"/>
              </a:ext>
            </a:extLst>
          </p:cNvPr>
          <p:cNvSpPr txBox="1"/>
          <p:nvPr/>
        </p:nvSpPr>
        <p:spPr>
          <a:xfrm>
            <a:off x="5749777" y="3429000"/>
            <a:ext cx="495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 </a:t>
            </a:r>
            <a:r>
              <a:rPr lang="en-US" altLang="zh-CN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Self Introduction</a:t>
            </a:r>
          </a:p>
        </p:txBody>
      </p:sp>
    </p:spTree>
    <p:extLst>
      <p:ext uri="{BB962C8B-B14F-4D97-AF65-F5344CB8AC3E}">
        <p14:creationId xmlns:p14="http://schemas.microsoft.com/office/powerpoint/2010/main" val="1893270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866479B-B15A-4E2C-9D08-8BB340721CF6}"/>
              </a:ext>
            </a:extLst>
          </p:cNvPr>
          <p:cNvSpPr/>
          <p:nvPr/>
        </p:nvSpPr>
        <p:spPr>
          <a:xfrm>
            <a:off x="4375471" y="271735"/>
            <a:ext cx="3441057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44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個人背景</a:t>
            </a:r>
            <a:endParaRPr sz="4400" spc="225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0FEB712-AA69-4A1D-BD12-92CAB1454E4D}"/>
              </a:ext>
            </a:extLst>
          </p:cNvPr>
          <p:cNvCxnSpPr>
            <a:cxnSpLocks/>
          </p:cNvCxnSpPr>
          <p:nvPr/>
        </p:nvCxnSpPr>
        <p:spPr>
          <a:xfrm>
            <a:off x="5198341" y="1120834"/>
            <a:ext cx="178506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41D23E90-E3EA-4C68-A1BE-E9C7A8C93398}"/>
              </a:ext>
            </a:extLst>
          </p:cNvPr>
          <p:cNvSpPr/>
          <p:nvPr/>
        </p:nvSpPr>
        <p:spPr>
          <a:xfrm>
            <a:off x="7512730" y="3074754"/>
            <a:ext cx="4674956" cy="2488060"/>
          </a:xfrm>
          <a:prstGeom prst="parallelogram">
            <a:avLst>
              <a:gd name="adj" fmla="val 0"/>
            </a:avLst>
          </a:prstGeom>
          <a:solidFill>
            <a:srgbClr val="BC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CD60DCE-C47B-4691-B151-9B37D16D15CC}"/>
              </a:ext>
            </a:extLst>
          </p:cNvPr>
          <p:cNvGrpSpPr/>
          <p:nvPr/>
        </p:nvGrpSpPr>
        <p:grpSpPr>
          <a:xfrm>
            <a:off x="760469" y="1576180"/>
            <a:ext cx="6555749" cy="4003796"/>
            <a:chOff x="1327148" y="1868686"/>
            <a:chExt cx="6074571" cy="4003796"/>
          </a:xfrm>
        </p:grpSpPr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B18B45B3-E18E-477E-94D4-A289D8BDCDF7}"/>
                </a:ext>
              </a:extLst>
            </p:cNvPr>
            <p:cNvSpPr/>
            <p:nvPr/>
          </p:nvSpPr>
          <p:spPr>
            <a:xfrm>
              <a:off x="1449446" y="2600219"/>
              <a:ext cx="5789554" cy="941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1828800" rtl="0">
                <a:lnSpc>
                  <a:spcPct val="120000"/>
                </a:lnSpc>
              </a:pPr>
              <a:r>
                <a:rPr lang="zh-TW" altLang="en-US" sz="24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Segoe UI Light" panose="020B0502040204020203" pitchFamily="34" charset="0"/>
                </a:rPr>
                <a:t>中山國小、陽明國中、彰化高商、清華大學。</a:t>
              </a:r>
              <a:endParaRPr lang="id-ID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Segoe UI Light" panose="020B0502040204020203" pitchFamily="34" charset="0"/>
              </a:endParaRPr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BD5EE1CA-AA73-4E34-A3A2-67894D77FD83}"/>
                </a:ext>
              </a:extLst>
            </p:cNvPr>
            <p:cNvGrpSpPr/>
            <p:nvPr/>
          </p:nvGrpSpPr>
          <p:grpSpPr>
            <a:xfrm>
              <a:off x="1327148" y="1868686"/>
              <a:ext cx="6074571" cy="4003796"/>
              <a:chOff x="1327148" y="1868686"/>
              <a:chExt cx="6074571" cy="4003796"/>
            </a:xfrm>
          </p:grpSpPr>
          <p:sp>
            <p:nvSpPr>
              <p:cNvPr id="8" name="Rectangle 27">
                <a:extLst>
                  <a:ext uri="{FF2B5EF4-FFF2-40B4-BE49-F238E27FC236}">
                    <a16:creationId xmlns:a16="http://schemas.microsoft.com/office/drawing/2014/main" id="{235FA284-FC7C-40FE-87C9-598B49DD8915}"/>
                  </a:ext>
                </a:extLst>
              </p:cNvPr>
              <p:cNvSpPr/>
              <p:nvPr/>
            </p:nvSpPr>
            <p:spPr>
              <a:xfrm>
                <a:off x="1399334" y="1868686"/>
                <a:ext cx="5952273" cy="768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20000"/>
                  </a:lnSpc>
                </a:pPr>
                <a:r>
                  <a:rPr lang="zh-TW" altLang="en-US" sz="4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Segoe UI" panose="020B0502040204020203" pitchFamily="34" charset="0"/>
                  </a:rPr>
                  <a:t>彰化人</a:t>
                </a:r>
                <a:endParaRPr lang="en-US" altLang="zh-CN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Rectangle 27">
                <a:extLst>
                  <a:ext uri="{FF2B5EF4-FFF2-40B4-BE49-F238E27FC236}">
                    <a16:creationId xmlns:a16="http://schemas.microsoft.com/office/drawing/2014/main" id="{488B3E21-9E10-4FF2-B706-81D3D91DA445}"/>
                  </a:ext>
                </a:extLst>
              </p:cNvPr>
              <p:cNvSpPr/>
              <p:nvPr/>
            </p:nvSpPr>
            <p:spPr>
              <a:xfrm>
                <a:off x="1449446" y="3289268"/>
                <a:ext cx="5952273" cy="768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20000"/>
                  </a:lnSpc>
                </a:pPr>
                <a:r>
                  <a:rPr lang="zh-TW" altLang="en-US" sz="4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Segoe UI" panose="020B0502040204020203" pitchFamily="34" charset="0"/>
                  </a:rPr>
                  <a:t>系所</a:t>
                </a:r>
                <a:endParaRPr lang="en-US" altLang="zh-CN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ctangle 28">
                <a:extLst>
                  <a:ext uri="{FF2B5EF4-FFF2-40B4-BE49-F238E27FC236}">
                    <a16:creationId xmlns:a16="http://schemas.microsoft.com/office/drawing/2014/main" id="{B42B5C59-8ED4-49D5-A484-B11968971ED5}"/>
                  </a:ext>
                </a:extLst>
              </p:cNvPr>
              <p:cNvSpPr/>
              <p:nvPr/>
            </p:nvSpPr>
            <p:spPr>
              <a:xfrm>
                <a:off x="1449446" y="3888410"/>
                <a:ext cx="5789554" cy="497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1828800" rtl="0">
                  <a:lnSpc>
                    <a:spcPct val="120000"/>
                  </a:lnSpc>
                </a:pPr>
                <a:r>
                  <a:rPr lang="zh-TW" altLang="en-US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Segoe UI Light" panose="020B0502040204020203" pitchFamily="34" charset="0"/>
                  </a:rPr>
                  <a:t>電機資訊學士班。</a:t>
                </a:r>
                <a:r>
                  <a:rPr lang="id-ID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Segoe UI Light" panose="020B0502040204020203" pitchFamily="34" charset="0"/>
                    <a:sym typeface="+mn-ea"/>
                  </a:rPr>
                  <a:t> </a:t>
                </a:r>
                <a:endParaRPr lang="id-ID" sz="24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12" name="Rectangle 27">
                <a:extLst>
                  <a:ext uri="{FF2B5EF4-FFF2-40B4-BE49-F238E27FC236}">
                    <a16:creationId xmlns:a16="http://schemas.microsoft.com/office/drawing/2014/main" id="{51CAF1F6-BE9D-4789-B5DA-9FB16BF6308E}"/>
                  </a:ext>
                </a:extLst>
              </p:cNvPr>
              <p:cNvSpPr/>
              <p:nvPr/>
            </p:nvSpPr>
            <p:spPr>
              <a:xfrm>
                <a:off x="1399334" y="4698543"/>
                <a:ext cx="5952273" cy="768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20000"/>
                  </a:lnSpc>
                </a:pPr>
                <a:r>
                  <a:rPr lang="zh-TW" altLang="en-US" sz="4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Segoe UI" panose="020B0502040204020203" pitchFamily="34" charset="0"/>
                  </a:rPr>
                  <a:t>平常</a:t>
                </a:r>
                <a:endParaRPr lang="en-US" altLang="zh-CN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Rectangle 28">
                <a:extLst>
                  <a:ext uri="{FF2B5EF4-FFF2-40B4-BE49-F238E27FC236}">
                    <a16:creationId xmlns:a16="http://schemas.microsoft.com/office/drawing/2014/main" id="{F8733FFE-4E83-489C-ADA4-3BC948C752FA}"/>
                  </a:ext>
                </a:extLst>
              </p:cNvPr>
              <p:cNvSpPr/>
              <p:nvPr/>
            </p:nvSpPr>
            <p:spPr>
              <a:xfrm>
                <a:off x="1399334" y="5374525"/>
                <a:ext cx="5789554" cy="497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1828800" rtl="0">
                  <a:lnSpc>
                    <a:spcPct val="120000"/>
                  </a:lnSpc>
                </a:pPr>
                <a:r>
                  <a:rPr lang="zh-TW" altLang="en-US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Segoe UI Light" panose="020B0502040204020203" pitchFamily="34" charset="0"/>
                  </a:rPr>
                  <a:t>在系學會打滾、在電機系排打球。</a:t>
                </a:r>
                <a:endParaRPr lang="id-ID" sz="24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7FD1C1C4-A677-46BE-8AEC-A0DD0E4831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148" y="2259832"/>
                <a:ext cx="0" cy="770761"/>
              </a:xfrm>
              <a:prstGeom prst="line">
                <a:avLst/>
              </a:prstGeom>
              <a:ln w="28575">
                <a:solidFill>
                  <a:srgbClr val="BCA8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6B26873C-90BA-4C3D-B473-B4B451818F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148" y="3495413"/>
                <a:ext cx="0" cy="706717"/>
              </a:xfrm>
              <a:prstGeom prst="line">
                <a:avLst/>
              </a:prstGeom>
              <a:ln w="28575">
                <a:solidFill>
                  <a:srgbClr val="BCA8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FCCA9261-AFFA-44ED-9A9A-22D7A1658E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148" y="4904359"/>
                <a:ext cx="0" cy="900540"/>
              </a:xfrm>
              <a:prstGeom prst="line">
                <a:avLst/>
              </a:prstGeom>
              <a:ln w="28575">
                <a:solidFill>
                  <a:srgbClr val="BCA8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BCF7977A-C9F3-4A36-80CB-A9C58D19D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3" y="2348103"/>
            <a:ext cx="4286247" cy="2857498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578503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866479B-B15A-4E2C-9D08-8BB340721CF6}"/>
              </a:ext>
            </a:extLst>
          </p:cNvPr>
          <p:cNvSpPr/>
          <p:nvPr/>
        </p:nvSpPr>
        <p:spPr>
          <a:xfrm>
            <a:off x="4375471" y="271735"/>
            <a:ext cx="3441057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44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修課大綱</a:t>
            </a:r>
            <a:endParaRPr sz="4400" spc="225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0FEB712-AA69-4A1D-BD12-92CAB1454E4D}"/>
              </a:ext>
            </a:extLst>
          </p:cNvPr>
          <p:cNvCxnSpPr>
            <a:cxnSpLocks/>
          </p:cNvCxnSpPr>
          <p:nvPr/>
        </p:nvCxnSpPr>
        <p:spPr>
          <a:xfrm>
            <a:off x="5171142" y="1094721"/>
            <a:ext cx="184971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8D1B73DC-AE16-4B7B-A227-69DE6A112108}"/>
              </a:ext>
            </a:extLst>
          </p:cNvPr>
          <p:cNvSpPr/>
          <p:nvPr/>
        </p:nvSpPr>
        <p:spPr>
          <a:xfrm>
            <a:off x="2133600" y="2130425"/>
            <a:ext cx="1582420" cy="1582420"/>
          </a:xfrm>
          <a:prstGeom prst="ellipse">
            <a:avLst/>
          </a:prstGeom>
          <a:solidFill>
            <a:srgbClr val="66676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9804F85-3129-4188-BA08-F6ED3CC79916}"/>
              </a:ext>
            </a:extLst>
          </p:cNvPr>
          <p:cNvSpPr/>
          <p:nvPr/>
        </p:nvSpPr>
        <p:spPr>
          <a:xfrm>
            <a:off x="8367395" y="2072238"/>
            <a:ext cx="1582420" cy="158242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rgbClr val="666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1664ADF1-E036-40B6-827A-784A7F95DCDE}"/>
              </a:ext>
            </a:extLst>
          </p:cNvPr>
          <p:cNvSpPr/>
          <p:nvPr/>
        </p:nvSpPr>
        <p:spPr>
          <a:xfrm>
            <a:off x="5304472" y="2130209"/>
            <a:ext cx="1582420" cy="1582420"/>
          </a:xfrm>
          <a:prstGeom prst="ellipse">
            <a:avLst/>
          </a:prstGeom>
          <a:solidFill>
            <a:srgbClr val="BC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BB3E405-F151-42FB-BD02-A5BD3E4CEB81}"/>
              </a:ext>
            </a:extLst>
          </p:cNvPr>
          <p:cNvSpPr txBox="1"/>
          <p:nvPr/>
        </p:nvSpPr>
        <p:spPr>
          <a:xfrm>
            <a:off x="4714063" y="3813175"/>
            <a:ext cx="2524125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電路學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電子學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電磁學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邏輯設計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訊號與系統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</p:txBody>
      </p:sp>
      <p:sp>
        <p:nvSpPr>
          <p:cNvPr id="23" name="Freeform 88">
            <a:extLst>
              <a:ext uri="{FF2B5EF4-FFF2-40B4-BE49-F238E27FC236}">
                <a16:creationId xmlns:a16="http://schemas.microsoft.com/office/drawing/2014/main" id="{DB09839D-CD0E-46BA-BDED-8B97AFE27E1D}"/>
              </a:ext>
            </a:extLst>
          </p:cNvPr>
          <p:cNvSpPr>
            <a:spLocks noEditPoints="1"/>
          </p:cNvSpPr>
          <p:nvPr/>
        </p:nvSpPr>
        <p:spPr bwMode="auto">
          <a:xfrm>
            <a:off x="2715856" y="2664474"/>
            <a:ext cx="417692" cy="513890"/>
          </a:xfrm>
          <a:custGeom>
            <a:avLst/>
            <a:gdLst>
              <a:gd name="T0" fmla="*/ 58 w 828"/>
              <a:gd name="T1" fmla="*/ 7 h 1017"/>
              <a:gd name="T2" fmla="*/ 12 w 828"/>
              <a:gd name="T3" fmla="*/ 49 h 1017"/>
              <a:gd name="T4" fmla="*/ 0 w 828"/>
              <a:gd name="T5" fmla="*/ 921 h 1017"/>
              <a:gd name="T6" fmla="*/ 22 w 828"/>
              <a:gd name="T7" fmla="*/ 982 h 1017"/>
              <a:gd name="T8" fmla="*/ 76 w 828"/>
              <a:gd name="T9" fmla="*/ 1015 h 1017"/>
              <a:gd name="T10" fmla="*/ 760 w 828"/>
              <a:gd name="T11" fmla="*/ 1012 h 1017"/>
              <a:gd name="T12" fmla="*/ 810 w 828"/>
              <a:gd name="T13" fmla="*/ 975 h 1017"/>
              <a:gd name="T14" fmla="*/ 828 w 828"/>
              <a:gd name="T15" fmla="*/ 95 h 1017"/>
              <a:gd name="T16" fmla="*/ 810 w 828"/>
              <a:gd name="T17" fmla="*/ 41 h 1017"/>
              <a:gd name="T18" fmla="*/ 760 w 828"/>
              <a:gd name="T19" fmla="*/ 4 h 1017"/>
              <a:gd name="T20" fmla="*/ 763 w 828"/>
              <a:gd name="T21" fmla="*/ 928 h 1017"/>
              <a:gd name="T22" fmla="*/ 732 w 828"/>
              <a:gd name="T23" fmla="*/ 953 h 1017"/>
              <a:gd name="T24" fmla="*/ 69 w 828"/>
              <a:gd name="T25" fmla="*/ 939 h 1017"/>
              <a:gd name="T26" fmla="*/ 87 w 828"/>
              <a:gd name="T27" fmla="*/ 285 h 1017"/>
              <a:gd name="T28" fmla="*/ 763 w 828"/>
              <a:gd name="T29" fmla="*/ 921 h 1017"/>
              <a:gd name="T30" fmla="*/ 749 w 828"/>
              <a:gd name="T31" fmla="*/ 216 h 1017"/>
              <a:gd name="T32" fmla="*/ 83 w 828"/>
              <a:gd name="T33" fmla="*/ 220 h 1017"/>
              <a:gd name="T34" fmla="*/ 64 w 828"/>
              <a:gd name="T35" fmla="*/ 95 h 1017"/>
              <a:gd name="T36" fmla="*/ 83 w 828"/>
              <a:gd name="T37" fmla="*/ 65 h 1017"/>
              <a:gd name="T38" fmla="*/ 749 w 828"/>
              <a:gd name="T39" fmla="*/ 68 h 1017"/>
              <a:gd name="T40" fmla="*/ 191 w 828"/>
              <a:gd name="T41" fmla="*/ 508 h 1017"/>
              <a:gd name="T42" fmla="*/ 232 w 828"/>
              <a:gd name="T43" fmla="*/ 563 h 1017"/>
              <a:gd name="T44" fmla="*/ 267 w 828"/>
              <a:gd name="T45" fmla="*/ 569 h 1017"/>
              <a:gd name="T46" fmla="*/ 287 w 828"/>
              <a:gd name="T47" fmla="*/ 508 h 1017"/>
              <a:gd name="T48" fmla="*/ 345 w 828"/>
              <a:gd name="T49" fmla="*/ 494 h 1017"/>
              <a:gd name="T50" fmla="*/ 345 w 828"/>
              <a:gd name="T51" fmla="*/ 459 h 1017"/>
              <a:gd name="T52" fmla="*/ 287 w 828"/>
              <a:gd name="T53" fmla="*/ 413 h 1017"/>
              <a:gd name="T54" fmla="*/ 267 w 828"/>
              <a:gd name="T55" fmla="*/ 384 h 1017"/>
              <a:gd name="T56" fmla="*/ 232 w 828"/>
              <a:gd name="T57" fmla="*/ 390 h 1017"/>
              <a:gd name="T58" fmla="*/ 191 w 828"/>
              <a:gd name="T59" fmla="*/ 445 h 1017"/>
              <a:gd name="T60" fmla="*/ 160 w 828"/>
              <a:gd name="T61" fmla="*/ 470 h 1017"/>
              <a:gd name="T62" fmla="*/ 173 w 828"/>
              <a:gd name="T63" fmla="*/ 503 h 1017"/>
              <a:gd name="T64" fmla="*/ 509 w 828"/>
              <a:gd name="T65" fmla="*/ 445 h 1017"/>
              <a:gd name="T66" fmla="*/ 478 w 828"/>
              <a:gd name="T67" fmla="*/ 470 h 1017"/>
              <a:gd name="T68" fmla="*/ 492 w 828"/>
              <a:gd name="T69" fmla="*/ 503 h 1017"/>
              <a:gd name="T70" fmla="*/ 648 w 828"/>
              <a:gd name="T71" fmla="*/ 506 h 1017"/>
              <a:gd name="T72" fmla="*/ 668 w 828"/>
              <a:gd name="T73" fmla="*/ 476 h 1017"/>
              <a:gd name="T74" fmla="*/ 643 w 828"/>
              <a:gd name="T75" fmla="*/ 445 h 1017"/>
              <a:gd name="T76" fmla="*/ 497 w 828"/>
              <a:gd name="T77" fmla="*/ 670 h 1017"/>
              <a:gd name="T78" fmla="*/ 478 w 828"/>
              <a:gd name="T79" fmla="*/ 699 h 1017"/>
              <a:gd name="T80" fmla="*/ 502 w 828"/>
              <a:gd name="T81" fmla="*/ 730 h 1017"/>
              <a:gd name="T82" fmla="*/ 659 w 828"/>
              <a:gd name="T83" fmla="*/ 722 h 1017"/>
              <a:gd name="T84" fmla="*/ 666 w 828"/>
              <a:gd name="T85" fmla="*/ 686 h 1017"/>
              <a:gd name="T86" fmla="*/ 637 w 828"/>
              <a:gd name="T87" fmla="*/ 667 h 1017"/>
              <a:gd name="T88" fmla="*/ 486 w 828"/>
              <a:gd name="T89" fmla="*/ 803 h 1017"/>
              <a:gd name="T90" fmla="*/ 480 w 828"/>
              <a:gd name="T91" fmla="*/ 839 h 1017"/>
              <a:gd name="T92" fmla="*/ 637 w 828"/>
              <a:gd name="T93" fmla="*/ 858 h 1017"/>
              <a:gd name="T94" fmla="*/ 666 w 828"/>
              <a:gd name="T95" fmla="*/ 839 h 1017"/>
              <a:gd name="T96" fmla="*/ 659 w 828"/>
              <a:gd name="T97" fmla="*/ 803 h 1017"/>
              <a:gd name="T98" fmla="*/ 340 w 828"/>
              <a:gd name="T99" fmla="*/ 677 h 1017"/>
              <a:gd name="T100" fmla="*/ 301 w 828"/>
              <a:gd name="T101" fmla="*/ 672 h 1017"/>
              <a:gd name="T102" fmla="*/ 197 w 828"/>
              <a:gd name="T103" fmla="*/ 668 h 1017"/>
              <a:gd name="T104" fmla="*/ 164 w 828"/>
              <a:gd name="T105" fmla="*/ 682 h 1017"/>
              <a:gd name="T106" fmla="*/ 169 w 828"/>
              <a:gd name="T107" fmla="*/ 722 h 1017"/>
              <a:gd name="T108" fmla="*/ 159 w 828"/>
              <a:gd name="T109" fmla="*/ 826 h 1017"/>
              <a:gd name="T110" fmla="*/ 179 w 828"/>
              <a:gd name="T111" fmla="*/ 856 h 1017"/>
              <a:gd name="T112" fmla="*/ 214 w 828"/>
              <a:gd name="T113" fmla="*/ 848 h 1017"/>
              <a:gd name="T114" fmla="*/ 318 w 828"/>
              <a:gd name="T115" fmla="*/ 858 h 1017"/>
              <a:gd name="T116" fmla="*/ 345 w 828"/>
              <a:gd name="T117" fmla="*/ 844 h 1017"/>
              <a:gd name="T118" fmla="*/ 340 w 828"/>
              <a:gd name="T119" fmla="*/ 803 h 1017"/>
              <a:gd name="T120" fmla="*/ 350 w 828"/>
              <a:gd name="T121" fmla="*/ 699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28" h="1017">
                <a:moveTo>
                  <a:pt x="732" y="0"/>
                </a:moveTo>
                <a:lnTo>
                  <a:pt x="96" y="0"/>
                </a:lnTo>
                <a:lnTo>
                  <a:pt x="96" y="0"/>
                </a:lnTo>
                <a:lnTo>
                  <a:pt x="86" y="0"/>
                </a:lnTo>
                <a:lnTo>
                  <a:pt x="76" y="2"/>
                </a:lnTo>
                <a:lnTo>
                  <a:pt x="67" y="4"/>
                </a:lnTo>
                <a:lnTo>
                  <a:pt x="58" y="7"/>
                </a:lnTo>
                <a:lnTo>
                  <a:pt x="50" y="10"/>
                </a:lnTo>
                <a:lnTo>
                  <a:pt x="42" y="16"/>
                </a:lnTo>
                <a:lnTo>
                  <a:pt x="35" y="21"/>
                </a:lnTo>
                <a:lnTo>
                  <a:pt x="28" y="27"/>
                </a:lnTo>
                <a:lnTo>
                  <a:pt x="22" y="34"/>
                </a:lnTo>
                <a:lnTo>
                  <a:pt x="16" y="41"/>
                </a:lnTo>
                <a:lnTo>
                  <a:pt x="12" y="49"/>
                </a:lnTo>
                <a:lnTo>
                  <a:pt x="8" y="58"/>
                </a:lnTo>
                <a:lnTo>
                  <a:pt x="5" y="66"/>
                </a:lnTo>
                <a:lnTo>
                  <a:pt x="2" y="76"/>
                </a:lnTo>
                <a:lnTo>
                  <a:pt x="0" y="85"/>
                </a:lnTo>
                <a:lnTo>
                  <a:pt x="0" y="95"/>
                </a:lnTo>
                <a:lnTo>
                  <a:pt x="0" y="921"/>
                </a:lnTo>
                <a:lnTo>
                  <a:pt x="0" y="921"/>
                </a:lnTo>
                <a:lnTo>
                  <a:pt x="0" y="931"/>
                </a:lnTo>
                <a:lnTo>
                  <a:pt x="2" y="941"/>
                </a:lnTo>
                <a:lnTo>
                  <a:pt x="5" y="950"/>
                </a:lnTo>
                <a:lnTo>
                  <a:pt x="8" y="959"/>
                </a:lnTo>
                <a:lnTo>
                  <a:pt x="12" y="967"/>
                </a:lnTo>
                <a:lnTo>
                  <a:pt x="16" y="975"/>
                </a:lnTo>
                <a:lnTo>
                  <a:pt x="22" y="982"/>
                </a:lnTo>
                <a:lnTo>
                  <a:pt x="28" y="989"/>
                </a:lnTo>
                <a:lnTo>
                  <a:pt x="35" y="995"/>
                </a:lnTo>
                <a:lnTo>
                  <a:pt x="42" y="1001"/>
                </a:lnTo>
                <a:lnTo>
                  <a:pt x="50" y="1006"/>
                </a:lnTo>
                <a:lnTo>
                  <a:pt x="58" y="1009"/>
                </a:lnTo>
                <a:lnTo>
                  <a:pt x="67" y="1012"/>
                </a:lnTo>
                <a:lnTo>
                  <a:pt x="76" y="1015"/>
                </a:lnTo>
                <a:lnTo>
                  <a:pt x="86" y="1017"/>
                </a:lnTo>
                <a:lnTo>
                  <a:pt x="96" y="1017"/>
                </a:lnTo>
                <a:lnTo>
                  <a:pt x="732" y="1017"/>
                </a:lnTo>
                <a:lnTo>
                  <a:pt x="732" y="1017"/>
                </a:lnTo>
                <a:lnTo>
                  <a:pt x="742" y="1017"/>
                </a:lnTo>
                <a:lnTo>
                  <a:pt x="751" y="1015"/>
                </a:lnTo>
                <a:lnTo>
                  <a:pt x="760" y="1012"/>
                </a:lnTo>
                <a:lnTo>
                  <a:pt x="769" y="1009"/>
                </a:lnTo>
                <a:lnTo>
                  <a:pt x="777" y="1006"/>
                </a:lnTo>
                <a:lnTo>
                  <a:pt x="785" y="1001"/>
                </a:lnTo>
                <a:lnTo>
                  <a:pt x="792" y="995"/>
                </a:lnTo>
                <a:lnTo>
                  <a:pt x="800" y="989"/>
                </a:lnTo>
                <a:lnTo>
                  <a:pt x="805" y="982"/>
                </a:lnTo>
                <a:lnTo>
                  <a:pt x="810" y="975"/>
                </a:lnTo>
                <a:lnTo>
                  <a:pt x="816" y="967"/>
                </a:lnTo>
                <a:lnTo>
                  <a:pt x="820" y="959"/>
                </a:lnTo>
                <a:lnTo>
                  <a:pt x="823" y="950"/>
                </a:lnTo>
                <a:lnTo>
                  <a:pt x="825" y="941"/>
                </a:lnTo>
                <a:lnTo>
                  <a:pt x="826" y="931"/>
                </a:lnTo>
                <a:lnTo>
                  <a:pt x="828" y="921"/>
                </a:lnTo>
                <a:lnTo>
                  <a:pt x="828" y="95"/>
                </a:lnTo>
                <a:lnTo>
                  <a:pt x="828" y="95"/>
                </a:lnTo>
                <a:lnTo>
                  <a:pt x="826" y="85"/>
                </a:lnTo>
                <a:lnTo>
                  <a:pt x="825" y="76"/>
                </a:lnTo>
                <a:lnTo>
                  <a:pt x="823" y="66"/>
                </a:lnTo>
                <a:lnTo>
                  <a:pt x="820" y="58"/>
                </a:lnTo>
                <a:lnTo>
                  <a:pt x="816" y="49"/>
                </a:lnTo>
                <a:lnTo>
                  <a:pt x="810" y="41"/>
                </a:lnTo>
                <a:lnTo>
                  <a:pt x="805" y="34"/>
                </a:lnTo>
                <a:lnTo>
                  <a:pt x="800" y="27"/>
                </a:lnTo>
                <a:lnTo>
                  <a:pt x="792" y="21"/>
                </a:lnTo>
                <a:lnTo>
                  <a:pt x="785" y="16"/>
                </a:lnTo>
                <a:lnTo>
                  <a:pt x="777" y="10"/>
                </a:lnTo>
                <a:lnTo>
                  <a:pt x="769" y="7"/>
                </a:lnTo>
                <a:lnTo>
                  <a:pt x="760" y="4"/>
                </a:lnTo>
                <a:lnTo>
                  <a:pt x="751" y="2"/>
                </a:lnTo>
                <a:lnTo>
                  <a:pt x="742" y="0"/>
                </a:lnTo>
                <a:lnTo>
                  <a:pt x="732" y="0"/>
                </a:lnTo>
                <a:lnTo>
                  <a:pt x="732" y="0"/>
                </a:lnTo>
                <a:close/>
                <a:moveTo>
                  <a:pt x="763" y="921"/>
                </a:moveTo>
                <a:lnTo>
                  <a:pt x="763" y="921"/>
                </a:lnTo>
                <a:lnTo>
                  <a:pt x="763" y="928"/>
                </a:lnTo>
                <a:lnTo>
                  <a:pt x="761" y="934"/>
                </a:lnTo>
                <a:lnTo>
                  <a:pt x="758" y="939"/>
                </a:lnTo>
                <a:lnTo>
                  <a:pt x="755" y="944"/>
                </a:lnTo>
                <a:lnTo>
                  <a:pt x="749" y="948"/>
                </a:lnTo>
                <a:lnTo>
                  <a:pt x="744" y="951"/>
                </a:lnTo>
                <a:lnTo>
                  <a:pt x="738" y="952"/>
                </a:lnTo>
                <a:lnTo>
                  <a:pt x="732" y="953"/>
                </a:lnTo>
                <a:lnTo>
                  <a:pt x="96" y="953"/>
                </a:lnTo>
                <a:lnTo>
                  <a:pt x="96" y="953"/>
                </a:lnTo>
                <a:lnTo>
                  <a:pt x="89" y="952"/>
                </a:lnTo>
                <a:lnTo>
                  <a:pt x="83" y="951"/>
                </a:lnTo>
                <a:lnTo>
                  <a:pt x="78" y="948"/>
                </a:lnTo>
                <a:lnTo>
                  <a:pt x="73" y="944"/>
                </a:lnTo>
                <a:lnTo>
                  <a:pt x="69" y="939"/>
                </a:lnTo>
                <a:lnTo>
                  <a:pt x="66" y="934"/>
                </a:lnTo>
                <a:lnTo>
                  <a:pt x="65" y="928"/>
                </a:lnTo>
                <a:lnTo>
                  <a:pt x="64" y="921"/>
                </a:lnTo>
                <a:lnTo>
                  <a:pt x="64" y="280"/>
                </a:lnTo>
                <a:lnTo>
                  <a:pt x="64" y="280"/>
                </a:lnTo>
                <a:lnTo>
                  <a:pt x="80" y="284"/>
                </a:lnTo>
                <a:lnTo>
                  <a:pt x="87" y="285"/>
                </a:lnTo>
                <a:lnTo>
                  <a:pt x="96" y="286"/>
                </a:lnTo>
                <a:lnTo>
                  <a:pt x="732" y="286"/>
                </a:lnTo>
                <a:lnTo>
                  <a:pt x="732" y="286"/>
                </a:lnTo>
                <a:lnTo>
                  <a:pt x="740" y="285"/>
                </a:lnTo>
                <a:lnTo>
                  <a:pt x="748" y="284"/>
                </a:lnTo>
                <a:lnTo>
                  <a:pt x="763" y="280"/>
                </a:lnTo>
                <a:lnTo>
                  <a:pt x="763" y="921"/>
                </a:lnTo>
                <a:close/>
                <a:moveTo>
                  <a:pt x="763" y="191"/>
                </a:moveTo>
                <a:lnTo>
                  <a:pt x="763" y="191"/>
                </a:lnTo>
                <a:lnTo>
                  <a:pt x="763" y="197"/>
                </a:lnTo>
                <a:lnTo>
                  <a:pt x="761" y="202"/>
                </a:lnTo>
                <a:lnTo>
                  <a:pt x="758" y="208"/>
                </a:lnTo>
                <a:lnTo>
                  <a:pt x="755" y="213"/>
                </a:lnTo>
                <a:lnTo>
                  <a:pt x="749" y="216"/>
                </a:lnTo>
                <a:lnTo>
                  <a:pt x="744" y="220"/>
                </a:lnTo>
                <a:lnTo>
                  <a:pt x="738" y="222"/>
                </a:lnTo>
                <a:lnTo>
                  <a:pt x="732" y="222"/>
                </a:lnTo>
                <a:lnTo>
                  <a:pt x="96" y="222"/>
                </a:lnTo>
                <a:lnTo>
                  <a:pt x="96" y="222"/>
                </a:lnTo>
                <a:lnTo>
                  <a:pt x="89" y="222"/>
                </a:lnTo>
                <a:lnTo>
                  <a:pt x="83" y="220"/>
                </a:lnTo>
                <a:lnTo>
                  <a:pt x="78" y="216"/>
                </a:lnTo>
                <a:lnTo>
                  <a:pt x="73" y="213"/>
                </a:lnTo>
                <a:lnTo>
                  <a:pt x="69" y="208"/>
                </a:lnTo>
                <a:lnTo>
                  <a:pt x="66" y="202"/>
                </a:lnTo>
                <a:lnTo>
                  <a:pt x="65" y="197"/>
                </a:lnTo>
                <a:lnTo>
                  <a:pt x="64" y="191"/>
                </a:lnTo>
                <a:lnTo>
                  <a:pt x="64" y="95"/>
                </a:lnTo>
                <a:lnTo>
                  <a:pt x="64" y="95"/>
                </a:lnTo>
                <a:lnTo>
                  <a:pt x="65" y="89"/>
                </a:lnTo>
                <a:lnTo>
                  <a:pt x="66" y="82"/>
                </a:lnTo>
                <a:lnTo>
                  <a:pt x="69" y="77"/>
                </a:lnTo>
                <a:lnTo>
                  <a:pt x="73" y="73"/>
                </a:lnTo>
                <a:lnTo>
                  <a:pt x="78" y="68"/>
                </a:lnTo>
                <a:lnTo>
                  <a:pt x="83" y="65"/>
                </a:lnTo>
                <a:lnTo>
                  <a:pt x="89" y="64"/>
                </a:lnTo>
                <a:lnTo>
                  <a:pt x="96" y="63"/>
                </a:lnTo>
                <a:lnTo>
                  <a:pt x="732" y="63"/>
                </a:lnTo>
                <a:lnTo>
                  <a:pt x="732" y="63"/>
                </a:lnTo>
                <a:lnTo>
                  <a:pt x="738" y="64"/>
                </a:lnTo>
                <a:lnTo>
                  <a:pt x="744" y="65"/>
                </a:lnTo>
                <a:lnTo>
                  <a:pt x="749" y="68"/>
                </a:lnTo>
                <a:lnTo>
                  <a:pt x="755" y="73"/>
                </a:lnTo>
                <a:lnTo>
                  <a:pt x="758" y="77"/>
                </a:lnTo>
                <a:lnTo>
                  <a:pt x="761" y="82"/>
                </a:lnTo>
                <a:lnTo>
                  <a:pt x="763" y="89"/>
                </a:lnTo>
                <a:lnTo>
                  <a:pt x="763" y="95"/>
                </a:lnTo>
                <a:lnTo>
                  <a:pt x="763" y="191"/>
                </a:lnTo>
                <a:close/>
                <a:moveTo>
                  <a:pt x="191" y="508"/>
                </a:moveTo>
                <a:lnTo>
                  <a:pt x="222" y="508"/>
                </a:lnTo>
                <a:lnTo>
                  <a:pt x="222" y="540"/>
                </a:lnTo>
                <a:lnTo>
                  <a:pt x="222" y="540"/>
                </a:lnTo>
                <a:lnTo>
                  <a:pt x="223" y="547"/>
                </a:lnTo>
                <a:lnTo>
                  <a:pt x="226" y="552"/>
                </a:lnTo>
                <a:lnTo>
                  <a:pt x="228" y="557"/>
                </a:lnTo>
                <a:lnTo>
                  <a:pt x="232" y="563"/>
                </a:lnTo>
                <a:lnTo>
                  <a:pt x="236" y="566"/>
                </a:lnTo>
                <a:lnTo>
                  <a:pt x="242" y="569"/>
                </a:lnTo>
                <a:lnTo>
                  <a:pt x="248" y="571"/>
                </a:lnTo>
                <a:lnTo>
                  <a:pt x="255" y="571"/>
                </a:lnTo>
                <a:lnTo>
                  <a:pt x="255" y="571"/>
                </a:lnTo>
                <a:lnTo>
                  <a:pt x="261" y="571"/>
                </a:lnTo>
                <a:lnTo>
                  <a:pt x="267" y="569"/>
                </a:lnTo>
                <a:lnTo>
                  <a:pt x="273" y="566"/>
                </a:lnTo>
                <a:lnTo>
                  <a:pt x="277" y="563"/>
                </a:lnTo>
                <a:lnTo>
                  <a:pt x="281" y="557"/>
                </a:lnTo>
                <a:lnTo>
                  <a:pt x="284" y="552"/>
                </a:lnTo>
                <a:lnTo>
                  <a:pt x="286" y="547"/>
                </a:lnTo>
                <a:lnTo>
                  <a:pt x="287" y="540"/>
                </a:lnTo>
                <a:lnTo>
                  <a:pt x="287" y="508"/>
                </a:lnTo>
                <a:lnTo>
                  <a:pt x="318" y="508"/>
                </a:lnTo>
                <a:lnTo>
                  <a:pt x="318" y="508"/>
                </a:lnTo>
                <a:lnTo>
                  <a:pt x="324" y="507"/>
                </a:lnTo>
                <a:lnTo>
                  <a:pt x="331" y="506"/>
                </a:lnTo>
                <a:lnTo>
                  <a:pt x="336" y="503"/>
                </a:lnTo>
                <a:lnTo>
                  <a:pt x="340" y="498"/>
                </a:lnTo>
                <a:lnTo>
                  <a:pt x="345" y="494"/>
                </a:lnTo>
                <a:lnTo>
                  <a:pt x="348" y="489"/>
                </a:lnTo>
                <a:lnTo>
                  <a:pt x="349" y="482"/>
                </a:lnTo>
                <a:lnTo>
                  <a:pt x="350" y="476"/>
                </a:lnTo>
                <a:lnTo>
                  <a:pt x="350" y="476"/>
                </a:lnTo>
                <a:lnTo>
                  <a:pt x="349" y="470"/>
                </a:lnTo>
                <a:lnTo>
                  <a:pt x="348" y="464"/>
                </a:lnTo>
                <a:lnTo>
                  <a:pt x="345" y="459"/>
                </a:lnTo>
                <a:lnTo>
                  <a:pt x="340" y="453"/>
                </a:lnTo>
                <a:lnTo>
                  <a:pt x="336" y="450"/>
                </a:lnTo>
                <a:lnTo>
                  <a:pt x="331" y="447"/>
                </a:lnTo>
                <a:lnTo>
                  <a:pt x="324" y="445"/>
                </a:lnTo>
                <a:lnTo>
                  <a:pt x="318" y="445"/>
                </a:lnTo>
                <a:lnTo>
                  <a:pt x="287" y="445"/>
                </a:lnTo>
                <a:lnTo>
                  <a:pt x="287" y="413"/>
                </a:lnTo>
                <a:lnTo>
                  <a:pt x="287" y="413"/>
                </a:lnTo>
                <a:lnTo>
                  <a:pt x="286" y="406"/>
                </a:lnTo>
                <a:lnTo>
                  <a:pt x="284" y="401"/>
                </a:lnTo>
                <a:lnTo>
                  <a:pt x="281" y="395"/>
                </a:lnTo>
                <a:lnTo>
                  <a:pt x="277" y="390"/>
                </a:lnTo>
                <a:lnTo>
                  <a:pt x="273" y="387"/>
                </a:lnTo>
                <a:lnTo>
                  <a:pt x="267" y="384"/>
                </a:lnTo>
                <a:lnTo>
                  <a:pt x="261" y="382"/>
                </a:lnTo>
                <a:lnTo>
                  <a:pt x="255" y="380"/>
                </a:lnTo>
                <a:lnTo>
                  <a:pt x="255" y="380"/>
                </a:lnTo>
                <a:lnTo>
                  <a:pt x="248" y="382"/>
                </a:lnTo>
                <a:lnTo>
                  <a:pt x="242" y="384"/>
                </a:lnTo>
                <a:lnTo>
                  <a:pt x="236" y="387"/>
                </a:lnTo>
                <a:lnTo>
                  <a:pt x="232" y="390"/>
                </a:lnTo>
                <a:lnTo>
                  <a:pt x="228" y="395"/>
                </a:lnTo>
                <a:lnTo>
                  <a:pt x="226" y="401"/>
                </a:lnTo>
                <a:lnTo>
                  <a:pt x="223" y="406"/>
                </a:lnTo>
                <a:lnTo>
                  <a:pt x="222" y="413"/>
                </a:lnTo>
                <a:lnTo>
                  <a:pt x="222" y="445"/>
                </a:lnTo>
                <a:lnTo>
                  <a:pt x="191" y="445"/>
                </a:lnTo>
                <a:lnTo>
                  <a:pt x="191" y="445"/>
                </a:lnTo>
                <a:lnTo>
                  <a:pt x="185" y="445"/>
                </a:lnTo>
                <a:lnTo>
                  <a:pt x="178" y="447"/>
                </a:lnTo>
                <a:lnTo>
                  <a:pt x="173" y="450"/>
                </a:lnTo>
                <a:lnTo>
                  <a:pt x="169" y="453"/>
                </a:lnTo>
                <a:lnTo>
                  <a:pt x="164" y="459"/>
                </a:lnTo>
                <a:lnTo>
                  <a:pt x="161" y="464"/>
                </a:lnTo>
                <a:lnTo>
                  <a:pt x="160" y="470"/>
                </a:lnTo>
                <a:lnTo>
                  <a:pt x="159" y="476"/>
                </a:lnTo>
                <a:lnTo>
                  <a:pt x="159" y="476"/>
                </a:lnTo>
                <a:lnTo>
                  <a:pt x="160" y="482"/>
                </a:lnTo>
                <a:lnTo>
                  <a:pt x="161" y="489"/>
                </a:lnTo>
                <a:lnTo>
                  <a:pt x="164" y="494"/>
                </a:lnTo>
                <a:lnTo>
                  <a:pt x="169" y="498"/>
                </a:lnTo>
                <a:lnTo>
                  <a:pt x="173" y="503"/>
                </a:lnTo>
                <a:lnTo>
                  <a:pt x="178" y="506"/>
                </a:lnTo>
                <a:lnTo>
                  <a:pt x="185" y="507"/>
                </a:lnTo>
                <a:lnTo>
                  <a:pt x="191" y="508"/>
                </a:lnTo>
                <a:lnTo>
                  <a:pt x="191" y="508"/>
                </a:lnTo>
                <a:close/>
                <a:moveTo>
                  <a:pt x="637" y="445"/>
                </a:moveTo>
                <a:lnTo>
                  <a:pt x="509" y="445"/>
                </a:lnTo>
                <a:lnTo>
                  <a:pt x="509" y="445"/>
                </a:lnTo>
                <a:lnTo>
                  <a:pt x="502" y="445"/>
                </a:lnTo>
                <a:lnTo>
                  <a:pt x="497" y="447"/>
                </a:lnTo>
                <a:lnTo>
                  <a:pt x="492" y="450"/>
                </a:lnTo>
                <a:lnTo>
                  <a:pt x="486" y="453"/>
                </a:lnTo>
                <a:lnTo>
                  <a:pt x="483" y="459"/>
                </a:lnTo>
                <a:lnTo>
                  <a:pt x="480" y="464"/>
                </a:lnTo>
                <a:lnTo>
                  <a:pt x="478" y="470"/>
                </a:lnTo>
                <a:lnTo>
                  <a:pt x="478" y="476"/>
                </a:lnTo>
                <a:lnTo>
                  <a:pt x="478" y="476"/>
                </a:lnTo>
                <a:lnTo>
                  <a:pt x="478" y="482"/>
                </a:lnTo>
                <a:lnTo>
                  <a:pt x="480" y="489"/>
                </a:lnTo>
                <a:lnTo>
                  <a:pt x="483" y="494"/>
                </a:lnTo>
                <a:lnTo>
                  <a:pt x="486" y="498"/>
                </a:lnTo>
                <a:lnTo>
                  <a:pt x="492" y="503"/>
                </a:lnTo>
                <a:lnTo>
                  <a:pt x="497" y="506"/>
                </a:lnTo>
                <a:lnTo>
                  <a:pt x="502" y="507"/>
                </a:lnTo>
                <a:lnTo>
                  <a:pt x="509" y="508"/>
                </a:lnTo>
                <a:lnTo>
                  <a:pt x="637" y="508"/>
                </a:lnTo>
                <a:lnTo>
                  <a:pt x="637" y="508"/>
                </a:lnTo>
                <a:lnTo>
                  <a:pt x="643" y="507"/>
                </a:lnTo>
                <a:lnTo>
                  <a:pt x="648" y="506"/>
                </a:lnTo>
                <a:lnTo>
                  <a:pt x="654" y="503"/>
                </a:lnTo>
                <a:lnTo>
                  <a:pt x="659" y="498"/>
                </a:lnTo>
                <a:lnTo>
                  <a:pt x="662" y="494"/>
                </a:lnTo>
                <a:lnTo>
                  <a:pt x="666" y="489"/>
                </a:lnTo>
                <a:lnTo>
                  <a:pt x="668" y="482"/>
                </a:lnTo>
                <a:lnTo>
                  <a:pt x="668" y="476"/>
                </a:lnTo>
                <a:lnTo>
                  <a:pt x="668" y="476"/>
                </a:lnTo>
                <a:lnTo>
                  <a:pt x="668" y="470"/>
                </a:lnTo>
                <a:lnTo>
                  <a:pt x="666" y="464"/>
                </a:lnTo>
                <a:lnTo>
                  <a:pt x="662" y="459"/>
                </a:lnTo>
                <a:lnTo>
                  <a:pt x="659" y="453"/>
                </a:lnTo>
                <a:lnTo>
                  <a:pt x="654" y="450"/>
                </a:lnTo>
                <a:lnTo>
                  <a:pt x="648" y="447"/>
                </a:lnTo>
                <a:lnTo>
                  <a:pt x="643" y="445"/>
                </a:lnTo>
                <a:lnTo>
                  <a:pt x="637" y="445"/>
                </a:lnTo>
                <a:lnTo>
                  <a:pt x="637" y="445"/>
                </a:lnTo>
                <a:close/>
                <a:moveTo>
                  <a:pt x="637" y="667"/>
                </a:moveTo>
                <a:lnTo>
                  <a:pt x="509" y="667"/>
                </a:lnTo>
                <a:lnTo>
                  <a:pt x="509" y="667"/>
                </a:lnTo>
                <a:lnTo>
                  <a:pt x="502" y="668"/>
                </a:lnTo>
                <a:lnTo>
                  <a:pt x="497" y="670"/>
                </a:lnTo>
                <a:lnTo>
                  <a:pt x="492" y="672"/>
                </a:lnTo>
                <a:lnTo>
                  <a:pt x="486" y="677"/>
                </a:lnTo>
                <a:lnTo>
                  <a:pt x="483" y="681"/>
                </a:lnTo>
                <a:lnTo>
                  <a:pt x="480" y="686"/>
                </a:lnTo>
                <a:lnTo>
                  <a:pt x="478" y="693"/>
                </a:lnTo>
                <a:lnTo>
                  <a:pt x="478" y="699"/>
                </a:lnTo>
                <a:lnTo>
                  <a:pt x="478" y="699"/>
                </a:lnTo>
                <a:lnTo>
                  <a:pt x="478" y="706"/>
                </a:lnTo>
                <a:lnTo>
                  <a:pt x="480" y="711"/>
                </a:lnTo>
                <a:lnTo>
                  <a:pt x="483" y="716"/>
                </a:lnTo>
                <a:lnTo>
                  <a:pt x="486" y="722"/>
                </a:lnTo>
                <a:lnTo>
                  <a:pt x="492" y="725"/>
                </a:lnTo>
                <a:lnTo>
                  <a:pt x="497" y="728"/>
                </a:lnTo>
                <a:lnTo>
                  <a:pt x="502" y="730"/>
                </a:lnTo>
                <a:lnTo>
                  <a:pt x="509" y="731"/>
                </a:lnTo>
                <a:lnTo>
                  <a:pt x="637" y="731"/>
                </a:lnTo>
                <a:lnTo>
                  <a:pt x="637" y="731"/>
                </a:lnTo>
                <a:lnTo>
                  <a:pt x="643" y="730"/>
                </a:lnTo>
                <a:lnTo>
                  <a:pt x="648" y="728"/>
                </a:lnTo>
                <a:lnTo>
                  <a:pt x="654" y="725"/>
                </a:lnTo>
                <a:lnTo>
                  <a:pt x="659" y="722"/>
                </a:lnTo>
                <a:lnTo>
                  <a:pt x="662" y="716"/>
                </a:lnTo>
                <a:lnTo>
                  <a:pt x="666" y="711"/>
                </a:lnTo>
                <a:lnTo>
                  <a:pt x="668" y="706"/>
                </a:lnTo>
                <a:lnTo>
                  <a:pt x="668" y="699"/>
                </a:lnTo>
                <a:lnTo>
                  <a:pt x="668" y="699"/>
                </a:lnTo>
                <a:lnTo>
                  <a:pt x="668" y="693"/>
                </a:lnTo>
                <a:lnTo>
                  <a:pt x="666" y="686"/>
                </a:lnTo>
                <a:lnTo>
                  <a:pt x="662" y="681"/>
                </a:lnTo>
                <a:lnTo>
                  <a:pt x="659" y="677"/>
                </a:lnTo>
                <a:lnTo>
                  <a:pt x="654" y="672"/>
                </a:lnTo>
                <a:lnTo>
                  <a:pt x="648" y="670"/>
                </a:lnTo>
                <a:lnTo>
                  <a:pt x="643" y="668"/>
                </a:lnTo>
                <a:lnTo>
                  <a:pt x="637" y="667"/>
                </a:lnTo>
                <a:lnTo>
                  <a:pt x="637" y="667"/>
                </a:lnTo>
                <a:close/>
                <a:moveTo>
                  <a:pt x="637" y="795"/>
                </a:moveTo>
                <a:lnTo>
                  <a:pt x="509" y="795"/>
                </a:lnTo>
                <a:lnTo>
                  <a:pt x="509" y="795"/>
                </a:lnTo>
                <a:lnTo>
                  <a:pt x="502" y="795"/>
                </a:lnTo>
                <a:lnTo>
                  <a:pt x="497" y="797"/>
                </a:lnTo>
                <a:lnTo>
                  <a:pt x="492" y="800"/>
                </a:lnTo>
                <a:lnTo>
                  <a:pt x="486" y="803"/>
                </a:lnTo>
                <a:lnTo>
                  <a:pt x="483" y="809"/>
                </a:lnTo>
                <a:lnTo>
                  <a:pt x="480" y="814"/>
                </a:lnTo>
                <a:lnTo>
                  <a:pt x="478" y="819"/>
                </a:lnTo>
                <a:lnTo>
                  <a:pt x="478" y="826"/>
                </a:lnTo>
                <a:lnTo>
                  <a:pt x="478" y="826"/>
                </a:lnTo>
                <a:lnTo>
                  <a:pt x="478" y="832"/>
                </a:lnTo>
                <a:lnTo>
                  <a:pt x="480" y="839"/>
                </a:lnTo>
                <a:lnTo>
                  <a:pt x="483" y="844"/>
                </a:lnTo>
                <a:lnTo>
                  <a:pt x="486" y="848"/>
                </a:lnTo>
                <a:lnTo>
                  <a:pt x="492" y="853"/>
                </a:lnTo>
                <a:lnTo>
                  <a:pt x="497" y="856"/>
                </a:lnTo>
                <a:lnTo>
                  <a:pt x="502" y="857"/>
                </a:lnTo>
                <a:lnTo>
                  <a:pt x="509" y="858"/>
                </a:lnTo>
                <a:lnTo>
                  <a:pt x="637" y="858"/>
                </a:lnTo>
                <a:lnTo>
                  <a:pt x="637" y="858"/>
                </a:lnTo>
                <a:lnTo>
                  <a:pt x="643" y="857"/>
                </a:lnTo>
                <a:lnTo>
                  <a:pt x="648" y="856"/>
                </a:lnTo>
                <a:lnTo>
                  <a:pt x="654" y="853"/>
                </a:lnTo>
                <a:lnTo>
                  <a:pt x="659" y="848"/>
                </a:lnTo>
                <a:lnTo>
                  <a:pt x="662" y="844"/>
                </a:lnTo>
                <a:lnTo>
                  <a:pt x="666" y="839"/>
                </a:lnTo>
                <a:lnTo>
                  <a:pt x="668" y="832"/>
                </a:lnTo>
                <a:lnTo>
                  <a:pt x="668" y="826"/>
                </a:lnTo>
                <a:lnTo>
                  <a:pt x="668" y="826"/>
                </a:lnTo>
                <a:lnTo>
                  <a:pt x="668" y="819"/>
                </a:lnTo>
                <a:lnTo>
                  <a:pt x="666" y="814"/>
                </a:lnTo>
                <a:lnTo>
                  <a:pt x="662" y="809"/>
                </a:lnTo>
                <a:lnTo>
                  <a:pt x="659" y="803"/>
                </a:lnTo>
                <a:lnTo>
                  <a:pt x="654" y="800"/>
                </a:lnTo>
                <a:lnTo>
                  <a:pt x="648" y="797"/>
                </a:lnTo>
                <a:lnTo>
                  <a:pt x="643" y="795"/>
                </a:lnTo>
                <a:lnTo>
                  <a:pt x="637" y="795"/>
                </a:lnTo>
                <a:lnTo>
                  <a:pt x="637" y="795"/>
                </a:lnTo>
                <a:close/>
                <a:moveTo>
                  <a:pt x="340" y="677"/>
                </a:moveTo>
                <a:lnTo>
                  <a:pt x="340" y="677"/>
                </a:lnTo>
                <a:lnTo>
                  <a:pt x="336" y="672"/>
                </a:lnTo>
                <a:lnTo>
                  <a:pt x="330" y="669"/>
                </a:lnTo>
                <a:lnTo>
                  <a:pt x="324" y="668"/>
                </a:lnTo>
                <a:lnTo>
                  <a:pt x="318" y="667"/>
                </a:lnTo>
                <a:lnTo>
                  <a:pt x="313" y="668"/>
                </a:lnTo>
                <a:lnTo>
                  <a:pt x="306" y="669"/>
                </a:lnTo>
                <a:lnTo>
                  <a:pt x="301" y="672"/>
                </a:lnTo>
                <a:lnTo>
                  <a:pt x="295" y="677"/>
                </a:lnTo>
                <a:lnTo>
                  <a:pt x="255" y="717"/>
                </a:lnTo>
                <a:lnTo>
                  <a:pt x="214" y="677"/>
                </a:lnTo>
                <a:lnTo>
                  <a:pt x="214" y="677"/>
                </a:lnTo>
                <a:lnTo>
                  <a:pt x="208" y="672"/>
                </a:lnTo>
                <a:lnTo>
                  <a:pt x="203" y="669"/>
                </a:lnTo>
                <a:lnTo>
                  <a:pt x="197" y="668"/>
                </a:lnTo>
                <a:lnTo>
                  <a:pt x="191" y="667"/>
                </a:lnTo>
                <a:lnTo>
                  <a:pt x="185" y="668"/>
                </a:lnTo>
                <a:lnTo>
                  <a:pt x="179" y="669"/>
                </a:lnTo>
                <a:lnTo>
                  <a:pt x="173" y="672"/>
                </a:lnTo>
                <a:lnTo>
                  <a:pt x="169" y="677"/>
                </a:lnTo>
                <a:lnTo>
                  <a:pt x="169" y="677"/>
                </a:lnTo>
                <a:lnTo>
                  <a:pt x="164" y="682"/>
                </a:lnTo>
                <a:lnTo>
                  <a:pt x="161" y="687"/>
                </a:lnTo>
                <a:lnTo>
                  <a:pt x="160" y="693"/>
                </a:lnTo>
                <a:lnTo>
                  <a:pt x="159" y="699"/>
                </a:lnTo>
                <a:lnTo>
                  <a:pt x="160" y="706"/>
                </a:lnTo>
                <a:lnTo>
                  <a:pt x="161" y="711"/>
                </a:lnTo>
                <a:lnTo>
                  <a:pt x="164" y="716"/>
                </a:lnTo>
                <a:lnTo>
                  <a:pt x="169" y="722"/>
                </a:lnTo>
                <a:lnTo>
                  <a:pt x="210" y="762"/>
                </a:lnTo>
                <a:lnTo>
                  <a:pt x="169" y="803"/>
                </a:lnTo>
                <a:lnTo>
                  <a:pt x="169" y="803"/>
                </a:lnTo>
                <a:lnTo>
                  <a:pt x="164" y="809"/>
                </a:lnTo>
                <a:lnTo>
                  <a:pt x="161" y="814"/>
                </a:lnTo>
                <a:lnTo>
                  <a:pt x="160" y="820"/>
                </a:lnTo>
                <a:lnTo>
                  <a:pt x="159" y="826"/>
                </a:lnTo>
                <a:lnTo>
                  <a:pt x="160" y="832"/>
                </a:lnTo>
                <a:lnTo>
                  <a:pt x="161" y="839"/>
                </a:lnTo>
                <a:lnTo>
                  <a:pt x="164" y="844"/>
                </a:lnTo>
                <a:lnTo>
                  <a:pt x="169" y="848"/>
                </a:lnTo>
                <a:lnTo>
                  <a:pt x="169" y="848"/>
                </a:lnTo>
                <a:lnTo>
                  <a:pt x="173" y="853"/>
                </a:lnTo>
                <a:lnTo>
                  <a:pt x="179" y="856"/>
                </a:lnTo>
                <a:lnTo>
                  <a:pt x="185" y="858"/>
                </a:lnTo>
                <a:lnTo>
                  <a:pt x="191" y="858"/>
                </a:lnTo>
                <a:lnTo>
                  <a:pt x="191" y="858"/>
                </a:lnTo>
                <a:lnTo>
                  <a:pt x="197" y="858"/>
                </a:lnTo>
                <a:lnTo>
                  <a:pt x="203" y="856"/>
                </a:lnTo>
                <a:lnTo>
                  <a:pt x="208" y="853"/>
                </a:lnTo>
                <a:lnTo>
                  <a:pt x="214" y="848"/>
                </a:lnTo>
                <a:lnTo>
                  <a:pt x="255" y="807"/>
                </a:lnTo>
                <a:lnTo>
                  <a:pt x="295" y="848"/>
                </a:lnTo>
                <a:lnTo>
                  <a:pt x="295" y="848"/>
                </a:lnTo>
                <a:lnTo>
                  <a:pt x="301" y="853"/>
                </a:lnTo>
                <a:lnTo>
                  <a:pt x="306" y="856"/>
                </a:lnTo>
                <a:lnTo>
                  <a:pt x="313" y="858"/>
                </a:lnTo>
                <a:lnTo>
                  <a:pt x="318" y="858"/>
                </a:lnTo>
                <a:lnTo>
                  <a:pt x="318" y="858"/>
                </a:lnTo>
                <a:lnTo>
                  <a:pt x="324" y="858"/>
                </a:lnTo>
                <a:lnTo>
                  <a:pt x="330" y="856"/>
                </a:lnTo>
                <a:lnTo>
                  <a:pt x="336" y="853"/>
                </a:lnTo>
                <a:lnTo>
                  <a:pt x="340" y="848"/>
                </a:lnTo>
                <a:lnTo>
                  <a:pt x="340" y="848"/>
                </a:lnTo>
                <a:lnTo>
                  <a:pt x="345" y="844"/>
                </a:lnTo>
                <a:lnTo>
                  <a:pt x="348" y="839"/>
                </a:lnTo>
                <a:lnTo>
                  <a:pt x="349" y="832"/>
                </a:lnTo>
                <a:lnTo>
                  <a:pt x="350" y="826"/>
                </a:lnTo>
                <a:lnTo>
                  <a:pt x="349" y="820"/>
                </a:lnTo>
                <a:lnTo>
                  <a:pt x="348" y="814"/>
                </a:lnTo>
                <a:lnTo>
                  <a:pt x="345" y="809"/>
                </a:lnTo>
                <a:lnTo>
                  <a:pt x="340" y="803"/>
                </a:lnTo>
                <a:lnTo>
                  <a:pt x="300" y="762"/>
                </a:lnTo>
                <a:lnTo>
                  <a:pt x="340" y="722"/>
                </a:lnTo>
                <a:lnTo>
                  <a:pt x="340" y="722"/>
                </a:lnTo>
                <a:lnTo>
                  <a:pt x="345" y="716"/>
                </a:lnTo>
                <a:lnTo>
                  <a:pt x="348" y="711"/>
                </a:lnTo>
                <a:lnTo>
                  <a:pt x="349" y="706"/>
                </a:lnTo>
                <a:lnTo>
                  <a:pt x="350" y="699"/>
                </a:lnTo>
                <a:lnTo>
                  <a:pt x="349" y="693"/>
                </a:lnTo>
                <a:lnTo>
                  <a:pt x="348" y="687"/>
                </a:lnTo>
                <a:lnTo>
                  <a:pt x="345" y="682"/>
                </a:lnTo>
                <a:lnTo>
                  <a:pt x="340" y="677"/>
                </a:lnTo>
                <a:lnTo>
                  <a:pt x="340" y="6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pic>
        <p:nvPicPr>
          <p:cNvPr id="3" name="圖形 2" descr="處理器">
            <a:extLst>
              <a:ext uri="{FF2B5EF4-FFF2-40B4-BE49-F238E27FC236}">
                <a16:creationId xmlns:a16="http://schemas.microsoft.com/office/drawing/2014/main" id="{2FE222A3-26CC-4B04-9A04-E1DCF2C6A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482" y="2464219"/>
            <a:ext cx="914400" cy="914400"/>
          </a:xfrm>
          <a:prstGeom prst="rect">
            <a:avLst/>
          </a:prstGeom>
        </p:spPr>
      </p:pic>
      <p:sp>
        <p:nvSpPr>
          <p:cNvPr id="16" name="文本框 19">
            <a:extLst>
              <a:ext uri="{FF2B5EF4-FFF2-40B4-BE49-F238E27FC236}">
                <a16:creationId xmlns:a16="http://schemas.microsoft.com/office/drawing/2014/main" id="{3EE01418-F3BE-452D-A958-5E2066284AA3}"/>
              </a:ext>
            </a:extLst>
          </p:cNvPr>
          <p:cNvSpPr txBox="1"/>
          <p:nvPr/>
        </p:nvSpPr>
        <p:spPr>
          <a:xfrm>
            <a:off x="1537637" y="3813175"/>
            <a:ext cx="2524125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微積分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線性代數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機率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常微分方程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離散數學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</p:txBody>
      </p:sp>
      <p:pic>
        <p:nvPicPr>
          <p:cNvPr id="6" name="圖形 5" descr="監視器">
            <a:extLst>
              <a:ext uri="{FF2B5EF4-FFF2-40B4-BE49-F238E27FC236}">
                <a16:creationId xmlns:a16="http://schemas.microsoft.com/office/drawing/2014/main" id="{ABCBEFB6-774A-43C6-AEDB-BED153257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1405" y="2514600"/>
            <a:ext cx="914400" cy="914400"/>
          </a:xfrm>
          <a:prstGeom prst="rect">
            <a:avLst/>
          </a:prstGeom>
        </p:spPr>
      </p:pic>
      <p:sp>
        <p:nvSpPr>
          <p:cNvPr id="19" name="文本框 19">
            <a:extLst>
              <a:ext uri="{FF2B5EF4-FFF2-40B4-BE49-F238E27FC236}">
                <a16:creationId xmlns:a16="http://schemas.microsoft.com/office/drawing/2014/main" id="{3BBFD7BC-9C8B-4DA3-9BC4-1E2B54CD9992}"/>
              </a:ext>
            </a:extLst>
          </p:cNvPr>
          <p:cNvSpPr txBox="1"/>
          <p:nvPr/>
        </p:nvSpPr>
        <p:spPr>
          <a:xfrm>
            <a:off x="7816528" y="3752993"/>
            <a:ext cx="2524125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C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C++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Python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Matlab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Java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+mn-ea"/>
              </a:rPr>
              <a:t>php</a:t>
            </a:r>
          </a:p>
          <a:p>
            <a:pPr algn="ctr">
              <a:lnSpc>
                <a:spcPct val="150000"/>
              </a:lnSpc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8301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7B3F993-93CC-4192-9BC9-94CF25439C1D}"/>
              </a:ext>
            </a:extLst>
          </p:cNvPr>
          <p:cNvGrpSpPr/>
          <p:nvPr/>
        </p:nvGrpSpPr>
        <p:grpSpPr>
          <a:xfrm>
            <a:off x="1026083" y="108222"/>
            <a:ext cx="10287000" cy="2893159"/>
            <a:chOff x="958492" y="4058101"/>
            <a:chExt cx="10287000" cy="289315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3AB52BC-8A7C-4E94-8D38-620CF8917340}"/>
                </a:ext>
              </a:extLst>
            </p:cNvPr>
            <p:cNvSpPr/>
            <p:nvPr/>
          </p:nvSpPr>
          <p:spPr>
            <a:xfrm>
              <a:off x="958492" y="4058101"/>
              <a:ext cx="10287000" cy="2109308"/>
            </a:xfrm>
            <a:prstGeom prst="rect">
              <a:avLst/>
            </a:prstGeom>
            <a:solidFill>
              <a:srgbClr val="BCA89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最近的事情</a:t>
              </a:r>
              <a:endParaRPr lang="zh-CN" altLang="en-US" sz="6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EB777E8-7FDF-43A1-B41B-6A6C2F43A432}"/>
                </a:ext>
              </a:extLst>
            </p:cNvPr>
            <p:cNvSpPr/>
            <p:nvPr/>
          </p:nvSpPr>
          <p:spPr>
            <a:xfrm>
              <a:off x="2297666" y="4071404"/>
              <a:ext cx="2061391" cy="183896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defRPr/>
              </a:pPr>
              <a:r>
                <a:rPr lang="zh-CN" altLang="en-US" sz="11500" spc="225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rPr>
                <a:t>“</a:t>
              </a:r>
              <a:endParaRPr sz="11500" spc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73A26AA-4032-4466-AE72-939210C639B8}"/>
                </a:ext>
              </a:extLst>
            </p:cNvPr>
            <p:cNvSpPr/>
            <p:nvPr/>
          </p:nvSpPr>
          <p:spPr>
            <a:xfrm>
              <a:off x="7978166" y="5112295"/>
              <a:ext cx="2061391" cy="183896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defRPr/>
              </a:pPr>
              <a:r>
                <a:rPr lang="en-US" sz="11500" spc="225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rPr>
                <a:t>”</a:t>
              </a:r>
              <a:endParaRPr sz="11500" spc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Freeform 7">
            <a:extLst>
              <a:ext uri="{FF2B5EF4-FFF2-40B4-BE49-F238E27FC236}">
                <a16:creationId xmlns:a16="http://schemas.microsoft.com/office/drawing/2014/main" id="{D2EAB264-384F-434E-92D2-19C67B6A06F9}"/>
              </a:ext>
            </a:extLst>
          </p:cNvPr>
          <p:cNvSpPr/>
          <p:nvPr/>
        </p:nvSpPr>
        <p:spPr bwMode="auto">
          <a:xfrm>
            <a:off x="2047963" y="3463950"/>
            <a:ext cx="2353043" cy="2353042"/>
          </a:xfrm>
          <a:custGeom>
            <a:avLst/>
            <a:gdLst/>
            <a:ahLst/>
            <a:cxnLst>
              <a:cxn ang="0">
                <a:pos x="678" y="712"/>
              </a:cxn>
              <a:cxn ang="0">
                <a:pos x="34" y="712"/>
              </a:cxn>
              <a:cxn ang="0">
                <a:pos x="0" y="678"/>
              </a:cxn>
              <a:cxn ang="0">
                <a:pos x="0" y="34"/>
              </a:cxn>
              <a:cxn ang="0">
                <a:pos x="34" y="0"/>
              </a:cxn>
              <a:cxn ang="0">
                <a:pos x="678" y="0"/>
              </a:cxn>
              <a:cxn ang="0">
                <a:pos x="712" y="34"/>
              </a:cxn>
              <a:cxn ang="0">
                <a:pos x="712" y="678"/>
              </a:cxn>
              <a:cxn ang="0">
                <a:pos x="678" y="712"/>
              </a:cxn>
            </a:cxnLst>
            <a:rect l="0" t="0" r="r" b="b"/>
            <a:pathLst>
              <a:path w="712" h="712">
                <a:moveTo>
                  <a:pt x="678" y="712"/>
                </a:moveTo>
                <a:cubicBezTo>
                  <a:pt x="34" y="712"/>
                  <a:pt x="34" y="712"/>
                  <a:pt x="34" y="712"/>
                </a:cubicBezTo>
                <a:cubicBezTo>
                  <a:pt x="15" y="712"/>
                  <a:pt x="0" y="697"/>
                  <a:pt x="0" y="678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678" y="0"/>
                  <a:pt x="678" y="0"/>
                  <a:pt x="678" y="0"/>
                </a:cubicBezTo>
                <a:cubicBezTo>
                  <a:pt x="697" y="0"/>
                  <a:pt x="712" y="15"/>
                  <a:pt x="712" y="34"/>
                </a:cubicBezTo>
                <a:cubicBezTo>
                  <a:pt x="712" y="678"/>
                  <a:pt x="712" y="678"/>
                  <a:pt x="712" y="678"/>
                </a:cubicBezTo>
                <a:cubicBezTo>
                  <a:pt x="712" y="697"/>
                  <a:pt x="697" y="712"/>
                  <a:pt x="678" y="712"/>
                </a:cubicBezTo>
              </a:path>
            </a:pathLst>
          </a:custGeom>
          <a:noFill/>
          <a:ln w="9525">
            <a:solidFill>
              <a:srgbClr val="66676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69" name="Rectangle 83">
            <a:extLst>
              <a:ext uri="{FF2B5EF4-FFF2-40B4-BE49-F238E27FC236}">
                <a16:creationId xmlns:a16="http://schemas.microsoft.com/office/drawing/2014/main" id="{A2651A36-B5D8-44C6-91CB-4672E91CE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687" y="3499730"/>
            <a:ext cx="329140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70" name="Rectangle 84">
            <a:extLst>
              <a:ext uri="{FF2B5EF4-FFF2-40B4-BE49-F238E27FC236}">
                <a16:creationId xmlns:a16="http://schemas.microsoft.com/office/drawing/2014/main" id="{6A2A78EC-D97F-4FD4-9A75-51D0E30FC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6912" y="3495647"/>
            <a:ext cx="228844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1</a:t>
            </a:r>
          </a:p>
        </p:txBody>
      </p:sp>
      <p:sp>
        <p:nvSpPr>
          <p:cNvPr id="71" name="Freeform 86">
            <a:extLst>
              <a:ext uri="{FF2B5EF4-FFF2-40B4-BE49-F238E27FC236}">
                <a16:creationId xmlns:a16="http://schemas.microsoft.com/office/drawing/2014/main" id="{CF628991-666B-4A81-9E31-501DFAEE31B9}"/>
              </a:ext>
            </a:extLst>
          </p:cNvPr>
          <p:cNvSpPr/>
          <p:nvPr/>
        </p:nvSpPr>
        <p:spPr bwMode="auto">
          <a:xfrm>
            <a:off x="5188757" y="3463950"/>
            <a:ext cx="2348847" cy="2353042"/>
          </a:xfrm>
          <a:custGeom>
            <a:avLst/>
            <a:gdLst/>
            <a:ahLst/>
            <a:cxnLst>
              <a:cxn ang="0">
                <a:pos x="678" y="712"/>
              </a:cxn>
              <a:cxn ang="0">
                <a:pos x="33" y="712"/>
              </a:cxn>
              <a:cxn ang="0">
                <a:pos x="0" y="678"/>
              </a:cxn>
              <a:cxn ang="0">
                <a:pos x="0" y="34"/>
              </a:cxn>
              <a:cxn ang="0">
                <a:pos x="33" y="0"/>
              </a:cxn>
              <a:cxn ang="0">
                <a:pos x="678" y="0"/>
              </a:cxn>
              <a:cxn ang="0">
                <a:pos x="711" y="34"/>
              </a:cxn>
              <a:cxn ang="0">
                <a:pos x="711" y="678"/>
              </a:cxn>
              <a:cxn ang="0">
                <a:pos x="678" y="712"/>
              </a:cxn>
            </a:cxnLst>
            <a:rect l="0" t="0" r="r" b="b"/>
            <a:pathLst>
              <a:path w="711" h="712">
                <a:moveTo>
                  <a:pt x="678" y="712"/>
                </a:moveTo>
                <a:cubicBezTo>
                  <a:pt x="33" y="712"/>
                  <a:pt x="33" y="712"/>
                  <a:pt x="33" y="712"/>
                </a:cubicBezTo>
                <a:cubicBezTo>
                  <a:pt x="15" y="712"/>
                  <a:pt x="0" y="697"/>
                  <a:pt x="0" y="678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3" y="0"/>
                </a:cubicBezTo>
                <a:cubicBezTo>
                  <a:pt x="678" y="0"/>
                  <a:pt x="678" y="0"/>
                  <a:pt x="678" y="0"/>
                </a:cubicBezTo>
                <a:cubicBezTo>
                  <a:pt x="696" y="0"/>
                  <a:pt x="711" y="15"/>
                  <a:pt x="711" y="34"/>
                </a:cubicBezTo>
                <a:cubicBezTo>
                  <a:pt x="711" y="678"/>
                  <a:pt x="711" y="678"/>
                  <a:pt x="711" y="678"/>
                </a:cubicBezTo>
                <a:cubicBezTo>
                  <a:pt x="711" y="697"/>
                  <a:pt x="696" y="712"/>
                  <a:pt x="678" y="712"/>
                </a:cubicBezTo>
              </a:path>
            </a:pathLst>
          </a:custGeom>
          <a:noFill/>
          <a:ln w="9525">
            <a:solidFill>
              <a:srgbClr val="66676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29" name="Rectangle 149">
            <a:extLst>
              <a:ext uri="{FF2B5EF4-FFF2-40B4-BE49-F238E27FC236}">
                <a16:creationId xmlns:a16="http://schemas.microsoft.com/office/drawing/2014/main" id="{FA2989F9-D11E-4596-8E9B-078D6045D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383" y="3495649"/>
            <a:ext cx="329140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130" name="Rectangle 150">
            <a:extLst>
              <a:ext uri="{FF2B5EF4-FFF2-40B4-BE49-F238E27FC236}">
                <a16:creationId xmlns:a16="http://schemas.microsoft.com/office/drawing/2014/main" id="{9EF2DF41-0CC2-45EB-B572-71CF5490D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7149" y="3495648"/>
            <a:ext cx="331965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2</a:t>
            </a:r>
          </a:p>
        </p:txBody>
      </p:sp>
      <p:sp>
        <p:nvSpPr>
          <p:cNvPr id="131" name="Freeform 153">
            <a:extLst>
              <a:ext uri="{FF2B5EF4-FFF2-40B4-BE49-F238E27FC236}">
                <a16:creationId xmlns:a16="http://schemas.microsoft.com/office/drawing/2014/main" id="{D77CD7C7-6F6E-4F80-A4D3-528FC7D493BC}"/>
              </a:ext>
            </a:extLst>
          </p:cNvPr>
          <p:cNvSpPr/>
          <p:nvPr/>
        </p:nvSpPr>
        <p:spPr bwMode="auto">
          <a:xfrm>
            <a:off x="8318220" y="3463950"/>
            <a:ext cx="2353043" cy="2353042"/>
          </a:xfrm>
          <a:custGeom>
            <a:avLst/>
            <a:gdLst/>
            <a:ahLst/>
            <a:cxnLst>
              <a:cxn ang="0">
                <a:pos x="678" y="712"/>
              </a:cxn>
              <a:cxn ang="0">
                <a:pos x="34" y="712"/>
              </a:cxn>
              <a:cxn ang="0">
                <a:pos x="0" y="678"/>
              </a:cxn>
              <a:cxn ang="0">
                <a:pos x="0" y="34"/>
              </a:cxn>
              <a:cxn ang="0">
                <a:pos x="34" y="0"/>
              </a:cxn>
              <a:cxn ang="0">
                <a:pos x="678" y="0"/>
              </a:cxn>
              <a:cxn ang="0">
                <a:pos x="712" y="34"/>
              </a:cxn>
              <a:cxn ang="0">
                <a:pos x="712" y="678"/>
              </a:cxn>
              <a:cxn ang="0">
                <a:pos x="678" y="712"/>
              </a:cxn>
            </a:cxnLst>
            <a:rect l="0" t="0" r="r" b="b"/>
            <a:pathLst>
              <a:path w="712" h="712">
                <a:moveTo>
                  <a:pt x="678" y="712"/>
                </a:moveTo>
                <a:cubicBezTo>
                  <a:pt x="34" y="712"/>
                  <a:pt x="34" y="712"/>
                  <a:pt x="34" y="712"/>
                </a:cubicBezTo>
                <a:cubicBezTo>
                  <a:pt x="15" y="712"/>
                  <a:pt x="0" y="697"/>
                  <a:pt x="0" y="678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678" y="0"/>
                  <a:pt x="678" y="0"/>
                  <a:pt x="678" y="0"/>
                </a:cubicBezTo>
                <a:cubicBezTo>
                  <a:pt x="697" y="0"/>
                  <a:pt x="712" y="15"/>
                  <a:pt x="712" y="34"/>
                </a:cubicBezTo>
                <a:cubicBezTo>
                  <a:pt x="712" y="678"/>
                  <a:pt x="712" y="678"/>
                  <a:pt x="712" y="678"/>
                </a:cubicBezTo>
                <a:cubicBezTo>
                  <a:pt x="712" y="697"/>
                  <a:pt x="697" y="712"/>
                  <a:pt x="678" y="712"/>
                </a:cubicBezTo>
              </a:path>
            </a:pathLst>
          </a:custGeom>
          <a:noFill/>
          <a:ln w="9525">
            <a:solidFill>
              <a:srgbClr val="66676C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89" name="Rectangle 217">
            <a:extLst>
              <a:ext uri="{FF2B5EF4-FFF2-40B4-BE49-F238E27FC236}">
                <a16:creationId xmlns:a16="http://schemas.microsoft.com/office/drawing/2014/main" id="{1CC8CD18-CBAD-4B2C-9D2A-F50F4EFC1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212" y="3495646"/>
            <a:ext cx="329140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190" name="Rectangle 218">
            <a:extLst>
              <a:ext uri="{FF2B5EF4-FFF2-40B4-BE49-F238E27FC236}">
                <a16:creationId xmlns:a16="http://schemas.microsoft.com/office/drawing/2014/main" id="{DCA9C939-D8A4-45BC-A9E0-1C9CF293C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590" y="3495646"/>
            <a:ext cx="327727" cy="732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58号-创中黑" panose="00000500000000000000" pitchFamily="2" charset="-122"/>
                <a:ea typeface="字魂58号-创中黑" panose="00000500000000000000" pitchFamily="2" charset="-122"/>
                <a:cs typeface="宋体" panose="02010600030101010101" pitchFamily="2" charset="-122"/>
              </a:rPr>
              <a:t>3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7C0518E-2D26-4785-B631-367945F3D8B9}"/>
              </a:ext>
            </a:extLst>
          </p:cNvPr>
          <p:cNvSpPr txBox="1"/>
          <p:nvPr/>
        </p:nvSpPr>
        <p:spPr>
          <a:xfrm>
            <a:off x="1977876" y="4331479"/>
            <a:ext cx="24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自動化測試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robot framework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1" name="文字方塊 190">
            <a:extLst>
              <a:ext uri="{FF2B5EF4-FFF2-40B4-BE49-F238E27FC236}">
                <a16:creationId xmlns:a16="http://schemas.microsoft.com/office/drawing/2014/main" id="{170864EE-0F48-4953-9C82-82B6D70DB1D3}"/>
              </a:ext>
            </a:extLst>
          </p:cNvPr>
          <p:cNvSpPr txBox="1"/>
          <p:nvPr/>
        </p:nvSpPr>
        <p:spPr>
          <a:xfrm>
            <a:off x="5116572" y="4389088"/>
            <a:ext cx="24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資料庫建構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php + </a:t>
            </a:r>
            <a:r>
              <a:rPr lang="en-US" altLang="zh-TW" sz="2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mysql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2" name="文字方塊 191">
            <a:extLst>
              <a:ext uri="{FF2B5EF4-FFF2-40B4-BE49-F238E27FC236}">
                <a16:creationId xmlns:a16="http://schemas.microsoft.com/office/drawing/2014/main" id="{5F809C5C-C654-4800-A810-80CDAC696265}"/>
              </a:ext>
            </a:extLst>
          </p:cNvPr>
          <p:cNvSpPr txBox="1"/>
          <p:nvPr/>
        </p:nvSpPr>
        <p:spPr>
          <a:xfrm>
            <a:off x="8255268" y="4389087"/>
            <a:ext cx="24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人臉辨識系統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Python 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96291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年终工作总结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384</Words>
  <Application>Microsoft Office PowerPoint</Application>
  <PresentationFormat>寬螢幕</PresentationFormat>
  <Paragraphs>145</Paragraphs>
  <Slides>17</Slides>
  <Notes>14</Notes>
  <HiddenSlides>0</HiddenSlides>
  <MMClips>2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7" baseType="lpstr">
      <vt:lpstr>等线</vt:lpstr>
      <vt:lpstr>等线 Light</vt:lpstr>
      <vt:lpstr>包图粗朗体</vt:lpstr>
      <vt:lpstr>字魂58号-创中黑</vt:lpstr>
      <vt:lpstr>字魂59号-创粗黑</vt:lpstr>
      <vt:lpstr>標楷體</vt:lpstr>
      <vt:lpstr>Arial</vt:lpstr>
      <vt:lpstr>Trebuchet MS</vt:lpstr>
      <vt:lpstr>Wingdings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What is “Automated Test” ?</vt:lpstr>
      <vt:lpstr>PowerPoint 簡報</vt:lpstr>
      <vt:lpstr>PowerPoint 簡報</vt:lpstr>
      <vt:lpstr>資料庫建構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品諼 陳</cp:lastModifiedBy>
  <cp:revision>151</cp:revision>
  <dcterms:created xsi:type="dcterms:W3CDTF">2019-07-04T08:14:45Z</dcterms:created>
  <dcterms:modified xsi:type="dcterms:W3CDTF">2019-12-24T06:39:46Z</dcterms:modified>
</cp:coreProperties>
</file>