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video/unknown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  <p:sldId id="263" r:id="rId7"/>
    <p:sldId id="264" r:id="rId8"/>
    <p:sldId id="261" r:id="rId9"/>
    <p:sldId id="262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DA61-E654-47EB-A02D-BE1BB2B724AB}" type="datetimeFigureOut">
              <a:rPr lang="zh-TW" altLang="en-US" smtClean="0"/>
              <a:t>2020/6/8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2101-9A86-44B7-ACCA-36EFDB4FCB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440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DA61-E654-47EB-A02D-BE1BB2B724AB}" type="datetimeFigureOut">
              <a:rPr lang="zh-TW" altLang="en-US" smtClean="0"/>
              <a:t>2020/6/8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2101-9A86-44B7-ACCA-36EFDB4FCB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7731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DA61-E654-47EB-A02D-BE1BB2B724AB}" type="datetimeFigureOut">
              <a:rPr lang="zh-TW" altLang="en-US" smtClean="0"/>
              <a:t>2020/6/8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2101-9A86-44B7-ACCA-36EFDB4FCB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586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DA61-E654-47EB-A02D-BE1BB2B724AB}" type="datetimeFigureOut">
              <a:rPr lang="zh-TW" altLang="en-US" smtClean="0"/>
              <a:t>2020/6/8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2101-9A86-44B7-ACCA-36EFDB4FCB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2204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DA61-E654-47EB-A02D-BE1BB2B724AB}" type="datetimeFigureOut">
              <a:rPr lang="zh-TW" altLang="en-US" smtClean="0"/>
              <a:t>2020/6/8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2101-9A86-44B7-ACCA-36EFDB4FCB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110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DA61-E654-47EB-A02D-BE1BB2B724AB}" type="datetimeFigureOut">
              <a:rPr lang="zh-TW" altLang="en-US" smtClean="0"/>
              <a:t>2020/6/8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2101-9A86-44B7-ACCA-36EFDB4FCB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371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DA61-E654-47EB-A02D-BE1BB2B724AB}" type="datetimeFigureOut">
              <a:rPr lang="zh-TW" altLang="en-US" smtClean="0"/>
              <a:t>2020/6/8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2101-9A86-44B7-ACCA-36EFDB4FCB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962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DA61-E654-47EB-A02D-BE1BB2B724AB}" type="datetimeFigureOut">
              <a:rPr lang="zh-TW" altLang="en-US" smtClean="0"/>
              <a:t>2020/6/8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2101-9A86-44B7-ACCA-36EFDB4FCB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3736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DA61-E654-47EB-A02D-BE1BB2B724AB}" type="datetimeFigureOut">
              <a:rPr lang="zh-TW" altLang="en-US" smtClean="0"/>
              <a:t>2020/6/8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2101-9A86-44B7-ACCA-36EFDB4FCB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2719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DA61-E654-47EB-A02D-BE1BB2B724AB}" type="datetimeFigureOut">
              <a:rPr lang="zh-TW" altLang="en-US" smtClean="0"/>
              <a:t>2020/6/8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2101-9A86-44B7-ACCA-36EFDB4FCB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0519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DA61-E654-47EB-A02D-BE1BB2B724AB}" type="datetimeFigureOut">
              <a:rPr lang="zh-TW" altLang="en-US" smtClean="0"/>
              <a:t>2020/6/8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2101-9A86-44B7-ACCA-36EFDB4FCB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012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DA61-E654-47EB-A02D-BE1BB2B724AB}" type="datetimeFigureOut">
              <a:rPr lang="zh-TW" altLang="en-US" smtClean="0"/>
              <a:t>2020/6/8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22101-9A86-44B7-ACCA-36EFDB4FCB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44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gif"/><Relationship Id="rId1" Type="http://schemas.microsoft.com/office/2007/relationships/media" Target="../media/media1.gif"/><Relationship Id="rId5" Type="http://schemas.openxmlformats.org/officeDocument/2006/relationships/hyperlink" Target="https://en.wikipedia.org/wiki/MOSFET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manticscholar.org/paper/Revisiting-MOSFET-threshold-voltage-extraction-Ortiz-Conde-Garc%C3%ADa-S%C3%A1nchez/e0fe6cc5e7b7841f16cbb149fd98b6e1179e5057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標題 1"/>
          <p:cNvSpPr txBox="1">
            <a:spLocks/>
          </p:cNvSpPr>
          <p:nvPr/>
        </p:nvSpPr>
        <p:spPr>
          <a:xfrm>
            <a:off x="3609043" y="247900"/>
            <a:ext cx="4902568" cy="6466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量測系統示意</a:t>
            </a:r>
            <a:r>
              <a:rPr lang="zh-TW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圖</a:t>
            </a:r>
          </a:p>
        </p:txBody>
      </p:sp>
      <p:sp>
        <p:nvSpPr>
          <p:cNvPr id="2" name="圓角矩形 1"/>
          <p:cNvSpPr/>
          <p:nvPr/>
        </p:nvSpPr>
        <p:spPr>
          <a:xfrm>
            <a:off x="5283362" y="2221907"/>
            <a:ext cx="1358782" cy="8118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/>
          <p:cNvSpPr/>
          <p:nvPr/>
        </p:nvSpPr>
        <p:spPr>
          <a:xfrm>
            <a:off x="5283362" y="2443166"/>
            <a:ext cx="139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Probe station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5283362" y="4348386"/>
            <a:ext cx="1358782" cy="8118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2679041" y="4348386"/>
            <a:ext cx="1358782" cy="8118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2605232" y="4451182"/>
            <a:ext cx="149912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Keithley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2400</a:t>
            </a:r>
          </a:p>
          <a:p>
            <a:pPr algn="ctr"/>
            <a:r>
              <a:rPr lang="en-US" altLang="zh-TW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Drain-voltage source</a:t>
            </a:r>
            <a:endParaRPr lang="zh-TW" altLang="en-US" sz="1200" dirty="0">
              <a:solidFill>
                <a:srgbClr val="0070C0"/>
              </a:solidFill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7832220" y="4348386"/>
            <a:ext cx="1358782" cy="8118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7832220" y="2221907"/>
            <a:ext cx="1358782" cy="8118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7736399" y="2344452"/>
            <a:ext cx="15504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 amplifier</a:t>
            </a:r>
          </a:p>
          <a:p>
            <a:pPr algn="ctr"/>
            <a:r>
              <a:rPr lang="en-US" altLang="zh-TW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Drain-current amplify</a:t>
            </a:r>
            <a:endParaRPr lang="zh-TW" altLang="en-US" sz="1200" dirty="0">
              <a:solidFill>
                <a:srgbClr val="0070C0"/>
              </a:solidFill>
            </a:endParaRPr>
          </a:p>
        </p:txBody>
      </p:sp>
      <p:cxnSp>
        <p:nvCxnSpPr>
          <p:cNvPr id="13" name="直線接點 12"/>
          <p:cNvCxnSpPr>
            <a:stCxn id="5" idx="0"/>
            <a:endCxn id="2" idx="2"/>
          </p:cNvCxnSpPr>
          <p:nvPr/>
        </p:nvCxnSpPr>
        <p:spPr>
          <a:xfrm flipV="1">
            <a:off x="5962753" y="3033757"/>
            <a:ext cx="0" cy="131462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 flipV="1">
            <a:off x="8482338" y="3033757"/>
            <a:ext cx="0" cy="131462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>
            <a:endCxn id="11" idx="1"/>
          </p:cNvCxnSpPr>
          <p:nvPr/>
        </p:nvCxnSpPr>
        <p:spPr>
          <a:xfrm>
            <a:off x="6642144" y="2627832"/>
            <a:ext cx="119007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3351671" y="2627832"/>
            <a:ext cx="190605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 flipV="1">
            <a:off x="3354796" y="2627832"/>
            <a:ext cx="3636" cy="17205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flipV="1">
            <a:off x="8485824" y="5160236"/>
            <a:ext cx="0" cy="5141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8038680" y="5674406"/>
            <a:ext cx="8574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8217429" y="5809714"/>
            <a:ext cx="49999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5213189" y="4451182"/>
            <a:ext cx="149912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Keithley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2400</a:t>
            </a:r>
          </a:p>
          <a:p>
            <a:pPr algn="ctr"/>
            <a:r>
              <a:rPr lang="en-US" altLang="zh-TW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Gate-voltage source</a:t>
            </a:r>
            <a:endParaRPr lang="zh-TW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7764480" y="4477312"/>
            <a:ext cx="149912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Keithley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2000</a:t>
            </a:r>
          </a:p>
          <a:p>
            <a:pPr algn="ctr"/>
            <a:r>
              <a:rPr lang="en-US" altLang="zh-TW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Drain-current meter</a:t>
            </a:r>
            <a:endParaRPr lang="zh-TW" alt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14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43510" y="259237"/>
            <a:ext cx="9144000" cy="646616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二點探針量測 </a:t>
            </a: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(Two-probe measurement)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98537" y="4785100"/>
            <a:ext cx="2999573" cy="846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898537" y="4785100"/>
            <a:ext cx="828942" cy="3247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3069168" y="4785100"/>
            <a:ext cx="828942" cy="3247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898537" y="3815154"/>
            <a:ext cx="828942" cy="9699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3069168" y="3815154"/>
            <a:ext cx="828942" cy="9699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727479" y="4460360"/>
            <a:ext cx="1341689" cy="31192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1983852" y="3815154"/>
            <a:ext cx="828942" cy="6323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079165" y="5261802"/>
            <a:ext cx="6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908668" y="47509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085580" y="4755738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727480" y="4785100"/>
            <a:ext cx="1331558" cy="31619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2053526" y="4747193"/>
            <a:ext cx="6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129938" y="441576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en-US" altLang="zh-TW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089397" y="411546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2185510" y="396618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3260028" y="411546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176050" y="2546101"/>
            <a:ext cx="196553" cy="1084234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等腰三角形 20"/>
          <p:cNvSpPr/>
          <p:nvPr/>
        </p:nvSpPr>
        <p:spPr>
          <a:xfrm>
            <a:off x="1176050" y="3634004"/>
            <a:ext cx="196553" cy="149279"/>
          </a:xfrm>
          <a:prstGeom prst="triangle">
            <a:avLst/>
          </a:prstGeom>
          <a:scene3d>
            <a:camera prst="orthographicFront">
              <a:rot lat="0" lon="21599994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3366494" y="2546100"/>
            <a:ext cx="209499" cy="1072673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等腰三角形 22"/>
          <p:cNvSpPr/>
          <p:nvPr/>
        </p:nvSpPr>
        <p:spPr>
          <a:xfrm>
            <a:off x="3379440" y="3634004"/>
            <a:ext cx="196553" cy="149279"/>
          </a:xfrm>
          <a:prstGeom prst="triangle">
            <a:avLst/>
          </a:prstGeom>
          <a:scene3d>
            <a:camera prst="orthographicFront">
              <a:rot lat="0" lon="21599994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6118789" y="2488047"/>
            <a:ext cx="5096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Resistance </a:t>
            </a: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2R</a:t>
            </a:r>
            <a:r>
              <a:rPr lang="en-US" altLang="zh-TW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zh-TW" altLang="en-US" sz="2400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18789" y="3307772"/>
            <a:ext cx="397262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resistance</a:t>
            </a:r>
          </a:p>
          <a:p>
            <a:endParaRPr lang="en-US" altLang="zh-TW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Sample(Channel) resistance (P - Si)</a:t>
            </a:r>
          </a:p>
          <a:p>
            <a:endParaRPr lang="en-US" altLang="zh-TW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TW" alt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Probe resistance (Probe, Al, N</a:t>
            </a:r>
            <a:r>
              <a:rPr lang="en-US" altLang="zh-TW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Si)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橢圓 25"/>
          <p:cNvSpPr/>
          <p:nvPr/>
        </p:nvSpPr>
        <p:spPr>
          <a:xfrm>
            <a:off x="2899482" y="3451960"/>
            <a:ext cx="1136590" cy="569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709300" y="3451960"/>
            <a:ext cx="1136590" cy="569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1727479" y="4674280"/>
            <a:ext cx="1325277" cy="569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3733020" y="3162966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b="1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432451" y="3136954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b="1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758973" y="5068125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410636" y="1362731"/>
            <a:ext cx="2073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N-type MOSFET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6118789" y="4971790"/>
            <a:ext cx="179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b="1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drain</a:t>
            </a:r>
            <a:r>
              <a:rPr lang="en-US" altLang="zh-TW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b="1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drain</a:t>
            </a:r>
            <a:r>
              <a:rPr lang="en-US" altLang="zh-TW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b="1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endParaRPr lang="en-US" altLang="zh-TW" b="1" i="1" baseline="-25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805731" y="2150699"/>
            <a:ext cx="9350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052756" y="2150699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Drain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3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643510" y="89918"/>
            <a:ext cx="9144000" cy="6466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MOSFET</a:t>
            </a:r>
            <a:r>
              <a:rPr lang="zh-TW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量測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94614" y="4464427"/>
            <a:ext cx="2999573" cy="846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694614" y="4464427"/>
            <a:ext cx="828942" cy="3247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865245" y="4464427"/>
            <a:ext cx="828942" cy="3247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694614" y="3494481"/>
            <a:ext cx="828942" cy="9699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865245" y="3494481"/>
            <a:ext cx="828942" cy="9699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2523556" y="4139687"/>
            <a:ext cx="1341689" cy="31192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2779929" y="3494481"/>
            <a:ext cx="828942" cy="6323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2875242" y="4941129"/>
            <a:ext cx="6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704745" y="4430243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3881657" y="4435065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523557" y="4464427"/>
            <a:ext cx="1331558" cy="31619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2849603" y="4426520"/>
            <a:ext cx="6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2926015" y="4095095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en-US" altLang="zh-TW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1885474" y="37947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2981587" y="364550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4056105" y="37947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972127" y="2302340"/>
            <a:ext cx="196553" cy="1007322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等腰三角形 21"/>
          <p:cNvSpPr/>
          <p:nvPr/>
        </p:nvSpPr>
        <p:spPr>
          <a:xfrm>
            <a:off x="1972127" y="3313331"/>
            <a:ext cx="196553" cy="149279"/>
          </a:xfrm>
          <a:prstGeom prst="triangle">
            <a:avLst/>
          </a:prstGeom>
          <a:scene3d>
            <a:camera prst="orthographicFront">
              <a:rot lat="0" lon="21599994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4162571" y="2298589"/>
            <a:ext cx="209499" cy="999512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等腰三角形 23"/>
          <p:cNvSpPr/>
          <p:nvPr/>
        </p:nvSpPr>
        <p:spPr>
          <a:xfrm>
            <a:off x="4175517" y="3313331"/>
            <a:ext cx="196553" cy="149279"/>
          </a:xfrm>
          <a:prstGeom prst="triangle">
            <a:avLst/>
          </a:prstGeom>
          <a:scene3d>
            <a:camera prst="orthographicFront">
              <a:rot lat="0" lon="21599994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矩形 30"/>
          <p:cNvSpPr/>
          <p:nvPr/>
        </p:nvSpPr>
        <p:spPr>
          <a:xfrm>
            <a:off x="2146567" y="1219558"/>
            <a:ext cx="2073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N-type MOSFET</a:t>
            </a:r>
          </a:p>
        </p:txBody>
      </p:sp>
      <p:sp>
        <p:nvSpPr>
          <p:cNvPr id="32" name="矩形 31"/>
          <p:cNvSpPr/>
          <p:nvPr/>
        </p:nvSpPr>
        <p:spPr>
          <a:xfrm>
            <a:off x="3084793" y="2298589"/>
            <a:ext cx="196553" cy="1021964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等腰三角形 32"/>
          <p:cNvSpPr/>
          <p:nvPr/>
        </p:nvSpPr>
        <p:spPr>
          <a:xfrm>
            <a:off x="3084793" y="3324222"/>
            <a:ext cx="196553" cy="149279"/>
          </a:xfrm>
          <a:prstGeom prst="triangle">
            <a:avLst/>
          </a:prstGeom>
          <a:scene3d>
            <a:camera prst="orthographicFront">
              <a:rot lat="0" lon="21599994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/>
          <p:cNvSpPr/>
          <p:nvPr/>
        </p:nvSpPr>
        <p:spPr>
          <a:xfrm>
            <a:off x="1634632" y="1870689"/>
            <a:ext cx="9350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830312" y="1877499"/>
            <a:ext cx="7104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Gate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881657" y="1870689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Drain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307370" y="4464427"/>
            <a:ext cx="2999573" cy="846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矩形 37"/>
          <p:cNvSpPr/>
          <p:nvPr/>
        </p:nvSpPr>
        <p:spPr>
          <a:xfrm>
            <a:off x="7307370" y="4464427"/>
            <a:ext cx="828942" cy="3247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矩形 38"/>
          <p:cNvSpPr/>
          <p:nvPr/>
        </p:nvSpPr>
        <p:spPr>
          <a:xfrm>
            <a:off x="9478001" y="4464427"/>
            <a:ext cx="828942" cy="3247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7307370" y="3494481"/>
            <a:ext cx="828942" cy="9699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9478001" y="3494481"/>
            <a:ext cx="828942" cy="9699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8136312" y="4139687"/>
            <a:ext cx="1341689" cy="31192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矩形 42"/>
          <p:cNvSpPr/>
          <p:nvPr/>
        </p:nvSpPr>
        <p:spPr>
          <a:xfrm>
            <a:off x="8392685" y="3494481"/>
            <a:ext cx="828942" cy="6323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文字方塊 43"/>
          <p:cNvSpPr txBox="1"/>
          <p:nvPr/>
        </p:nvSpPr>
        <p:spPr>
          <a:xfrm>
            <a:off x="8487998" y="4941129"/>
            <a:ext cx="6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7317501" y="4430243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9494413" y="4435065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8136313" y="4464427"/>
            <a:ext cx="1331558" cy="31619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C00000"/>
              </a:solidFill>
            </a:endParaRPr>
          </a:p>
        </p:txBody>
      </p:sp>
      <p:sp>
        <p:nvSpPr>
          <p:cNvPr id="48" name="文字方塊 47"/>
          <p:cNvSpPr txBox="1"/>
          <p:nvPr/>
        </p:nvSpPr>
        <p:spPr>
          <a:xfrm>
            <a:off x="8439890" y="4435065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8538771" y="4095095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en-US" altLang="zh-TW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7498230" y="37947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文字方塊 50"/>
          <p:cNvSpPr txBox="1"/>
          <p:nvPr/>
        </p:nvSpPr>
        <p:spPr>
          <a:xfrm>
            <a:off x="8594343" y="364550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文字方塊 51"/>
          <p:cNvSpPr txBox="1"/>
          <p:nvPr/>
        </p:nvSpPr>
        <p:spPr>
          <a:xfrm>
            <a:off x="9668861" y="37947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7584883" y="2302340"/>
            <a:ext cx="196553" cy="1007322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等腰三角形 53"/>
          <p:cNvSpPr/>
          <p:nvPr/>
        </p:nvSpPr>
        <p:spPr>
          <a:xfrm>
            <a:off x="7584883" y="3313331"/>
            <a:ext cx="196553" cy="149279"/>
          </a:xfrm>
          <a:prstGeom prst="triangle">
            <a:avLst/>
          </a:prstGeom>
          <a:scene3d>
            <a:camera prst="orthographicFront">
              <a:rot lat="0" lon="21599994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9775327" y="2298589"/>
            <a:ext cx="209499" cy="999512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等腰三角形 55"/>
          <p:cNvSpPr/>
          <p:nvPr/>
        </p:nvSpPr>
        <p:spPr>
          <a:xfrm>
            <a:off x="9788273" y="3313331"/>
            <a:ext cx="196553" cy="149279"/>
          </a:xfrm>
          <a:prstGeom prst="triangle">
            <a:avLst/>
          </a:prstGeom>
          <a:scene3d>
            <a:camera prst="orthographicFront">
              <a:rot lat="0" lon="21599994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8697549" y="2298589"/>
            <a:ext cx="196553" cy="1021964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等腰三角形 58"/>
          <p:cNvSpPr/>
          <p:nvPr/>
        </p:nvSpPr>
        <p:spPr>
          <a:xfrm>
            <a:off x="8697549" y="3324222"/>
            <a:ext cx="196553" cy="149279"/>
          </a:xfrm>
          <a:prstGeom prst="triangle">
            <a:avLst/>
          </a:prstGeom>
          <a:scene3d>
            <a:camera prst="orthographicFront">
              <a:rot lat="0" lon="21599994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矩形 59"/>
          <p:cNvSpPr/>
          <p:nvPr/>
        </p:nvSpPr>
        <p:spPr>
          <a:xfrm>
            <a:off x="7247388" y="1870689"/>
            <a:ext cx="9350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8443068" y="1877499"/>
            <a:ext cx="7104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Gate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9494413" y="1870689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Drain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向右箭號 62"/>
          <p:cNvSpPr/>
          <p:nvPr/>
        </p:nvSpPr>
        <p:spPr>
          <a:xfrm>
            <a:off x="5704903" y="3309662"/>
            <a:ext cx="803305" cy="19638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矩形 63"/>
          <p:cNvSpPr/>
          <p:nvPr/>
        </p:nvSpPr>
        <p:spPr>
          <a:xfrm>
            <a:off x="5416782" y="2928769"/>
            <a:ext cx="1379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gating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橢圓 64"/>
          <p:cNvSpPr/>
          <p:nvPr/>
        </p:nvSpPr>
        <p:spPr>
          <a:xfrm>
            <a:off x="2632386" y="4342047"/>
            <a:ext cx="1136590" cy="569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橢圓 65"/>
          <p:cNvSpPr/>
          <p:nvPr/>
        </p:nvSpPr>
        <p:spPr>
          <a:xfrm>
            <a:off x="8280817" y="4342047"/>
            <a:ext cx="1136590" cy="569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863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>
            <a:off x="593228" y="2594176"/>
            <a:ext cx="7911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flipH="1" flipV="1">
            <a:off x="1384419" y="1686898"/>
            <a:ext cx="18367" cy="21330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1384419" y="1686898"/>
            <a:ext cx="7911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 flipV="1">
            <a:off x="2166426" y="1686898"/>
            <a:ext cx="18367" cy="21330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2184793" y="1994546"/>
            <a:ext cx="110533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2184793" y="2873339"/>
            <a:ext cx="110533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2184793" y="2594176"/>
            <a:ext cx="110533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4716583" y="2756551"/>
            <a:ext cx="7911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H="1" flipV="1">
            <a:off x="5507774" y="1686899"/>
            <a:ext cx="18367" cy="21330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 flipV="1">
            <a:off x="5507774" y="1435682"/>
            <a:ext cx="782007" cy="2512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flipH="1" flipV="1">
            <a:off x="6289781" y="1435682"/>
            <a:ext cx="18368" cy="23842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6585968" y="1994547"/>
            <a:ext cx="82751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6585968" y="2873340"/>
            <a:ext cx="82751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6308148" y="2594177"/>
            <a:ext cx="110533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弧形 28"/>
          <p:cNvSpPr/>
          <p:nvPr/>
        </p:nvSpPr>
        <p:spPr>
          <a:xfrm rot="16200000">
            <a:off x="6390316" y="1912379"/>
            <a:ext cx="408233" cy="572569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弧形 29"/>
          <p:cNvSpPr/>
          <p:nvPr/>
        </p:nvSpPr>
        <p:spPr>
          <a:xfrm rot="16200000">
            <a:off x="6399500" y="2791172"/>
            <a:ext cx="408233" cy="572569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1" name="直線接點 30"/>
          <p:cNvCxnSpPr/>
          <p:nvPr/>
        </p:nvCxnSpPr>
        <p:spPr>
          <a:xfrm>
            <a:off x="8768706" y="3166752"/>
            <a:ext cx="7911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 flipH="1" flipV="1">
            <a:off x="9559897" y="1686903"/>
            <a:ext cx="18367" cy="21330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 flipV="1">
            <a:off x="9559897" y="1102401"/>
            <a:ext cx="782007" cy="58450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 flipH="1" flipV="1">
            <a:off x="10351088" y="1102401"/>
            <a:ext cx="9184" cy="27175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/>
          <p:nvPr/>
        </p:nvCxnSpPr>
        <p:spPr>
          <a:xfrm>
            <a:off x="11133096" y="1994548"/>
            <a:ext cx="332513" cy="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/>
          <p:nvPr/>
        </p:nvCxnSpPr>
        <p:spPr>
          <a:xfrm>
            <a:off x="11133096" y="2779336"/>
            <a:ext cx="332513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10360271" y="2594181"/>
            <a:ext cx="110533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弧形 37"/>
          <p:cNvSpPr/>
          <p:nvPr/>
        </p:nvSpPr>
        <p:spPr>
          <a:xfrm rot="16200000">
            <a:off x="10313578" y="2041242"/>
            <a:ext cx="1680137" cy="1586748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弧形 45"/>
          <p:cNvSpPr/>
          <p:nvPr/>
        </p:nvSpPr>
        <p:spPr>
          <a:xfrm rot="16200000">
            <a:off x="10322763" y="2826030"/>
            <a:ext cx="1680137" cy="1586748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1146668" y="237627"/>
            <a:ext cx="12666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Flat-band</a:t>
            </a:r>
          </a:p>
        </p:txBody>
      </p:sp>
      <p:sp>
        <p:nvSpPr>
          <p:cNvPr id="48" name="矩形 47"/>
          <p:cNvSpPr/>
          <p:nvPr/>
        </p:nvSpPr>
        <p:spPr>
          <a:xfrm>
            <a:off x="4502645" y="237622"/>
            <a:ext cx="28568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sz="20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induce band bending</a:t>
            </a:r>
          </a:p>
        </p:txBody>
      </p:sp>
      <p:sp>
        <p:nvSpPr>
          <p:cNvPr id="49" name="矩形 48"/>
          <p:cNvSpPr/>
          <p:nvPr/>
        </p:nvSpPr>
        <p:spPr>
          <a:xfrm>
            <a:off x="8968137" y="237622"/>
            <a:ext cx="19946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Strong inversion</a:t>
            </a:r>
          </a:p>
          <a:p>
            <a:pPr algn="ctr"/>
            <a:r>
              <a:rPr lang="en-US" altLang="zh-TW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P to N</a:t>
            </a:r>
            <a:r>
              <a:rPr lang="en-US" altLang="zh-TW" sz="20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0" name="向右箭號 49"/>
          <p:cNvSpPr/>
          <p:nvPr/>
        </p:nvSpPr>
        <p:spPr>
          <a:xfrm>
            <a:off x="4003394" y="2402779"/>
            <a:ext cx="393107" cy="191397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向右箭號 50"/>
          <p:cNvSpPr/>
          <p:nvPr/>
        </p:nvSpPr>
        <p:spPr>
          <a:xfrm>
            <a:off x="7944162" y="2406507"/>
            <a:ext cx="393107" cy="191397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矩形 51"/>
          <p:cNvSpPr/>
          <p:nvPr/>
        </p:nvSpPr>
        <p:spPr>
          <a:xfrm>
            <a:off x="3260164" y="2384096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TW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baseline="-25000" dirty="0"/>
          </a:p>
        </p:txBody>
      </p:sp>
      <p:sp>
        <p:nvSpPr>
          <p:cNvPr id="53" name="矩形 52"/>
          <p:cNvSpPr/>
          <p:nvPr/>
        </p:nvSpPr>
        <p:spPr>
          <a:xfrm>
            <a:off x="3260164" y="1770143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TW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baseline="-25000" dirty="0"/>
          </a:p>
        </p:txBody>
      </p:sp>
      <p:sp>
        <p:nvSpPr>
          <p:cNvPr id="54" name="矩形 53"/>
          <p:cNvSpPr/>
          <p:nvPr/>
        </p:nvSpPr>
        <p:spPr>
          <a:xfrm>
            <a:off x="3260164" y="2688673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TW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zh-TW" altLang="en-US" baseline="-25000" dirty="0"/>
          </a:p>
        </p:txBody>
      </p:sp>
      <p:sp>
        <p:nvSpPr>
          <p:cNvPr id="55" name="矩形 54"/>
          <p:cNvSpPr/>
          <p:nvPr/>
        </p:nvSpPr>
        <p:spPr>
          <a:xfrm>
            <a:off x="2360400" y="813216"/>
            <a:ext cx="8515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Semi.</a:t>
            </a:r>
          </a:p>
          <a:p>
            <a:pPr algn="ctr"/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 - Si)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1419238" y="813216"/>
            <a:ext cx="7873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Oxide</a:t>
            </a:r>
          </a:p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(SiO</a:t>
            </a:r>
            <a:r>
              <a:rPr lang="en-US" altLang="zh-TW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616376" y="813215"/>
            <a:ext cx="7617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Metal</a:t>
            </a:r>
          </a:p>
          <a:p>
            <a:pPr algn="ctr"/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(Al)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3783734" y="2014764"/>
            <a:ext cx="790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0</a:t>
            </a:r>
            <a:endParaRPr lang="zh-TW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7653722" y="2014764"/>
            <a:ext cx="973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altLang="zh-TW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b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zh-TW" altLang="en-US" b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68096" y="5120079"/>
            <a:ext cx="3384135" cy="14186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2413362" y="4765206"/>
            <a:ext cx="1692918" cy="3404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1585524" y="5125197"/>
            <a:ext cx="827837" cy="304869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矩形 42"/>
          <p:cNvSpPr/>
          <p:nvPr/>
        </p:nvSpPr>
        <p:spPr>
          <a:xfrm>
            <a:off x="4106279" y="5116716"/>
            <a:ext cx="845952" cy="334299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/>
          <p:cNvSpPr/>
          <p:nvPr/>
        </p:nvSpPr>
        <p:spPr>
          <a:xfrm>
            <a:off x="2688042" y="4408909"/>
            <a:ext cx="1204178" cy="3404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2572627" y="4729378"/>
            <a:ext cx="1435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Oxide (SiO</a:t>
            </a:r>
            <a:r>
              <a:rPr lang="en-US" altLang="zh-TW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2688042" y="4393024"/>
            <a:ext cx="1204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Metal (Al)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2828566" y="5572655"/>
            <a:ext cx="8515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Semi.</a:t>
            </a:r>
          </a:p>
          <a:p>
            <a:pPr algn="ctr"/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 - Si)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1567410" y="4380595"/>
            <a:ext cx="845951" cy="71744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文字方塊 66"/>
          <p:cNvSpPr txBox="1"/>
          <p:nvPr/>
        </p:nvSpPr>
        <p:spPr>
          <a:xfrm>
            <a:off x="1780014" y="452791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4106279" y="4395406"/>
            <a:ext cx="845951" cy="71744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9" name="文字方塊 68"/>
          <p:cNvSpPr txBox="1"/>
          <p:nvPr/>
        </p:nvSpPr>
        <p:spPr>
          <a:xfrm>
            <a:off x="4318883" y="45427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文字方塊 69"/>
          <p:cNvSpPr txBox="1"/>
          <p:nvPr/>
        </p:nvSpPr>
        <p:spPr>
          <a:xfrm>
            <a:off x="1569419" y="5078701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文字方塊 70"/>
          <p:cNvSpPr txBox="1"/>
          <p:nvPr/>
        </p:nvSpPr>
        <p:spPr>
          <a:xfrm>
            <a:off x="4114615" y="5105621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6985322" y="5129465"/>
            <a:ext cx="3384135" cy="14186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矩形 72"/>
          <p:cNvSpPr/>
          <p:nvPr/>
        </p:nvSpPr>
        <p:spPr>
          <a:xfrm>
            <a:off x="7830588" y="4774592"/>
            <a:ext cx="1692918" cy="3404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矩形 73"/>
          <p:cNvSpPr/>
          <p:nvPr/>
        </p:nvSpPr>
        <p:spPr>
          <a:xfrm>
            <a:off x="6984636" y="5138851"/>
            <a:ext cx="845952" cy="289714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矩形 74"/>
          <p:cNvSpPr/>
          <p:nvPr/>
        </p:nvSpPr>
        <p:spPr>
          <a:xfrm>
            <a:off x="9523505" y="5126102"/>
            <a:ext cx="845952" cy="3017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矩形 75"/>
          <p:cNvSpPr/>
          <p:nvPr/>
        </p:nvSpPr>
        <p:spPr>
          <a:xfrm>
            <a:off x="8105268" y="4418295"/>
            <a:ext cx="1204178" cy="3404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7" name="矩形 76"/>
          <p:cNvSpPr/>
          <p:nvPr/>
        </p:nvSpPr>
        <p:spPr>
          <a:xfrm>
            <a:off x="7989853" y="4738764"/>
            <a:ext cx="1435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Oxide (SiO</a:t>
            </a:r>
            <a:r>
              <a:rPr lang="en-US" altLang="zh-TW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8105268" y="4402410"/>
            <a:ext cx="1204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Metal (Al)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8245792" y="5582041"/>
            <a:ext cx="8515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Semi.</a:t>
            </a:r>
          </a:p>
          <a:p>
            <a:pPr algn="ctr"/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 - Si)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6984636" y="4398527"/>
            <a:ext cx="845951" cy="71744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1" name="文字方塊 80"/>
          <p:cNvSpPr txBox="1"/>
          <p:nvPr/>
        </p:nvSpPr>
        <p:spPr>
          <a:xfrm>
            <a:off x="7197240" y="454585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9523505" y="4404792"/>
            <a:ext cx="845951" cy="71744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文字方塊 82"/>
          <p:cNvSpPr txBox="1"/>
          <p:nvPr/>
        </p:nvSpPr>
        <p:spPr>
          <a:xfrm>
            <a:off x="9736109" y="45521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文字方塊 83"/>
          <p:cNvSpPr txBox="1"/>
          <p:nvPr/>
        </p:nvSpPr>
        <p:spPr>
          <a:xfrm>
            <a:off x="6993658" y="5098039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文字方塊 84"/>
          <p:cNvSpPr txBox="1"/>
          <p:nvPr/>
        </p:nvSpPr>
        <p:spPr>
          <a:xfrm>
            <a:off x="9532527" y="5104094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7854918" y="5150835"/>
            <a:ext cx="1644257" cy="27773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文字方塊 86"/>
          <p:cNvSpPr txBox="1"/>
          <p:nvPr/>
        </p:nvSpPr>
        <p:spPr>
          <a:xfrm>
            <a:off x="8316637" y="5104094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Si</a:t>
            </a:r>
            <a:endParaRPr lang="zh-TW" alt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向右箭號 87"/>
          <p:cNvSpPr/>
          <p:nvPr/>
        </p:nvSpPr>
        <p:spPr>
          <a:xfrm>
            <a:off x="5819593" y="5473426"/>
            <a:ext cx="393107" cy="191397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矩形 88"/>
          <p:cNvSpPr/>
          <p:nvPr/>
        </p:nvSpPr>
        <p:spPr>
          <a:xfrm>
            <a:off x="5529153" y="5081683"/>
            <a:ext cx="973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altLang="zh-TW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b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zh-TW" altLang="en-US" b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34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hreshold_formation_nowatermark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79022" y="1501210"/>
            <a:ext cx="7119527" cy="323316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0" y="6596390"/>
            <a:ext cx="239520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100" dirty="0" smtClean="0">
                <a:hlinkClick r:id="rId5"/>
              </a:rPr>
              <a:t>https://en.wikipedia.org/wiki/MOSFET</a:t>
            </a:r>
            <a:endParaRPr lang="zh-TW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90089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23" y="2400500"/>
            <a:ext cx="4686694" cy="172711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541" y="2063024"/>
            <a:ext cx="6480238" cy="2832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89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925" y="1972262"/>
            <a:ext cx="4802476" cy="3200400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125437" y="392605"/>
            <a:ext cx="7045507" cy="6052065"/>
            <a:chOff x="364720" y="-109997"/>
            <a:chExt cx="7045507" cy="6052065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720" y="895207"/>
              <a:ext cx="6188567" cy="5046861"/>
            </a:xfrm>
            <a:prstGeom prst="rect">
              <a:avLst/>
            </a:prstGeom>
          </p:spPr>
        </p:pic>
        <p:sp>
          <p:nvSpPr>
            <p:cNvPr id="7" name="矩形 6"/>
            <p:cNvSpPr/>
            <p:nvPr/>
          </p:nvSpPr>
          <p:spPr>
            <a:xfrm>
              <a:off x="2412284" y="-109997"/>
              <a:ext cx="1483098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NMOS</a:t>
              </a:r>
            </a:p>
            <a:p>
              <a:pPr algn="ctr"/>
              <a:r>
                <a:rPr lang="en-US" altLang="zh-TW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Channel</a:t>
              </a:r>
              <a:endParaRPr lang="zh-TW" alt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017896" y="633597"/>
              <a:ext cx="123456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Source</a:t>
              </a:r>
              <a:endParaRPr lang="zh-TW" alt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4112529" y="633597"/>
              <a:ext cx="329769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Drain (positive bias)</a:t>
              </a:r>
              <a:endParaRPr lang="zh-TW" altLang="en-US" sz="28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08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30" y="1475395"/>
            <a:ext cx="4081536" cy="466903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0" y="6427113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1050" dirty="0" smtClean="0">
                <a:hlinkClick r:id="rId3"/>
              </a:rPr>
              <a:t>https://www.semanticscholar.org/paper/Revisiting-MOSFET-threshold-voltage-extraction-Ortiz-Conde-Garc%C3%ADa-S%C3%A1nchez/e0fe6cc5e7b7841f16cbb149fd98b6e1179e5057</a:t>
            </a:r>
            <a:endParaRPr lang="zh-TW" altLang="en-US" sz="1050" dirty="0"/>
          </a:p>
        </p:txBody>
      </p:sp>
      <p:sp>
        <p:nvSpPr>
          <p:cNvPr id="7" name="矩形 6"/>
          <p:cNvSpPr/>
          <p:nvPr/>
        </p:nvSpPr>
        <p:spPr>
          <a:xfrm>
            <a:off x="5536257" y="1671909"/>
            <a:ext cx="5745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Carrier mobility</a:t>
            </a:r>
            <a:r>
              <a:rPr lang="en-US" altLang="zh-TW" sz="2400" b="0" i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altLang="zh-TW" sz="2400" b="0" i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l-GR" altLang="zh-TW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= [</a:t>
            </a:r>
            <a:r>
              <a:rPr lang="en-US" altLang="zh-TW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TW" sz="2400" b="0" i="1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baseline="-250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TW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TW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TW" sz="2400" b="0" i="1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sz="2400" baseline="-25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][</a:t>
            </a:r>
            <a:r>
              <a:rPr lang="en-US" altLang="zh-TW" sz="2400" b="0" i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/(</a:t>
            </a:r>
            <a:r>
              <a:rPr lang="en-US" altLang="zh-TW" sz="2400" b="0" i="1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WC</a:t>
            </a:r>
            <a:r>
              <a:rPr lang="en-US" altLang="zh-TW" sz="2400" b="0" i="0" baseline="-2500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b="0" i="1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sz="2400" baseline="-25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TW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)]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1461612" y="2233288"/>
            <a:ext cx="1136590" cy="1954151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5536257" y="2859985"/>
            <a:ext cx="4879862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TW" b="0" i="1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baseline="-250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TW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TW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TW" b="0" i="1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baseline="-25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Maximum slope</a:t>
            </a:r>
          </a:p>
          <a:p>
            <a:endParaRPr lang="en-US" altLang="zh-TW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b="0" i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TW" b="0" i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 = </a:t>
            </a:r>
            <a:r>
              <a:rPr lang="en-US" altLang="zh-TW" b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en-US" altLang="zh-TW" b="0" i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b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ength/width</a:t>
            </a:r>
          </a:p>
          <a:p>
            <a:endParaRPr lang="en-US" altLang="zh-TW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i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i="1" baseline="-25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TW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Drain voltage</a:t>
            </a:r>
          </a:p>
          <a:p>
            <a:endParaRPr lang="en-US" altLang="zh-TW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Capacitance </a:t>
            </a:r>
            <a:r>
              <a:rPr lang="it-IT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it-IT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it-IT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ɛ</a:t>
            </a:r>
            <a:r>
              <a:rPr lang="it-IT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it-IT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ɛ</a:t>
            </a:r>
            <a:r>
              <a:rPr lang="it-IT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it-IT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t-IT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r>
              <a:rPr lang="it-IT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ɛ</a:t>
            </a:r>
            <a:r>
              <a:rPr lang="it-IT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3.9; </a:t>
            </a:r>
            <a:r>
              <a:rPr lang="it-IT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t-IT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it-IT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it-IT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nm)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3125398" y="4973033"/>
            <a:ext cx="1361143" cy="355112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6876047" y="5344461"/>
            <a:ext cx="3065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of mobility = </a:t>
            </a:r>
            <a:r>
              <a:rPr lang="en-US" altLang="zh-TW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altLang="zh-TW" b="1" i="0" baseline="300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V</a:t>
            </a:r>
            <a:r>
              <a:rPr lang="en-US" altLang="zh-TW" b="1" i="0" baseline="300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en-US" altLang="zh-TW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s</a:t>
            </a:r>
            <a:r>
              <a:rPr lang="en-US" altLang="zh-TW" b="1" i="0" baseline="300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1461612" y="209013"/>
            <a:ext cx="9144000" cy="6466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Threshold voltage and </a:t>
            </a:r>
            <a:r>
              <a:rPr lang="en-US" altLang="zh-TW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Carrier </a:t>
            </a:r>
            <a:r>
              <a:rPr lang="en-US" altLang="zh-TW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mobility</a:t>
            </a:r>
            <a:endParaRPr lang="zh-TW" altLang="en-US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902002" y="1016680"/>
            <a:ext cx="16722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N-type device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41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097995"/>
              </p:ext>
            </p:extLst>
          </p:nvPr>
        </p:nvGraphicFramePr>
        <p:xfrm>
          <a:off x="1237243" y="2445916"/>
          <a:ext cx="9410817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2587475"/>
                <a:gridCol w="1768979"/>
                <a:gridCol w="180316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Wet</a:t>
                      </a:r>
                      <a:r>
                        <a:rPr lang="en-US" altLang="zh-TW" sz="2000" baseline="0" dirty="0" smtClean="0"/>
                        <a:t> Oxide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Ion Implantation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aseline="0" dirty="0" smtClean="0"/>
                        <a:t>Dry Oxide</a:t>
                      </a:r>
                      <a:endParaRPr lang="zh-TW" altLang="en-US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Channel length/width</a:t>
                      </a:r>
                      <a:endParaRPr lang="zh-TW" alt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製程參數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SiO</a:t>
                      </a:r>
                      <a:r>
                        <a:rPr lang="en-US" altLang="zh-TW" sz="2000" baseline="-25000" dirty="0" smtClean="0"/>
                        <a:t>2</a:t>
                      </a:r>
                      <a:r>
                        <a:rPr lang="en-US" altLang="zh-TW" sz="2000" dirty="0" smtClean="0"/>
                        <a:t> : 500 nm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As : 1E15 cm</a:t>
                      </a:r>
                      <a:r>
                        <a:rPr lang="en-US" altLang="zh-TW" sz="2000" baseline="30000" dirty="0" smtClean="0"/>
                        <a:t>2 </a:t>
                      </a:r>
                      <a:r>
                        <a:rPr lang="en-US" altLang="zh-TW" sz="2000" baseline="0" dirty="0" smtClean="0"/>
                        <a:t>/ 10 </a:t>
                      </a:r>
                      <a:r>
                        <a:rPr lang="en-US" altLang="zh-TW" sz="2000" baseline="0" dirty="0" err="1" smtClean="0"/>
                        <a:t>keV</a:t>
                      </a:r>
                      <a:endParaRPr lang="en-US" altLang="zh-TW" sz="2000" baseline="0" dirty="0" smtClean="0"/>
                    </a:p>
                    <a:p>
                      <a:pPr algn="ctr"/>
                      <a:r>
                        <a:rPr lang="en-US" altLang="zh-TW" sz="2000" baseline="0" dirty="0" smtClean="0"/>
                        <a:t>B : 1E15 cm</a:t>
                      </a:r>
                      <a:r>
                        <a:rPr lang="en-US" altLang="zh-TW" sz="2000" baseline="30000" dirty="0" smtClean="0"/>
                        <a:t>2</a:t>
                      </a:r>
                      <a:r>
                        <a:rPr lang="en-US" altLang="zh-TW" sz="2000" baseline="0" dirty="0" smtClean="0"/>
                        <a:t> / 10 </a:t>
                      </a:r>
                      <a:r>
                        <a:rPr lang="en-US" altLang="zh-TW" sz="2000" baseline="0" dirty="0" err="1" smtClean="0"/>
                        <a:t>kev</a:t>
                      </a:r>
                      <a:endParaRPr lang="zh-TW" altLang="en-US" sz="20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/>
                        <a:t>SiO</a:t>
                      </a:r>
                      <a:r>
                        <a:rPr lang="en-US" altLang="zh-TW" sz="2000" baseline="-25000" dirty="0" smtClean="0"/>
                        <a:t>2</a:t>
                      </a:r>
                      <a:r>
                        <a:rPr lang="en-US" altLang="zh-TW" sz="2000" dirty="0" smtClean="0"/>
                        <a:t> : 100 nm</a:t>
                      </a:r>
                      <a:endParaRPr lang="zh-TW" altLang="en-US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40 </a:t>
                      </a:r>
                      <a:r>
                        <a:rPr lang="el-GR" altLang="zh-TW" sz="2000" b="0" i="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en-US" altLang="zh-TW" sz="2000" i="0" dirty="0" smtClean="0"/>
                        <a:t>m / 20 </a:t>
                      </a:r>
                      <a:r>
                        <a:rPr lang="el-GR" altLang="zh-TW" sz="2000" b="0" i="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en-US" altLang="zh-TW" sz="2000" dirty="0" smtClean="0"/>
                        <a:t>m</a:t>
                      </a:r>
                      <a:endParaRPr lang="zh-TW" alt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71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327</Words>
  <Application>Microsoft Office PowerPoint</Application>
  <PresentationFormat>寬螢幕</PresentationFormat>
  <Paragraphs>117</Paragraphs>
  <Slides>9</Slides>
  <Notes>0</Notes>
  <HiddenSlides>0</HiddenSlides>
  <MMClips>1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  <vt:lpstr>二點探針量測 (Two-probe measurement)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Ming-Deng Siao</dc:creator>
  <cp:lastModifiedBy>Ming-Deng Siao</cp:lastModifiedBy>
  <cp:revision>43</cp:revision>
  <dcterms:created xsi:type="dcterms:W3CDTF">2019-11-25T03:53:29Z</dcterms:created>
  <dcterms:modified xsi:type="dcterms:W3CDTF">2020-06-08T11:35:32Z</dcterms:modified>
</cp:coreProperties>
</file>